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4" d="100"/>
          <a:sy n="94" d="100"/>
        </p:scale>
        <p:origin x="274"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AF3583-3866-462F-89B1-06612B1BBBCE}"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C758E9AE-29E0-49B4-A061-D5EAEF531342}">
      <dgm:prSet/>
      <dgm:spPr/>
      <dgm:t>
        <a:bodyPr/>
        <a:lstStyle/>
        <a:p>
          <a:r>
            <a:rPr lang="en-US" b="1" dirty="0">
              <a:solidFill>
                <a:schemeClr val="bg1"/>
              </a:solidFill>
            </a:rPr>
            <a:t>Technology has always driven musical change</a:t>
          </a:r>
          <a:endParaRPr lang="en-US" dirty="0">
            <a:solidFill>
              <a:schemeClr val="bg1"/>
            </a:solidFill>
          </a:endParaRPr>
        </a:p>
      </dgm:t>
    </dgm:pt>
    <dgm:pt modelId="{5C3FA664-E60D-410B-B489-37333F18E786}" type="parTrans" cxnId="{F4825F1A-6D40-4FBD-93C1-AE4FDF2161EA}">
      <dgm:prSet/>
      <dgm:spPr/>
      <dgm:t>
        <a:bodyPr/>
        <a:lstStyle/>
        <a:p>
          <a:endParaRPr lang="en-US"/>
        </a:p>
      </dgm:t>
    </dgm:pt>
    <dgm:pt modelId="{7BC2FBA7-F335-4E21-A74E-0E9ECB8AED00}" type="sibTrans" cxnId="{F4825F1A-6D40-4FBD-93C1-AE4FDF2161EA}">
      <dgm:prSet/>
      <dgm:spPr/>
      <dgm:t>
        <a:bodyPr/>
        <a:lstStyle/>
        <a:p>
          <a:endParaRPr lang="en-US"/>
        </a:p>
      </dgm:t>
    </dgm:pt>
    <dgm:pt modelId="{86608B1F-F12A-44D2-894A-2406DE2DB478}">
      <dgm:prSet/>
      <dgm:spPr/>
      <dgm:t>
        <a:bodyPr/>
        <a:lstStyle/>
        <a:p>
          <a:r>
            <a:rPr lang="en-US" b="1" dirty="0">
              <a:solidFill>
                <a:schemeClr val="bg1"/>
              </a:solidFill>
            </a:rPr>
            <a:t>In the 20</a:t>
          </a:r>
          <a:r>
            <a:rPr lang="en-US" b="1" baseline="30000" dirty="0">
              <a:solidFill>
                <a:schemeClr val="bg1"/>
              </a:solidFill>
            </a:rPr>
            <a:t>th</a:t>
          </a:r>
          <a:r>
            <a:rPr lang="en-US" b="1" dirty="0">
              <a:solidFill>
                <a:schemeClr val="bg1"/>
              </a:solidFill>
            </a:rPr>
            <a:t> century, electronic technology was used to record, generate, and manipulate sound</a:t>
          </a:r>
          <a:endParaRPr lang="en-US" dirty="0">
            <a:solidFill>
              <a:schemeClr val="bg1"/>
            </a:solidFill>
          </a:endParaRPr>
        </a:p>
      </dgm:t>
    </dgm:pt>
    <dgm:pt modelId="{2878D7FE-EFEF-4B29-AEDA-C92026BA0E10}" type="parTrans" cxnId="{4203CF7E-A4D0-4613-A9EA-37B3304F44F5}">
      <dgm:prSet/>
      <dgm:spPr/>
      <dgm:t>
        <a:bodyPr/>
        <a:lstStyle/>
        <a:p>
          <a:endParaRPr lang="en-US"/>
        </a:p>
      </dgm:t>
    </dgm:pt>
    <dgm:pt modelId="{028507D6-3C56-40BC-AB54-0AE905BEF0FE}" type="sibTrans" cxnId="{4203CF7E-A4D0-4613-A9EA-37B3304F44F5}">
      <dgm:prSet/>
      <dgm:spPr/>
      <dgm:t>
        <a:bodyPr/>
        <a:lstStyle/>
        <a:p>
          <a:endParaRPr lang="en-US"/>
        </a:p>
      </dgm:t>
    </dgm:pt>
    <dgm:pt modelId="{41EF9964-0988-4EEE-9F5A-7647B3090D9F}">
      <dgm:prSet/>
      <dgm:spPr/>
      <dgm:t>
        <a:bodyPr/>
        <a:lstStyle/>
        <a:p>
          <a:r>
            <a:rPr lang="en-US" b="1" dirty="0">
              <a:solidFill>
                <a:schemeClr val="bg1"/>
              </a:solidFill>
            </a:rPr>
            <a:t>The roots of electronic music technology were informed by physics, mathematics, and mechanics, fields traditionally closed to women</a:t>
          </a:r>
          <a:endParaRPr lang="en-US" dirty="0">
            <a:solidFill>
              <a:schemeClr val="bg1"/>
            </a:solidFill>
          </a:endParaRPr>
        </a:p>
      </dgm:t>
    </dgm:pt>
    <dgm:pt modelId="{00AACDE3-8350-4AAC-AB07-28D60EF57926}" type="parTrans" cxnId="{2BDAF132-0056-4474-856C-425184A7A71B}">
      <dgm:prSet/>
      <dgm:spPr/>
      <dgm:t>
        <a:bodyPr/>
        <a:lstStyle/>
        <a:p>
          <a:endParaRPr lang="en-US"/>
        </a:p>
      </dgm:t>
    </dgm:pt>
    <dgm:pt modelId="{8E8409FB-C4EA-4459-A886-D60E8F22DDF2}" type="sibTrans" cxnId="{2BDAF132-0056-4474-856C-425184A7A71B}">
      <dgm:prSet/>
      <dgm:spPr/>
      <dgm:t>
        <a:bodyPr/>
        <a:lstStyle/>
        <a:p>
          <a:endParaRPr lang="en-US"/>
        </a:p>
      </dgm:t>
    </dgm:pt>
    <dgm:pt modelId="{5CFE005F-7FE6-4607-B7D5-A9D3D1D017DA}">
      <dgm:prSet/>
      <dgm:spPr/>
      <dgm:t>
        <a:bodyPr/>
        <a:lstStyle/>
        <a:p>
          <a:r>
            <a:rPr lang="en-US" b="1" dirty="0">
              <a:solidFill>
                <a:schemeClr val="bg1"/>
              </a:solidFill>
            </a:rPr>
            <a:t>Art music and popular music utilized similar electroacoustic techniques</a:t>
          </a:r>
          <a:endParaRPr lang="en-US" dirty="0">
            <a:solidFill>
              <a:schemeClr val="bg1"/>
            </a:solidFill>
          </a:endParaRPr>
        </a:p>
      </dgm:t>
    </dgm:pt>
    <dgm:pt modelId="{A177356F-1CC7-4F8B-98E4-51812C05A793}" type="parTrans" cxnId="{DF81E0B7-A45B-4A8D-9CAD-D75551735DE4}">
      <dgm:prSet/>
      <dgm:spPr/>
      <dgm:t>
        <a:bodyPr/>
        <a:lstStyle/>
        <a:p>
          <a:endParaRPr lang="en-US"/>
        </a:p>
      </dgm:t>
    </dgm:pt>
    <dgm:pt modelId="{13B26A04-90BB-4283-A8DC-942EBAB9C194}" type="sibTrans" cxnId="{DF81E0B7-A45B-4A8D-9CAD-D75551735DE4}">
      <dgm:prSet/>
      <dgm:spPr/>
      <dgm:t>
        <a:bodyPr/>
        <a:lstStyle/>
        <a:p>
          <a:endParaRPr lang="en-US"/>
        </a:p>
      </dgm:t>
    </dgm:pt>
    <dgm:pt modelId="{7C8251C9-FEC9-425E-8595-36F4B5B14E5E}" type="pres">
      <dgm:prSet presAssocID="{92AF3583-3866-462F-89B1-06612B1BBBCE}" presName="linear" presStyleCnt="0">
        <dgm:presLayoutVars>
          <dgm:animLvl val="lvl"/>
          <dgm:resizeHandles val="exact"/>
        </dgm:presLayoutVars>
      </dgm:prSet>
      <dgm:spPr/>
      <dgm:t>
        <a:bodyPr/>
        <a:lstStyle/>
        <a:p>
          <a:endParaRPr lang="en-US"/>
        </a:p>
      </dgm:t>
    </dgm:pt>
    <dgm:pt modelId="{9ED15E57-9C11-4424-B75E-1598218EDD5B}" type="pres">
      <dgm:prSet presAssocID="{C758E9AE-29E0-49B4-A061-D5EAEF531342}" presName="parentText" presStyleLbl="node1" presStyleIdx="0" presStyleCnt="4">
        <dgm:presLayoutVars>
          <dgm:chMax val="0"/>
          <dgm:bulletEnabled val="1"/>
        </dgm:presLayoutVars>
      </dgm:prSet>
      <dgm:spPr/>
      <dgm:t>
        <a:bodyPr/>
        <a:lstStyle/>
        <a:p>
          <a:endParaRPr lang="en-US"/>
        </a:p>
      </dgm:t>
    </dgm:pt>
    <dgm:pt modelId="{561989ED-5BFB-46A7-97AC-D19A6A392637}" type="pres">
      <dgm:prSet presAssocID="{7BC2FBA7-F335-4E21-A74E-0E9ECB8AED00}" presName="spacer" presStyleCnt="0"/>
      <dgm:spPr/>
    </dgm:pt>
    <dgm:pt modelId="{04F67767-DA2A-4CA2-AC26-328694D136D6}" type="pres">
      <dgm:prSet presAssocID="{86608B1F-F12A-44D2-894A-2406DE2DB478}" presName="parentText" presStyleLbl="node1" presStyleIdx="1" presStyleCnt="4">
        <dgm:presLayoutVars>
          <dgm:chMax val="0"/>
          <dgm:bulletEnabled val="1"/>
        </dgm:presLayoutVars>
      </dgm:prSet>
      <dgm:spPr/>
      <dgm:t>
        <a:bodyPr/>
        <a:lstStyle/>
        <a:p>
          <a:endParaRPr lang="en-US"/>
        </a:p>
      </dgm:t>
    </dgm:pt>
    <dgm:pt modelId="{8670DCBB-564F-42CB-9123-0C5E30AC6E95}" type="pres">
      <dgm:prSet presAssocID="{028507D6-3C56-40BC-AB54-0AE905BEF0FE}" presName="spacer" presStyleCnt="0"/>
      <dgm:spPr/>
    </dgm:pt>
    <dgm:pt modelId="{25ADDFE9-3E00-49EB-B041-9E4C2391FF3C}" type="pres">
      <dgm:prSet presAssocID="{41EF9964-0988-4EEE-9F5A-7647B3090D9F}" presName="parentText" presStyleLbl="node1" presStyleIdx="2" presStyleCnt="4">
        <dgm:presLayoutVars>
          <dgm:chMax val="0"/>
          <dgm:bulletEnabled val="1"/>
        </dgm:presLayoutVars>
      </dgm:prSet>
      <dgm:spPr/>
      <dgm:t>
        <a:bodyPr/>
        <a:lstStyle/>
        <a:p>
          <a:endParaRPr lang="en-US"/>
        </a:p>
      </dgm:t>
    </dgm:pt>
    <dgm:pt modelId="{94682C85-78AB-4293-BA6A-CB54027A032A}" type="pres">
      <dgm:prSet presAssocID="{8E8409FB-C4EA-4459-A886-D60E8F22DDF2}" presName="spacer" presStyleCnt="0"/>
      <dgm:spPr/>
    </dgm:pt>
    <dgm:pt modelId="{6474C124-6A90-40F3-9CDF-9D8562205342}" type="pres">
      <dgm:prSet presAssocID="{5CFE005F-7FE6-4607-B7D5-A9D3D1D017DA}" presName="parentText" presStyleLbl="node1" presStyleIdx="3" presStyleCnt="4">
        <dgm:presLayoutVars>
          <dgm:chMax val="0"/>
          <dgm:bulletEnabled val="1"/>
        </dgm:presLayoutVars>
      </dgm:prSet>
      <dgm:spPr/>
      <dgm:t>
        <a:bodyPr/>
        <a:lstStyle/>
        <a:p>
          <a:endParaRPr lang="en-US"/>
        </a:p>
      </dgm:t>
    </dgm:pt>
  </dgm:ptLst>
  <dgm:cxnLst>
    <dgm:cxn modelId="{AC69D53F-7568-4DB3-B9A2-BE375EA48420}" type="presOf" srcId="{5CFE005F-7FE6-4607-B7D5-A9D3D1D017DA}" destId="{6474C124-6A90-40F3-9CDF-9D8562205342}" srcOrd="0" destOrd="0" presId="urn:microsoft.com/office/officeart/2005/8/layout/vList2"/>
    <dgm:cxn modelId="{E33B2EB1-FF50-47C7-9BD1-9BDC1BB2F32D}" type="presOf" srcId="{86608B1F-F12A-44D2-894A-2406DE2DB478}" destId="{04F67767-DA2A-4CA2-AC26-328694D136D6}" srcOrd="0" destOrd="0" presId="urn:microsoft.com/office/officeart/2005/8/layout/vList2"/>
    <dgm:cxn modelId="{CA9DC1F0-2B3C-4D0A-BD19-13FA1C746AA4}" type="presOf" srcId="{41EF9964-0988-4EEE-9F5A-7647B3090D9F}" destId="{25ADDFE9-3E00-49EB-B041-9E4C2391FF3C}" srcOrd="0" destOrd="0" presId="urn:microsoft.com/office/officeart/2005/8/layout/vList2"/>
    <dgm:cxn modelId="{DF81E0B7-A45B-4A8D-9CAD-D75551735DE4}" srcId="{92AF3583-3866-462F-89B1-06612B1BBBCE}" destId="{5CFE005F-7FE6-4607-B7D5-A9D3D1D017DA}" srcOrd="3" destOrd="0" parTransId="{A177356F-1CC7-4F8B-98E4-51812C05A793}" sibTransId="{13B26A04-90BB-4283-A8DC-942EBAB9C194}"/>
    <dgm:cxn modelId="{4203CF7E-A4D0-4613-A9EA-37B3304F44F5}" srcId="{92AF3583-3866-462F-89B1-06612B1BBBCE}" destId="{86608B1F-F12A-44D2-894A-2406DE2DB478}" srcOrd="1" destOrd="0" parTransId="{2878D7FE-EFEF-4B29-AEDA-C92026BA0E10}" sibTransId="{028507D6-3C56-40BC-AB54-0AE905BEF0FE}"/>
    <dgm:cxn modelId="{2BDAF132-0056-4474-856C-425184A7A71B}" srcId="{92AF3583-3866-462F-89B1-06612B1BBBCE}" destId="{41EF9964-0988-4EEE-9F5A-7647B3090D9F}" srcOrd="2" destOrd="0" parTransId="{00AACDE3-8350-4AAC-AB07-28D60EF57926}" sibTransId="{8E8409FB-C4EA-4459-A886-D60E8F22DDF2}"/>
    <dgm:cxn modelId="{F4825F1A-6D40-4FBD-93C1-AE4FDF2161EA}" srcId="{92AF3583-3866-462F-89B1-06612B1BBBCE}" destId="{C758E9AE-29E0-49B4-A061-D5EAEF531342}" srcOrd="0" destOrd="0" parTransId="{5C3FA664-E60D-410B-B489-37333F18E786}" sibTransId="{7BC2FBA7-F335-4E21-A74E-0E9ECB8AED00}"/>
    <dgm:cxn modelId="{62469D3B-14F0-4A41-BE4D-1651D5F17D42}" type="presOf" srcId="{92AF3583-3866-462F-89B1-06612B1BBBCE}" destId="{7C8251C9-FEC9-425E-8595-36F4B5B14E5E}" srcOrd="0" destOrd="0" presId="urn:microsoft.com/office/officeart/2005/8/layout/vList2"/>
    <dgm:cxn modelId="{42B518DB-B1CB-497A-955A-D0C1322F2ED0}" type="presOf" srcId="{C758E9AE-29E0-49B4-A061-D5EAEF531342}" destId="{9ED15E57-9C11-4424-B75E-1598218EDD5B}" srcOrd="0" destOrd="0" presId="urn:microsoft.com/office/officeart/2005/8/layout/vList2"/>
    <dgm:cxn modelId="{DFFDFEDE-1348-498C-978B-8F251BE3CDFB}" type="presParOf" srcId="{7C8251C9-FEC9-425E-8595-36F4B5B14E5E}" destId="{9ED15E57-9C11-4424-B75E-1598218EDD5B}" srcOrd="0" destOrd="0" presId="urn:microsoft.com/office/officeart/2005/8/layout/vList2"/>
    <dgm:cxn modelId="{8BC99304-0FBA-4D20-99FB-871BD63333BD}" type="presParOf" srcId="{7C8251C9-FEC9-425E-8595-36F4B5B14E5E}" destId="{561989ED-5BFB-46A7-97AC-D19A6A392637}" srcOrd="1" destOrd="0" presId="urn:microsoft.com/office/officeart/2005/8/layout/vList2"/>
    <dgm:cxn modelId="{9BC2B16C-375D-4D4C-B6A9-5B242E7FAF31}" type="presParOf" srcId="{7C8251C9-FEC9-425E-8595-36F4B5B14E5E}" destId="{04F67767-DA2A-4CA2-AC26-328694D136D6}" srcOrd="2" destOrd="0" presId="urn:microsoft.com/office/officeart/2005/8/layout/vList2"/>
    <dgm:cxn modelId="{3948DF23-FA8A-4FCE-8D3A-0979606AF536}" type="presParOf" srcId="{7C8251C9-FEC9-425E-8595-36F4B5B14E5E}" destId="{8670DCBB-564F-42CB-9123-0C5E30AC6E95}" srcOrd="3" destOrd="0" presId="urn:microsoft.com/office/officeart/2005/8/layout/vList2"/>
    <dgm:cxn modelId="{27AA7599-47D3-4F67-B280-C77BA1B7CF64}" type="presParOf" srcId="{7C8251C9-FEC9-425E-8595-36F4B5B14E5E}" destId="{25ADDFE9-3E00-49EB-B041-9E4C2391FF3C}" srcOrd="4" destOrd="0" presId="urn:microsoft.com/office/officeart/2005/8/layout/vList2"/>
    <dgm:cxn modelId="{70B209FC-0AAD-4767-AB77-38DE1EE80B00}" type="presParOf" srcId="{7C8251C9-FEC9-425E-8595-36F4B5B14E5E}" destId="{94682C85-78AB-4293-BA6A-CB54027A032A}" srcOrd="5" destOrd="0" presId="urn:microsoft.com/office/officeart/2005/8/layout/vList2"/>
    <dgm:cxn modelId="{20332CD8-4E9F-41DD-A6CC-03516419CCC5}" type="presParOf" srcId="{7C8251C9-FEC9-425E-8595-36F4B5B14E5E}" destId="{6474C124-6A90-40F3-9CDF-9D8562205342}"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194AFF-7AB8-48DF-8250-B8EEE4EEB354}"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en-US"/>
        </a:p>
      </dgm:t>
    </dgm:pt>
    <dgm:pt modelId="{642BB50F-A763-44CD-87C1-8C6970F844B1}">
      <dgm:prSet/>
      <dgm:spPr/>
      <dgm:t>
        <a:bodyPr/>
        <a:lstStyle/>
        <a:p>
          <a:r>
            <a:rPr lang="en-US" b="1"/>
            <a:t>Many early electronic music experiments took place in university laboratories</a:t>
          </a:r>
          <a:endParaRPr lang="en-US"/>
        </a:p>
      </dgm:t>
    </dgm:pt>
    <dgm:pt modelId="{B30BF296-7AC8-45FD-B15D-3838E851ABC4}" type="parTrans" cxnId="{24C36DE9-05BC-4B60-B5E2-4A7837B2D98C}">
      <dgm:prSet/>
      <dgm:spPr/>
      <dgm:t>
        <a:bodyPr/>
        <a:lstStyle/>
        <a:p>
          <a:endParaRPr lang="en-US"/>
        </a:p>
      </dgm:t>
    </dgm:pt>
    <dgm:pt modelId="{72C519BB-3213-4E5A-994C-F690DA4498FB}" type="sibTrans" cxnId="{24C36DE9-05BC-4B60-B5E2-4A7837B2D98C}">
      <dgm:prSet/>
      <dgm:spPr/>
      <dgm:t>
        <a:bodyPr/>
        <a:lstStyle/>
        <a:p>
          <a:endParaRPr lang="en-US"/>
        </a:p>
      </dgm:t>
    </dgm:pt>
    <dgm:pt modelId="{7B71ADF9-6350-404F-B2E1-42C4F8EB16D5}">
      <dgm:prSet/>
      <dgm:spPr/>
      <dgm:t>
        <a:bodyPr/>
        <a:lstStyle/>
        <a:p>
          <a:r>
            <a:rPr lang="en-US" b="1" dirty="0"/>
            <a:t>Mathematician-musicians and engineers worked collaboratively to develop new equipment </a:t>
          </a:r>
          <a:r>
            <a:rPr lang="en-US" b="1" dirty="0" smtClean="0"/>
            <a:t>to </a:t>
          </a:r>
          <a:r>
            <a:rPr lang="en-US" b="1" dirty="0"/>
            <a:t>experiment with sound</a:t>
          </a:r>
          <a:endParaRPr lang="en-US" dirty="0"/>
        </a:p>
      </dgm:t>
    </dgm:pt>
    <dgm:pt modelId="{68152F21-342F-4162-B12A-8DD00C1F9B61}" type="parTrans" cxnId="{9EC10174-F714-4CFC-B2E8-9FF41542CCE0}">
      <dgm:prSet/>
      <dgm:spPr/>
      <dgm:t>
        <a:bodyPr/>
        <a:lstStyle/>
        <a:p>
          <a:endParaRPr lang="en-US"/>
        </a:p>
      </dgm:t>
    </dgm:pt>
    <dgm:pt modelId="{B6602428-EF80-4F20-AFDF-6920986AD123}" type="sibTrans" cxnId="{9EC10174-F714-4CFC-B2E8-9FF41542CCE0}">
      <dgm:prSet/>
      <dgm:spPr/>
      <dgm:t>
        <a:bodyPr/>
        <a:lstStyle/>
        <a:p>
          <a:endParaRPr lang="en-US"/>
        </a:p>
      </dgm:t>
    </dgm:pt>
    <dgm:pt modelId="{4507C2CB-8EC0-48C8-96CA-F82BC61B48B5}">
      <dgm:prSet/>
      <dgm:spPr/>
      <dgm:t>
        <a:bodyPr/>
        <a:lstStyle/>
        <a:p>
          <a:r>
            <a:rPr lang="en-US" b="1"/>
            <a:t>Women who lacked access to university employment were restricted from early experimentation</a:t>
          </a:r>
          <a:endParaRPr lang="en-US"/>
        </a:p>
      </dgm:t>
    </dgm:pt>
    <dgm:pt modelId="{D32FD539-B0E6-4790-BAB5-766E465036B7}" type="parTrans" cxnId="{4F835FB8-93DF-42FA-A298-E698CDAC6C8C}">
      <dgm:prSet/>
      <dgm:spPr/>
      <dgm:t>
        <a:bodyPr/>
        <a:lstStyle/>
        <a:p>
          <a:endParaRPr lang="en-US"/>
        </a:p>
      </dgm:t>
    </dgm:pt>
    <dgm:pt modelId="{C7779E7B-629C-4461-AC3C-156403C4DDFB}" type="sibTrans" cxnId="{4F835FB8-93DF-42FA-A298-E698CDAC6C8C}">
      <dgm:prSet/>
      <dgm:spPr/>
      <dgm:t>
        <a:bodyPr/>
        <a:lstStyle/>
        <a:p>
          <a:endParaRPr lang="en-US"/>
        </a:p>
      </dgm:t>
    </dgm:pt>
    <dgm:pt modelId="{99C2FC5C-A110-49A4-8EC1-C1C80F0D772B}" type="pres">
      <dgm:prSet presAssocID="{EE194AFF-7AB8-48DF-8250-B8EEE4EEB354}" presName="hierChild1" presStyleCnt="0">
        <dgm:presLayoutVars>
          <dgm:chPref val="1"/>
          <dgm:dir/>
          <dgm:animOne val="branch"/>
          <dgm:animLvl val="lvl"/>
          <dgm:resizeHandles/>
        </dgm:presLayoutVars>
      </dgm:prSet>
      <dgm:spPr/>
      <dgm:t>
        <a:bodyPr/>
        <a:lstStyle/>
        <a:p>
          <a:endParaRPr lang="en-US"/>
        </a:p>
      </dgm:t>
    </dgm:pt>
    <dgm:pt modelId="{66162352-C9D9-43AB-8F87-92750490F87C}" type="pres">
      <dgm:prSet presAssocID="{642BB50F-A763-44CD-87C1-8C6970F844B1}" presName="hierRoot1" presStyleCnt="0"/>
      <dgm:spPr/>
    </dgm:pt>
    <dgm:pt modelId="{000633F0-B680-489D-ABA9-D1B6162320F3}" type="pres">
      <dgm:prSet presAssocID="{642BB50F-A763-44CD-87C1-8C6970F844B1}" presName="composite" presStyleCnt="0"/>
      <dgm:spPr/>
    </dgm:pt>
    <dgm:pt modelId="{94D19108-0135-447A-BA1C-43189224B7FE}" type="pres">
      <dgm:prSet presAssocID="{642BB50F-A763-44CD-87C1-8C6970F844B1}" presName="background" presStyleLbl="node0" presStyleIdx="0" presStyleCnt="3"/>
      <dgm:spPr/>
    </dgm:pt>
    <dgm:pt modelId="{282B0501-1660-44D6-ACD2-E554170A5A75}" type="pres">
      <dgm:prSet presAssocID="{642BB50F-A763-44CD-87C1-8C6970F844B1}" presName="text" presStyleLbl="fgAcc0" presStyleIdx="0" presStyleCnt="3">
        <dgm:presLayoutVars>
          <dgm:chPref val="3"/>
        </dgm:presLayoutVars>
      </dgm:prSet>
      <dgm:spPr/>
      <dgm:t>
        <a:bodyPr/>
        <a:lstStyle/>
        <a:p>
          <a:endParaRPr lang="en-US"/>
        </a:p>
      </dgm:t>
    </dgm:pt>
    <dgm:pt modelId="{2A65AB8E-0E3B-465E-9523-D0030BD3D4BF}" type="pres">
      <dgm:prSet presAssocID="{642BB50F-A763-44CD-87C1-8C6970F844B1}" presName="hierChild2" presStyleCnt="0"/>
      <dgm:spPr/>
    </dgm:pt>
    <dgm:pt modelId="{E9D3CC31-0C7E-4D1A-B0C6-192B9EB80ACF}" type="pres">
      <dgm:prSet presAssocID="{7B71ADF9-6350-404F-B2E1-42C4F8EB16D5}" presName="hierRoot1" presStyleCnt="0"/>
      <dgm:spPr/>
    </dgm:pt>
    <dgm:pt modelId="{5F77A5DA-2641-4613-88BD-5DFFCD80F59F}" type="pres">
      <dgm:prSet presAssocID="{7B71ADF9-6350-404F-B2E1-42C4F8EB16D5}" presName="composite" presStyleCnt="0"/>
      <dgm:spPr/>
    </dgm:pt>
    <dgm:pt modelId="{5DBCAF19-3754-4C1C-B5D9-669C3CD5A2A5}" type="pres">
      <dgm:prSet presAssocID="{7B71ADF9-6350-404F-B2E1-42C4F8EB16D5}" presName="background" presStyleLbl="node0" presStyleIdx="1" presStyleCnt="3"/>
      <dgm:spPr/>
    </dgm:pt>
    <dgm:pt modelId="{569A107D-B0B3-49BE-85AE-22E8B8711D52}" type="pres">
      <dgm:prSet presAssocID="{7B71ADF9-6350-404F-B2E1-42C4F8EB16D5}" presName="text" presStyleLbl="fgAcc0" presStyleIdx="1" presStyleCnt="3">
        <dgm:presLayoutVars>
          <dgm:chPref val="3"/>
        </dgm:presLayoutVars>
      </dgm:prSet>
      <dgm:spPr/>
      <dgm:t>
        <a:bodyPr/>
        <a:lstStyle/>
        <a:p>
          <a:endParaRPr lang="en-US"/>
        </a:p>
      </dgm:t>
    </dgm:pt>
    <dgm:pt modelId="{E86B9F86-829F-443A-A7F1-B7885BB27311}" type="pres">
      <dgm:prSet presAssocID="{7B71ADF9-6350-404F-B2E1-42C4F8EB16D5}" presName="hierChild2" presStyleCnt="0"/>
      <dgm:spPr/>
    </dgm:pt>
    <dgm:pt modelId="{C89D0206-3A61-4501-8589-B78726D61FFE}" type="pres">
      <dgm:prSet presAssocID="{4507C2CB-8EC0-48C8-96CA-F82BC61B48B5}" presName="hierRoot1" presStyleCnt="0"/>
      <dgm:spPr/>
    </dgm:pt>
    <dgm:pt modelId="{A0B83E94-704B-47FF-ABD8-A821957F08EF}" type="pres">
      <dgm:prSet presAssocID="{4507C2CB-8EC0-48C8-96CA-F82BC61B48B5}" presName="composite" presStyleCnt="0"/>
      <dgm:spPr/>
    </dgm:pt>
    <dgm:pt modelId="{C72984F0-83B7-4745-A539-459424FF58D5}" type="pres">
      <dgm:prSet presAssocID="{4507C2CB-8EC0-48C8-96CA-F82BC61B48B5}" presName="background" presStyleLbl="node0" presStyleIdx="2" presStyleCnt="3"/>
      <dgm:spPr/>
    </dgm:pt>
    <dgm:pt modelId="{422D8DC8-68BB-492A-B6D1-46A50E43BB0C}" type="pres">
      <dgm:prSet presAssocID="{4507C2CB-8EC0-48C8-96CA-F82BC61B48B5}" presName="text" presStyleLbl="fgAcc0" presStyleIdx="2" presStyleCnt="3">
        <dgm:presLayoutVars>
          <dgm:chPref val="3"/>
        </dgm:presLayoutVars>
      </dgm:prSet>
      <dgm:spPr/>
      <dgm:t>
        <a:bodyPr/>
        <a:lstStyle/>
        <a:p>
          <a:endParaRPr lang="en-US"/>
        </a:p>
      </dgm:t>
    </dgm:pt>
    <dgm:pt modelId="{E2D9BE52-C703-4B7D-868A-7B383673CBDA}" type="pres">
      <dgm:prSet presAssocID="{4507C2CB-8EC0-48C8-96CA-F82BC61B48B5}" presName="hierChild2" presStyleCnt="0"/>
      <dgm:spPr/>
    </dgm:pt>
  </dgm:ptLst>
  <dgm:cxnLst>
    <dgm:cxn modelId="{D754020E-7AE6-4026-BCDF-42A48EE3B433}" type="presOf" srcId="{EE194AFF-7AB8-48DF-8250-B8EEE4EEB354}" destId="{99C2FC5C-A110-49A4-8EC1-C1C80F0D772B}" srcOrd="0" destOrd="0" presId="urn:microsoft.com/office/officeart/2005/8/layout/hierarchy1"/>
    <dgm:cxn modelId="{8996C957-CDFE-498D-A6BF-3468144FB301}" type="presOf" srcId="{642BB50F-A763-44CD-87C1-8C6970F844B1}" destId="{282B0501-1660-44D6-ACD2-E554170A5A75}" srcOrd="0" destOrd="0" presId="urn:microsoft.com/office/officeart/2005/8/layout/hierarchy1"/>
    <dgm:cxn modelId="{9EC10174-F714-4CFC-B2E8-9FF41542CCE0}" srcId="{EE194AFF-7AB8-48DF-8250-B8EEE4EEB354}" destId="{7B71ADF9-6350-404F-B2E1-42C4F8EB16D5}" srcOrd="1" destOrd="0" parTransId="{68152F21-342F-4162-B12A-8DD00C1F9B61}" sibTransId="{B6602428-EF80-4F20-AFDF-6920986AD123}"/>
    <dgm:cxn modelId="{EB630B0D-49BB-43E9-A9B5-CB88F2DE4FCB}" type="presOf" srcId="{7B71ADF9-6350-404F-B2E1-42C4F8EB16D5}" destId="{569A107D-B0B3-49BE-85AE-22E8B8711D52}" srcOrd="0" destOrd="0" presId="urn:microsoft.com/office/officeart/2005/8/layout/hierarchy1"/>
    <dgm:cxn modelId="{4F835FB8-93DF-42FA-A298-E698CDAC6C8C}" srcId="{EE194AFF-7AB8-48DF-8250-B8EEE4EEB354}" destId="{4507C2CB-8EC0-48C8-96CA-F82BC61B48B5}" srcOrd="2" destOrd="0" parTransId="{D32FD539-B0E6-4790-BAB5-766E465036B7}" sibTransId="{C7779E7B-629C-4461-AC3C-156403C4DDFB}"/>
    <dgm:cxn modelId="{760A71C8-C9FC-423F-B492-0FB3A0E33B69}" type="presOf" srcId="{4507C2CB-8EC0-48C8-96CA-F82BC61B48B5}" destId="{422D8DC8-68BB-492A-B6D1-46A50E43BB0C}" srcOrd="0" destOrd="0" presId="urn:microsoft.com/office/officeart/2005/8/layout/hierarchy1"/>
    <dgm:cxn modelId="{24C36DE9-05BC-4B60-B5E2-4A7837B2D98C}" srcId="{EE194AFF-7AB8-48DF-8250-B8EEE4EEB354}" destId="{642BB50F-A763-44CD-87C1-8C6970F844B1}" srcOrd="0" destOrd="0" parTransId="{B30BF296-7AC8-45FD-B15D-3838E851ABC4}" sibTransId="{72C519BB-3213-4E5A-994C-F690DA4498FB}"/>
    <dgm:cxn modelId="{CC19B743-13C3-4402-BEBD-AFED5CC12D56}" type="presParOf" srcId="{99C2FC5C-A110-49A4-8EC1-C1C80F0D772B}" destId="{66162352-C9D9-43AB-8F87-92750490F87C}" srcOrd="0" destOrd="0" presId="urn:microsoft.com/office/officeart/2005/8/layout/hierarchy1"/>
    <dgm:cxn modelId="{04978CE2-EB03-4D5F-A305-F7982AF2270D}" type="presParOf" srcId="{66162352-C9D9-43AB-8F87-92750490F87C}" destId="{000633F0-B680-489D-ABA9-D1B6162320F3}" srcOrd="0" destOrd="0" presId="urn:microsoft.com/office/officeart/2005/8/layout/hierarchy1"/>
    <dgm:cxn modelId="{C64F2C8F-60B0-425B-9B62-379EAE261B9E}" type="presParOf" srcId="{000633F0-B680-489D-ABA9-D1B6162320F3}" destId="{94D19108-0135-447A-BA1C-43189224B7FE}" srcOrd="0" destOrd="0" presId="urn:microsoft.com/office/officeart/2005/8/layout/hierarchy1"/>
    <dgm:cxn modelId="{0336D1E8-BC92-49DC-9C17-321EDDBB8D8B}" type="presParOf" srcId="{000633F0-B680-489D-ABA9-D1B6162320F3}" destId="{282B0501-1660-44D6-ACD2-E554170A5A75}" srcOrd="1" destOrd="0" presId="urn:microsoft.com/office/officeart/2005/8/layout/hierarchy1"/>
    <dgm:cxn modelId="{E2C1C443-B560-49CE-B076-3F738353EF18}" type="presParOf" srcId="{66162352-C9D9-43AB-8F87-92750490F87C}" destId="{2A65AB8E-0E3B-465E-9523-D0030BD3D4BF}" srcOrd="1" destOrd="0" presId="urn:microsoft.com/office/officeart/2005/8/layout/hierarchy1"/>
    <dgm:cxn modelId="{E6DF2D60-C93D-4F75-95EF-75C5D192A360}" type="presParOf" srcId="{99C2FC5C-A110-49A4-8EC1-C1C80F0D772B}" destId="{E9D3CC31-0C7E-4D1A-B0C6-192B9EB80ACF}" srcOrd="1" destOrd="0" presId="urn:microsoft.com/office/officeart/2005/8/layout/hierarchy1"/>
    <dgm:cxn modelId="{AE9765EF-764E-43C9-BC9E-DC4EFF1AFDB5}" type="presParOf" srcId="{E9D3CC31-0C7E-4D1A-B0C6-192B9EB80ACF}" destId="{5F77A5DA-2641-4613-88BD-5DFFCD80F59F}" srcOrd="0" destOrd="0" presId="urn:microsoft.com/office/officeart/2005/8/layout/hierarchy1"/>
    <dgm:cxn modelId="{3A53E7F7-1BC5-40EA-BC65-8C6A42560F71}" type="presParOf" srcId="{5F77A5DA-2641-4613-88BD-5DFFCD80F59F}" destId="{5DBCAF19-3754-4C1C-B5D9-669C3CD5A2A5}" srcOrd="0" destOrd="0" presId="urn:microsoft.com/office/officeart/2005/8/layout/hierarchy1"/>
    <dgm:cxn modelId="{5D85608E-BDC6-48C7-A5DB-EC30DB8576AD}" type="presParOf" srcId="{5F77A5DA-2641-4613-88BD-5DFFCD80F59F}" destId="{569A107D-B0B3-49BE-85AE-22E8B8711D52}" srcOrd="1" destOrd="0" presId="urn:microsoft.com/office/officeart/2005/8/layout/hierarchy1"/>
    <dgm:cxn modelId="{18E6FF4A-F289-43E5-8654-9ACF22231AD6}" type="presParOf" srcId="{E9D3CC31-0C7E-4D1A-B0C6-192B9EB80ACF}" destId="{E86B9F86-829F-443A-A7F1-B7885BB27311}" srcOrd="1" destOrd="0" presId="urn:microsoft.com/office/officeart/2005/8/layout/hierarchy1"/>
    <dgm:cxn modelId="{43411681-B333-4063-AA82-AEEE5D8699D9}" type="presParOf" srcId="{99C2FC5C-A110-49A4-8EC1-C1C80F0D772B}" destId="{C89D0206-3A61-4501-8589-B78726D61FFE}" srcOrd="2" destOrd="0" presId="urn:microsoft.com/office/officeart/2005/8/layout/hierarchy1"/>
    <dgm:cxn modelId="{CACCE054-492F-4BBD-92C2-4A7F245484A1}" type="presParOf" srcId="{C89D0206-3A61-4501-8589-B78726D61FFE}" destId="{A0B83E94-704B-47FF-ABD8-A821957F08EF}" srcOrd="0" destOrd="0" presId="urn:microsoft.com/office/officeart/2005/8/layout/hierarchy1"/>
    <dgm:cxn modelId="{679A7ABC-AB17-4DB1-A65A-AF2804135CD4}" type="presParOf" srcId="{A0B83E94-704B-47FF-ABD8-A821957F08EF}" destId="{C72984F0-83B7-4745-A539-459424FF58D5}" srcOrd="0" destOrd="0" presId="urn:microsoft.com/office/officeart/2005/8/layout/hierarchy1"/>
    <dgm:cxn modelId="{304773EB-8797-4C46-B04F-196BEAEED50F}" type="presParOf" srcId="{A0B83E94-704B-47FF-ABD8-A821957F08EF}" destId="{422D8DC8-68BB-492A-B6D1-46A50E43BB0C}" srcOrd="1" destOrd="0" presId="urn:microsoft.com/office/officeart/2005/8/layout/hierarchy1"/>
    <dgm:cxn modelId="{96A923D2-A4FD-4EA3-BB35-E503C2F0C27E}" type="presParOf" srcId="{C89D0206-3A61-4501-8589-B78726D61FFE}" destId="{E2D9BE52-C703-4B7D-868A-7B383673CBD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15E57-9C11-4424-B75E-1598218EDD5B}">
      <dsp:nvSpPr>
        <dsp:cNvPr id="0" name=""/>
        <dsp:cNvSpPr/>
      </dsp:nvSpPr>
      <dsp:spPr>
        <a:xfrm>
          <a:off x="0" y="758631"/>
          <a:ext cx="7224258" cy="1283343"/>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bg1"/>
              </a:solidFill>
            </a:rPr>
            <a:t>Technology has always driven musical change</a:t>
          </a:r>
          <a:endParaRPr lang="en-US" sz="2400" kern="1200" dirty="0">
            <a:solidFill>
              <a:schemeClr val="bg1"/>
            </a:solidFill>
          </a:endParaRPr>
        </a:p>
      </dsp:txBody>
      <dsp:txXfrm>
        <a:off x="62648" y="821279"/>
        <a:ext cx="7098962" cy="1158047"/>
      </dsp:txXfrm>
    </dsp:sp>
    <dsp:sp modelId="{04F67767-DA2A-4CA2-AC26-328694D136D6}">
      <dsp:nvSpPr>
        <dsp:cNvPr id="0" name=""/>
        <dsp:cNvSpPr/>
      </dsp:nvSpPr>
      <dsp:spPr>
        <a:xfrm>
          <a:off x="0" y="2111095"/>
          <a:ext cx="7224258" cy="1283343"/>
        </a:xfrm>
        <a:prstGeom prst="roundRect">
          <a:avLst/>
        </a:prstGeom>
        <a:gradFill rotWithShape="0">
          <a:gsLst>
            <a:gs pos="0">
              <a:schemeClr val="accent2">
                <a:hueOff val="-1540030"/>
                <a:satOff val="-534"/>
                <a:lumOff val="196"/>
                <a:alphaOff val="0"/>
                <a:tint val="94000"/>
                <a:satMod val="103000"/>
                <a:lumMod val="102000"/>
              </a:schemeClr>
            </a:gs>
            <a:gs pos="50000">
              <a:schemeClr val="accent2">
                <a:hueOff val="-1540030"/>
                <a:satOff val="-534"/>
                <a:lumOff val="196"/>
                <a:alphaOff val="0"/>
                <a:shade val="100000"/>
                <a:satMod val="110000"/>
                <a:lumMod val="100000"/>
              </a:schemeClr>
            </a:gs>
            <a:gs pos="100000">
              <a:schemeClr val="accent2">
                <a:hueOff val="-1540030"/>
                <a:satOff val="-534"/>
                <a:lumOff val="196"/>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bg1"/>
              </a:solidFill>
            </a:rPr>
            <a:t>In the 20</a:t>
          </a:r>
          <a:r>
            <a:rPr lang="en-US" sz="2400" b="1" kern="1200" baseline="30000" dirty="0">
              <a:solidFill>
                <a:schemeClr val="bg1"/>
              </a:solidFill>
            </a:rPr>
            <a:t>th</a:t>
          </a:r>
          <a:r>
            <a:rPr lang="en-US" sz="2400" b="1" kern="1200" dirty="0">
              <a:solidFill>
                <a:schemeClr val="bg1"/>
              </a:solidFill>
            </a:rPr>
            <a:t> century, electronic technology was used to record, generate, and manipulate sound</a:t>
          </a:r>
          <a:endParaRPr lang="en-US" sz="2400" kern="1200" dirty="0">
            <a:solidFill>
              <a:schemeClr val="bg1"/>
            </a:solidFill>
          </a:endParaRPr>
        </a:p>
      </dsp:txBody>
      <dsp:txXfrm>
        <a:off x="62648" y="2173743"/>
        <a:ext cx="7098962" cy="1158047"/>
      </dsp:txXfrm>
    </dsp:sp>
    <dsp:sp modelId="{25ADDFE9-3E00-49EB-B041-9E4C2391FF3C}">
      <dsp:nvSpPr>
        <dsp:cNvPr id="0" name=""/>
        <dsp:cNvSpPr/>
      </dsp:nvSpPr>
      <dsp:spPr>
        <a:xfrm>
          <a:off x="0" y="3463559"/>
          <a:ext cx="7224258" cy="1283343"/>
        </a:xfrm>
        <a:prstGeom prst="roundRect">
          <a:avLst/>
        </a:prstGeom>
        <a:gradFill rotWithShape="0">
          <a:gsLst>
            <a:gs pos="0">
              <a:schemeClr val="accent2">
                <a:hueOff val="-3080061"/>
                <a:satOff val="-1069"/>
                <a:lumOff val="392"/>
                <a:alphaOff val="0"/>
                <a:tint val="94000"/>
                <a:satMod val="103000"/>
                <a:lumMod val="102000"/>
              </a:schemeClr>
            </a:gs>
            <a:gs pos="50000">
              <a:schemeClr val="accent2">
                <a:hueOff val="-3080061"/>
                <a:satOff val="-1069"/>
                <a:lumOff val="392"/>
                <a:alphaOff val="0"/>
                <a:shade val="100000"/>
                <a:satMod val="110000"/>
                <a:lumMod val="100000"/>
              </a:schemeClr>
            </a:gs>
            <a:gs pos="100000">
              <a:schemeClr val="accent2">
                <a:hueOff val="-3080061"/>
                <a:satOff val="-1069"/>
                <a:lumOff val="39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bg1"/>
              </a:solidFill>
            </a:rPr>
            <a:t>The roots of electronic music technology were informed by physics, mathematics, and mechanics, fields traditionally closed to women</a:t>
          </a:r>
          <a:endParaRPr lang="en-US" sz="2400" kern="1200" dirty="0">
            <a:solidFill>
              <a:schemeClr val="bg1"/>
            </a:solidFill>
          </a:endParaRPr>
        </a:p>
      </dsp:txBody>
      <dsp:txXfrm>
        <a:off x="62648" y="3526207"/>
        <a:ext cx="7098962" cy="1158047"/>
      </dsp:txXfrm>
    </dsp:sp>
    <dsp:sp modelId="{6474C124-6A90-40F3-9CDF-9D8562205342}">
      <dsp:nvSpPr>
        <dsp:cNvPr id="0" name=""/>
        <dsp:cNvSpPr/>
      </dsp:nvSpPr>
      <dsp:spPr>
        <a:xfrm>
          <a:off x="0" y="4816023"/>
          <a:ext cx="7224258" cy="1283343"/>
        </a:xfrm>
        <a:prstGeom prst="roundRect">
          <a:avLst/>
        </a:prstGeom>
        <a:gradFill rotWithShape="0">
          <a:gsLst>
            <a:gs pos="0">
              <a:schemeClr val="accent2">
                <a:hueOff val="-4620091"/>
                <a:satOff val="-1603"/>
                <a:lumOff val="588"/>
                <a:alphaOff val="0"/>
                <a:tint val="94000"/>
                <a:satMod val="103000"/>
                <a:lumMod val="102000"/>
              </a:schemeClr>
            </a:gs>
            <a:gs pos="50000">
              <a:schemeClr val="accent2">
                <a:hueOff val="-4620091"/>
                <a:satOff val="-1603"/>
                <a:lumOff val="588"/>
                <a:alphaOff val="0"/>
                <a:shade val="100000"/>
                <a:satMod val="110000"/>
                <a:lumMod val="100000"/>
              </a:schemeClr>
            </a:gs>
            <a:gs pos="100000">
              <a:schemeClr val="accent2">
                <a:hueOff val="-4620091"/>
                <a:satOff val="-1603"/>
                <a:lumOff val="58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bg1"/>
              </a:solidFill>
            </a:rPr>
            <a:t>Art music and popular music utilized similar electroacoustic techniques</a:t>
          </a:r>
          <a:endParaRPr lang="en-US" sz="2400" kern="1200" dirty="0">
            <a:solidFill>
              <a:schemeClr val="bg1"/>
            </a:solidFill>
          </a:endParaRPr>
        </a:p>
      </dsp:txBody>
      <dsp:txXfrm>
        <a:off x="62648" y="4878671"/>
        <a:ext cx="7098962" cy="1158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19108-0135-447A-BA1C-43189224B7FE}">
      <dsp:nvSpPr>
        <dsp:cNvPr id="0" name=""/>
        <dsp:cNvSpPr/>
      </dsp:nvSpPr>
      <dsp:spPr>
        <a:xfrm>
          <a:off x="0" y="2330767"/>
          <a:ext cx="3428999" cy="2177415"/>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82B0501-1660-44D6-ACD2-E554170A5A75}">
      <dsp:nvSpPr>
        <dsp:cNvPr id="0" name=""/>
        <dsp:cNvSpPr/>
      </dsp:nvSpPr>
      <dsp:spPr>
        <a:xfrm>
          <a:off x="381000" y="2692717"/>
          <a:ext cx="3428999" cy="2177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a:t>Many early electronic music experiments took place in university laboratories</a:t>
          </a:r>
          <a:endParaRPr lang="en-US" sz="2100" kern="1200"/>
        </a:p>
      </dsp:txBody>
      <dsp:txXfrm>
        <a:off x="444774" y="2756491"/>
        <a:ext cx="3301451" cy="2049867"/>
      </dsp:txXfrm>
    </dsp:sp>
    <dsp:sp modelId="{5DBCAF19-3754-4C1C-B5D9-669C3CD5A2A5}">
      <dsp:nvSpPr>
        <dsp:cNvPr id="0" name=""/>
        <dsp:cNvSpPr/>
      </dsp:nvSpPr>
      <dsp:spPr>
        <a:xfrm>
          <a:off x="4191000" y="2330767"/>
          <a:ext cx="3428999" cy="2177415"/>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69A107D-B0B3-49BE-85AE-22E8B8711D52}">
      <dsp:nvSpPr>
        <dsp:cNvPr id="0" name=""/>
        <dsp:cNvSpPr/>
      </dsp:nvSpPr>
      <dsp:spPr>
        <a:xfrm>
          <a:off x="4571999" y="2692717"/>
          <a:ext cx="3428999" cy="2177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a:t>Mathematician-musicians and engineers worked collaboratively to develop new equipment </a:t>
          </a:r>
          <a:r>
            <a:rPr lang="en-US" sz="2100" b="1" kern="1200" dirty="0" smtClean="0"/>
            <a:t>to </a:t>
          </a:r>
          <a:r>
            <a:rPr lang="en-US" sz="2100" b="1" kern="1200" dirty="0"/>
            <a:t>experiment with sound</a:t>
          </a:r>
          <a:endParaRPr lang="en-US" sz="2100" kern="1200" dirty="0"/>
        </a:p>
      </dsp:txBody>
      <dsp:txXfrm>
        <a:off x="4635773" y="2756491"/>
        <a:ext cx="3301451" cy="2049867"/>
      </dsp:txXfrm>
    </dsp:sp>
    <dsp:sp modelId="{C72984F0-83B7-4745-A539-459424FF58D5}">
      <dsp:nvSpPr>
        <dsp:cNvPr id="0" name=""/>
        <dsp:cNvSpPr/>
      </dsp:nvSpPr>
      <dsp:spPr>
        <a:xfrm>
          <a:off x="8381999" y="2330767"/>
          <a:ext cx="3428999" cy="2177415"/>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22D8DC8-68BB-492A-B6D1-46A50E43BB0C}">
      <dsp:nvSpPr>
        <dsp:cNvPr id="0" name=""/>
        <dsp:cNvSpPr/>
      </dsp:nvSpPr>
      <dsp:spPr>
        <a:xfrm>
          <a:off x="8763000" y="2692717"/>
          <a:ext cx="3428999" cy="2177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a:t>Women who lacked access to university employment were restricted from early experimentation</a:t>
          </a:r>
          <a:endParaRPr lang="en-US" sz="2100" kern="1200"/>
        </a:p>
      </dsp:txBody>
      <dsp:txXfrm>
        <a:off x="8826774" y="2756491"/>
        <a:ext cx="3301451" cy="20498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7/30/2020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7/30/2020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7/30/2020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7/30/2020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7/30/2020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7/30/2020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7/30/2020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hyperlink" Target="http://www.womensaudiomission.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C946-C6FE-428B-AE0D-2F2C314CD311}"/>
              </a:ext>
            </a:extLst>
          </p:cNvPr>
          <p:cNvSpPr>
            <a:spLocks noGrp="1"/>
          </p:cNvSpPr>
          <p:nvPr>
            <p:ph type="ctrTitle"/>
          </p:nvPr>
        </p:nvSpPr>
        <p:spPr/>
        <p:txBody>
          <a:bodyPr/>
          <a:lstStyle/>
          <a:p>
            <a:r>
              <a:rPr lang="en-US" dirty="0"/>
              <a:t>Music Technology in the Hands of Women</a:t>
            </a:r>
          </a:p>
        </p:txBody>
      </p:sp>
      <p:sp>
        <p:nvSpPr>
          <p:cNvPr id="3" name="Subtitle 2">
            <a:extLst>
              <a:ext uri="{FF2B5EF4-FFF2-40B4-BE49-F238E27FC236}">
                <a16:creationId xmlns:a16="http://schemas.microsoft.com/office/drawing/2014/main" id="{5FA5FE51-BCA3-4762-88D9-C7535694A726}"/>
              </a:ext>
            </a:extLst>
          </p:cNvPr>
          <p:cNvSpPr>
            <a:spLocks noGrp="1"/>
          </p:cNvSpPr>
          <p:nvPr>
            <p:ph type="subTitle" idx="1"/>
          </p:nvPr>
        </p:nvSpPr>
        <p:spPr>
          <a:xfrm>
            <a:off x="680322" y="4394039"/>
            <a:ext cx="8144134" cy="1373070"/>
          </a:xfrm>
        </p:spPr>
        <p:txBody>
          <a:bodyPr>
            <a:normAutofit/>
          </a:bodyPr>
          <a:lstStyle/>
          <a:p>
            <a:r>
              <a:rPr lang="en-US" sz="4400" b="1" dirty="0"/>
              <a:t>Women, Music, Culture </a:t>
            </a:r>
            <a:br>
              <a:rPr lang="en-US" sz="4400" b="1" dirty="0"/>
            </a:br>
            <a:r>
              <a:rPr lang="en-US" sz="4400" b="1" dirty="0"/>
              <a:t>Chapter 15</a:t>
            </a:r>
            <a:endParaRPr lang="en-US" sz="4400" dirty="0"/>
          </a:p>
        </p:txBody>
      </p:sp>
    </p:spTree>
    <p:extLst>
      <p:ext uri="{BB962C8B-B14F-4D97-AF65-F5344CB8AC3E}">
        <p14:creationId xmlns:p14="http://schemas.microsoft.com/office/powerpoint/2010/main" val="870870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9"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30"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3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32"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4" name="Rectangle 16">
            <a:extLst>
              <a:ext uri="{FF2B5EF4-FFF2-40B4-BE49-F238E27FC236}">
                <a16:creationId xmlns:a16="http://schemas.microsoft.com/office/drawing/2014/main" id="{B5C18694-F55B-41C0-ABF3-C1D971F99A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18">
            <a:extLst>
              <a:ext uri="{FF2B5EF4-FFF2-40B4-BE49-F238E27FC236}">
                <a16:creationId xmlns:a16="http://schemas.microsoft.com/office/drawing/2014/main" id="{E3E46CA8-7278-4BA3-AACE-235B5B3B53E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D359DA3-CBED-4A98-A866-5CAB68126445}"/>
              </a:ext>
            </a:extLst>
          </p:cNvPr>
          <p:cNvSpPr>
            <a:spLocks noGrp="1"/>
          </p:cNvSpPr>
          <p:nvPr>
            <p:ph type="title"/>
          </p:nvPr>
        </p:nvSpPr>
        <p:spPr>
          <a:xfrm>
            <a:off x="643467" y="643466"/>
            <a:ext cx="10905066" cy="6214533"/>
          </a:xfrm>
          <a:effectLst>
            <a:outerShdw blurRad="88900" dist="38100" dir="2700000" algn="tl" rotWithShape="0">
              <a:prstClr val="black">
                <a:alpha val="30000"/>
              </a:prstClr>
            </a:outerShdw>
          </a:effectLst>
        </p:spPr>
        <p:txBody>
          <a:bodyPr vert="horz" lIns="91440" tIns="45720" rIns="91440" bIns="45720" rtlCol="0" anchor="b">
            <a:normAutofit fontScale="90000"/>
          </a:bodyPr>
          <a:lstStyle/>
          <a:p>
            <a:r>
              <a:rPr lang="en-US" sz="6000" b="1" dirty="0"/>
              <a:t>University experimentation quickly impacted popular music. </a:t>
            </a:r>
            <a:br>
              <a:rPr lang="en-US" sz="6000" b="1" dirty="0"/>
            </a:br>
            <a:r>
              <a:rPr lang="en-US" sz="6000" b="1" dirty="0"/>
              <a:t>Movie scores and popular music recordings utilized a wide range of emerging technology.</a:t>
            </a:r>
            <a:r>
              <a:rPr lang="en-US" sz="7200" b="1" dirty="0"/>
              <a:t/>
            </a:r>
            <a:br>
              <a:rPr lang="en-US" sz="7200" b="1" dirty="0"/>
            </a:br>
            <a:endParaRPr lang="en-US" sz="7200" dirty="0"/>
          </a:p>
        </p:txBody>
      </p:sp>
    </p:spTree>
    <p:extLst>
      <p:ext uri="{BB962C8B-B14F-4D97-AF65-F5344CB8AC3E}">
        <p14:creationId xmlns:p14="http://schemas.microsoft.com/office/powerpoint/2010/main" val="779336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252EB36-EB2C-4AFE-B09B-0DF8AC871E5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0" name="Rectangle 9">
              <a:extLst>
                <a:ext uri="{FF2B5EF4-FFF2-40B4-BE49-F238E27FC236}">
                  <a16:creationId xmlns:a16="http://schemas.microsoft.com/office/drawing/2014/main" id="{7CE68524-856D-453B-9349-8E8CBC8BFC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899688E6-8880-4976-A59B-AB148C7C9987}"/>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3176" y="0"/>
              <a:ext cx="12192000" cy="6858000"/>
            </a:xfrm>
            <a:prstGeom prst="rect">
              <a:avLst/>
            </a:prstGeom>
          </p:spPr>
        </p:pic>
      </p:grpSp>
      <p:pic>
        <p:nvPicPr>
          <p:cNvPr id="4" name="Content Placeholder 3" descr="A Webster Chicago wire recorder ">
            <a:extLst>
              <a:ext uri="{FF2B5EF4-FFF2-40B4-BE49-F238E27FC236}">
                <a16:creationId xmlns:a16="http://schemas.microsoft.com/office/drawing/2014/main" id="{5D358DF9-0C37-4D5E-A06E-227999E1FD7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4636008" y="10"/>
            <a:ext cx="7552815" cy="6856310"/>
          </a:xfrm>
          <a:prstGeom prst="rect">
            <a:avLst/>
          </a:prstGeom>
          <a:ln>
            <a:noFill/>
          </a:ln>
          <a:effectLst/>
        </p:spPr>
      </p:pic>
      <p:sp>
        <p:nvSpPr>
          <p:cNvPr id="13" name="Rectangle 12">
            <a:extLst>
              <a:ext uri="{FF2B5EF4-FFF2-40B4-BE49-F238E27FC236}">
                <a16:creationId xmlns:a16="http://schemas.microsoft.com/office/drawing/2014/main" id="{B8D0330D-F534-4131-9807-B71B9EF12B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501856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18B7ED37-7ABB-42DD-AB26-3F9028261B9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a:off x="2" y="1970240"/>
            <a:ext cx="5029200" cy="202738"/>
          </a:xfrm>
          <a:prstGeom prst="rect">
            <a:avLst/>
          </a:prstGeom>
        </p:spPr>
      </p:pic>
      <p:sp>
        <p:nvSpPr>
          <p:cNvPr id="3" name="Content Placeholder 2">
            <a:extLst>
              <a:ext uri="{FF2B5EF4-FFF2-40B4-BE49-F238E27FC236}">
                <a16:creationId xmlns:a16="http://schemas.microsoft.com/office/drawing/2014/main" id="{292F09DB-2D92-457A-BBB2-5C8D8BA3E853}"/>
              </a:ext>
            </a:extLst>
          </p:cNvPr>
          <p:cNvSpPr>
            <a:spLocks noGrp="1"/>
          </p:cNvSpPr>
          <p:nvPr>
            <p:ph idx="1"/>
          </p:nvPr>
        </p:nvSpPr>
        <p:spPr>
          <a:xfrm>
            <a:off x="3176" y="1970238"/>
            <a:ext cx="4622197" cy="4886081"/>
          </a:xfrm>
        </p:spPr>
        <p:txBody>
          <a:bodyPr>
            <a:noAutofit/>
          </a:bodyPr>
          <a:lstStyle/>
          <a:p>
            <a:r>
              <a:rPr lang="en-US" sz="2800" dirty="0"/>
              <a:t>Recording devices such as this 1951 wire recorder allowed for experiments with playback speeds. This technology was used in both art and popular music.</a:t>
            </a:r>
          </a:p>
        </p:txBody>
      </p:sp>
    </p:spTree>
    <p:extLst>
      <p:ext uri="{BB962C8B-B14F-4D97-AF65-F5344CB8AC3E}">
        <p14:creationId xmlns:p14="http://schemas.microsoft.com/office/powerpoint/2010/main" val="3645087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252EB36-EB2C-4AFE-B09B-0DF8AC871E5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0" name="Rectangle 9">
              <a:extLst>
                <a:ext uri="{FF2B5EF4-FFF2-40B4-BE49-F238E27FC236}">
                  <a16:creationId xmlns:a16="http://schemas.microsoft.com/office/drawing/2014/main" id="{7CE68524-856D-453B-9349-8E8CBC8BFC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899688E6-8880-4976-A59B-AB148C7C9987}"/>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3176" y="0"/>
              <a:ext cx="12192000" cy="6858000"/>
            </a:xfrm>
            <a:prstGeom prst="rect">
              <a:avLst/>
            </a:prstGeom>
          </p:spPr>
        </p:pic>
      </p:grpSp>
      <p:pic>
        <p:nvPicPr>
          <p:cNvPr id="4" name="Picture 3" descr="Magnetic recording tape used in the mid-1960s">
            <a:extLst>
              <a:ext uri="{FF2B5EF4-FFF2-40B4-BE49-F238E27FC236}">
                <a16:creationId xmlns:a16="http://schemas.microsoft.com/office/drawing/2014/main" id="{F231FCD5-F0BC-46A4-A67B-18A9D534781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636008" y="10"/>
            <a:ext cx="7552815" cy="6856310"/>
          </a:xfrm>
          <a:prstGeom prst="rect">
            <a:avLst/>
          </a:prstGeom>
          <a:ln>
            <a:noFill/>
          </a:ln>
          <a:effectLst/>
        </p:spPr>
      </p:pic>
      <p:sp>
        <p:nvSpPr>
          <p:cNvPr id="13" name="Rectangle 12">
            <a:extLst>
              <a:ext uri="{FF2B5EF4-FFF2-40B4-BE49-F238E27FC236}">
                <a16:creationId xmlns:a16="http://schemas.microsoft.com/office/drawing/2014/main" id="{B8D0330D-F534-4131-9807-B71B9EF12B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501856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18B7ED37-7ABB-42DD-AB26-3F9028261B9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a:off x="2" y="1970240"/>
            <a:ext cx="5029200" cy="202738"/>
          </a:xfrm>
          <a:prstGeom prst="rect">
            <a:avLst/>
          </a:prstGeom>
        </p:spPr>
      </p:pic>
      <p:sp>
        <p:nvSpPr>
          <p:cNvPr id="3" name="Content Placeholder 2">
            <a:extLst>
              <a:ext uri="{FF2B5EF4-FFF2-40B4-BE49-F238E27FC236}">
                <a16:creationId xmlns:a16="http://schemas.microsoft.com/office/drawing/2014/main" id="{21721C88-19B0-4440-9608-8D86227EE19F}"/>
              </a:ext>
            </a:extLst>
          </p:cNvPr>
          <p:cNvSpPr>
            <a:spLocks noGrp="1"/>
          </p:cNvSpPr>
          <p:nvPr>
            <p:ph idx="1"/>
          </p:nvPr>
        </p:nvSpPr>
        <p:spPr>
          <a:xfrm>
            <a:off x="3176" y="1977798"/>
            <a:ext cx="4632831" cy="4594452"/>
          </a:xfrm>
        </p:spPr>
        <p:txBody>
          <a:bodyPr>
            <a:normAutofit fontScale="85000" lnSpcReduction="20000"/>
          </a:bodyPr>
          <a:lstStyle/>
          <a:p>
            <a:pPr marL="0" indent="0">
              <a:buNone/>
            </a:pPr>
            <a:r>
              <a:rPr lang="en-US" sz="4000" dirty="0"/>
              <a:t/>
            </a:r>
            <a:br>
              <a:rPr lang="en-US" sz="4000" dirty="0"/>
            </a:br>
            <a:r>
              <a:rPr lang="en-US" sz="4000" b="1" dirty="0"/>
              <a:t>Magnetic tape technology allowed a wide array of sound manipulation. A tape could be cut, rearranged, run in reverse, or played at variable speeds. </a:t>
            </a:r>
            <a:br>
              <a:rPr lang="en-US" sz="4000" b="1" dirty="0"/>
            </a:br>
            <a:r>
              <a:rPr lang="en-US" sz="2600" b="1" dirty="0"/>
              <a:t>Shown right, a 7-inch reel of magnetic recording tape, as used in the mid-1960s.     </a:t>
            </a:r>
            <a:br>
              <a:rPr lang="en-US" sz="2600" b="1" dirty="0"/>
            </a:br>
            <a:r>
              <a:rPr lang="en-US" sz="2600" b="1" dirty="0"/>
              <a:t>Image by Daniel P. B. Smith</a:t>
            </a:r>
            <a:r>
              <a:rPr lang="en-US" sz="1600" b="1" dirty="0"/>
              <a:t/>
            </a:r>
            <a:br>
              <a:rPr lang="en-US" sz="1600" b="1" dirty="0"/>
            </a:br>
            <a:endParaRPr lang="en-US" sz="1600" dirty="0"/>
          </a:p>
        </p:txBody>
      </p:sp>
    </p:spTree>
    <p:extLst>
      <p:ext uri="{BB962C8B-B14F-4D97-AF65-F5344CB8AC3E}">
        <p14:creationId xmlns:p14="http://schemas.microsoft.com/office/powerpoint/2010/main" val="1979211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1A513-E052-4659-897F-BA4256792251}"/>
              </a:ext>
            </a:extLst>
          </p:cNvPr>
          <p:cNvSpPr>
            <a:spLocks noGrp="1"/>
          </p:cNvSpPr>
          <p:nvPr>
            <p:ph type="title"/>
          </p:nvPr>
        </p:nvSpPr>
        <p:spPr/>
        <p:txBody>
          <a:bodyPr/>
          <a:lstStyle/>
          <a:p>
            <a:r>
              <a:rPr lang="en-US" dirty="0"/>
              <a:t>Digital Technology </a:t>
            </a:r>
          </a:p>
        </p:txBody>
      </p:sp>
      <p:sp>
        <p:nvSpPr>
          <p:cNvPr id="3" name="Content Placeholder 2">
            <a:extLst>
              <a:ext uri="{FF2B5EF4-FFF2-40B4-BE49-F238E27FC236}">
                <a16:creationId xmlns:a16="http://schemas.microsoft.com/office/drawing/2014/main" id="{C6EA057F-5E75-4259-8292-1EF05D4BC9D7}"/>
              </a:ext>
            </a:extLst>
          </p:cNvPr>
          <p:cNvSpPr>
            <a:spLocks noGrp="1"/>
          </p:cNvSpPr>
          <p:nvPr>
            <p:ph idx="1"/>
          </p:nvPr>
        </p:nvSpPr>
        <p:spPr/>
        <p:txBody>
          <a:bodyPr>
            <a:normAutofit lnSpcReduction="10000"/>
          </a:bodyPr>
          <a:lstStyle/>
          <a:p>
            <a:pPr marL="0" indent="0">
              <a:buNone/>
            </a:pPr>
            <a:r>
              <a:rPr lang="en-US" sz="5400" dirty="0"/>
              <a:t>Digital composition involved mathematical analysis of waveform structures and opened a new technological frontier.</a:t>
            </a:r>
          </a:p>
          <a:p>
            <a:endParaRPr lang="en-US" dirty="0"/>
          </a:p>
        </p:txBody>
      </p:sp>
    </p:spTree>
    <p:extLst>
      <p:ext uri="{BB962C8B-B14F-4D97-AF65-F5344CB8AC3E}">
        <p14:creationId xmlns:p14="http://schemas.microsoft.com/office/powerpoint/2010/main" val="3262213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DCA3673-CDE4-40C5-9FA8-F89874CFBA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5756E8F-499C-4533-BBE8-309C3E8D985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3176" y="0"/>
            <a:ext cx="12192000" cy="6858000"/>
          </a:xfrm>
          <a:prstGeom prst="rect">
            <a:avLst/>
          </a:prstGeom>
        </p:spPr>
      </p:pic>
      <p:sp>
        <p:nvSpPr>
          <p:cNvPr id="13" name="Rectangle 12">
            <a:extLst>
              <a:ext uri="{FF2B5EF4-FFF2-40B4-BE49-F238E27FC236}">
                <a16:creationId xmlns:a16="http://schemas.microsoft.com/office/drawing/2014/main" id="{0FFFD040-32A9-4D2B-86CA-599D030A41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3205CA-B7FF-4C25-A4C8-3BBBCE19D9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Picture 16">
            <a:extLst>
              <a:ext uri="{FF2B5EF4-FFF2-40B4-BE49-F238E27FC236}">
                <a16:creationId xmlns:a16="http://schemas.microsoft.com/office/drawing/2014/main" id="{306E3F32-3C1A-4B6E-AF26-8A15A788560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2" y="1970241"/>
            <a:ext cx="4956048" cy="199787"/>
          </a:xfrm>
          <a:prstGeom prst="rect">
            <a:avLst/>
          </a:prstGeom>
        </p:spPr>
      </p:pic>
      <p:sp>
        <p:nvSpPr>
          <p:cNvPr id="3" name="Content Placeholder 2">
            <a:extLst>
              <a:ext uri="{FF2B5EF4-FFF2-40B4-BE49-F238E27FC236}">
                <a16:creationId xmlns:a16="http://schemas.microsoft.com/office/drawing/2014/main" id="{A218A41F-3F79-471B-8A26-CBAD15AA0A7D}"/>
              </a:ext>
            </a:extLst>
          </p:cNvPr>
          <p:cNvSpPr>
            <a:spLocks noGrp="1"/>
          </p:cNvSpPr>
          <p:nvPr>
            <p:ph idx="1"/>
          </p:nvPr>
        </p:nvSpPr>
        <p:spPr>
          <a:xfrm>
            <a:off x="152399" y="1970240"/>
            <a:ext cx="4166617" cy="4887760"/>
          </a:xfrm>
        </p:spPr>
        <p:txBody>
          <a:bodyPr>
            <a:normAutofit/>
          </a:bodyPr>
          <a:lstStyle/>
          <a:p>
            <a:pPr marL="0" indent="0">
              <a:buNone/>
            </a:pPr>
            <a:r>
              <a:rPr lang="en-US" sz="2800" dirty="0"/>
              <a:t>Using spectrum analysis, a computer analysis of waveforms, innovators could electronically reproduce acoustic sounds and could also create new sounds. </a:t>
            </a:r>
            <a:r>
              <a:rPr lang="en-US" sz="2800" dirty="0" smtClean="0"/>
              <a:t>At right is </a:t>
            </a:r>
            <a:r>
              <a:rPr lang="en-US" sz="2800" dirty="0"/>
              <a:t>a spectrum analysis of a vibrating violin string.</a:t>
            </a:r>
          </a:p>
          <a:p>
            <a:endParaRPr lang="en-US" sz="1400" dirty="0"/>
          </a:p>
        </p:txBody>
      </p:sp>
      <p:pic>
        <p:nvPicPr>
          <p:cNvPr id="4" name="Content Placeholder 3" descr="A spectrum analysis of a vibrating violin string">
            <a:extLst>
              <a:ext uri="{FF2B5EF4-FFF2-40B4-BE49-F238E27FC236}">
                <a16:creationId xmlns:a16="http://schemas.microsoft.com/office/drawing/2014/main" id="{D2B6028E-04F7-4BFB-8C42-86A45642197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76090" y="1289540"/>
            <a:ext cx="6269479" cy="4278919"/>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534303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2"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3"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24"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25"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7" name="Rectangle 16">
            <a:extLst>
              <a:ext uri="{FF2B5EF4-FFF2-40B4-BE49-F238E27FC236}">
                <a16:creationId xmlns:a16="http://schemas.microsoft.com/office/drawing/2014/main" id="{1DB71C54-63C1-4B83-8324-BBCEC579C9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8">
            <a:extLst>
              <a:ext uri="{FF2B5EF4-FFF2-40B4-BE49-F238E27FC236}">
                <a16:creationId xmlns:a16="http://schemas.microsoft.com/office/drawing/2014/main" id="{5D15D940-E187-4030-B313-FDC84AE67B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3046" y="0"/>
            <a:ext cx="406895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76E38F34-66D8-4203-B16C-14AC202484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8968085"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878BD63-13F2-46D8-9CF8-92C9AFFD4003}"/>
              </a:ext>
            </a:extLst>
          </p:cNvPr>
          <p:cNvSpPr>
            <a:spLocks noGrp="1"/>
          </p:cNvSpPr>
          <p:nvPr>
            <p:ph type="title"/>
          </p:nvPr>
        </p:nvSpPr>
        <p:spPr>
          <a:xfrm>
            <a:off x="643467" y="1286929"/>
            <a:ext cx="7674983" cy="4284129"/>
          </a:xfrm>
        </p:spPr>
        <p:txBody>
          <a:bodyPr vert="horz" lIns="91440" tIns="45720" rIns="91440" bIns="45720" rtlCol="0" anchor="ctr">
            <a:normAutofit/>
          </a:bodyPr>
          <a:lstStyle/>
          <a:p>
            <a:pPr algn="r"/>
            <a:r>
              <a:rPr lang="en-US" sz="3200" b="1"/>
              <a:t>Sound Engineering </a:t>
            </a:r>
            <a:r>
              <a:rPr lang="en-US" sz="3200"/>
              <a:t>is another music technology field that emerged in the 20</a:t>
            </a:r>
            <a:r>
              <a:rPr lang="en-US" sz="3200" baseline="30000"/>
              <a:t>th</a:t>
            </a:r>
            <a:r>
              <a:rPr lang="en-US" sz="3200"/>
              <a:t> century, and it greatly impacted both art and popular music. </a:t>
            </a:r>
            <a:br>
              <a:rPr lang="en-US" sz="3200"/>
            </a:br>
            <a:r>
              <a:rPr lang="en-US" sz="3200"/>
              <a:t/>
            </a:r>
            <a:br>
              <a:rPr lang="en-US" sz="3200"/>
            </a:br>
            <a:r>
              <a:rPr lang="en-US" sz="3200"/>
              <a:t>Studio engineers alter sound after it has been captured, taking artistic control into their own hands.</a:t>
            </a:r>
            <a:br>
              <a:rPr lang="en-US" sz="3200"/>
            </a:br>
            <a:endParaRPr lang="en-US" sz="3200"/>
          </a:p>
        </p:txBody>
      </p:sp>
    </p:spTree>
    <p:extLst>
      <p:ext uri="{BB962C8B-B14F-4D97-AF65-F5344CB8AC3E}">
        <p14:creationId xmlns:p14="http://schemas.microsoft.com/office/powerpoint/2010/main" val="3510858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5C18694-F55B-41C0-ABF3-C1D971F99A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E3E46CA8-7278-4BA3-AACE-235B5B3B53E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E56AFCC-7ED8-4BF4-9FAE-31CD3FD0F72A}"/>
              </a:ext>
            </a:extLst>
          </p:cNvPr>
          <p:cNvSpPr>
            <a:spLocks noGrp="1"/>
          </p:cNvSpPr>
          <p:nvPr>
            <p:ph type="title"/>
          </p:nvPr>
        </p:nvSpPr>
        <p:spPr>
          <a:xfrm>
            <a:off x="643467" y="643466"/>
            <a:ext cx="10905066" cy="5376333"/>
          </a:xfrm>
          <a:effectLst>
            <a:outerShdw blurRad="88900" dist="38100" dir="2700000" algn="tl" rotWithShape="0">
              <a:prstClr val="black">
                <a:alpha val="30000"/>
              </a:prstClr>
            </a:outerShdw>
          </a:effectLst>
        </p:spPr>
        <p:txBody>
          <a:bodyPr vert="horz" lIns="91440" tIns="45720" rIns="91440" bIns="45720" rtlCol="0" anchor="b">
            <a:normAutofit/>
          </a:bodyPr>
          <a:lstStyle/>
          <a:p>
            <a:pPr marL="342900" indent="-342900" algn="ctr"/>
            <a:r>
              <a:rPr lang="en-US" sz="4000" dirty="0"/>
              <a:t>Women in sound engineering had difficulty accessing lead engineer positions due to perceptions about women and technology</a:t>
            </a:r>
            <a:br>
              <a:rPr lang="en-US" sz="4000" dirty="0"/>
            </a:br>
            <a:r>
              <a:rPr lang="en-US" sz="4000" dirty="0"/>
              <a:t/>
            </a:r>
            <a:br>
              <a:rPr lang="en-US" sz="4000" dirty="0"/>
            </a:br>
            <a:r>
              <a:rPr lang="en-US" sz="4000" dirty="0"/>
              <a:t>Internships and hands-on experience with equipment is essential, and women had limited access to the informal networking system within the field</a:t>
            </a:r>
            <a:br>
              <a:rPr lang="en-US" sz="4000" dirty="0"/>
            </a:br>
            <a:endParaRPr lang="en-US" sz="4000" dirty="0"/>
          </a:p>
        </p:txBody>
      </p:sp>
    </p:spTree>
    <p:extLst>
      <p:ext uri="{BB962C8B-B14F-4D97-AF65-F5344CB8AC3E}">
        <p14:creationId xmlns:p14="http://schemas.microsoft.com/office/powerpoint/2010/main" val="3286716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1DB71C54-63C1-4B83-8324-BBCEC579C9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D15D940-E187-4030-B313-FDC84AE67B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3046" y="0"/>
            <a:ext cx="406895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76E38F34-66D8-4203-B16C-14AC202484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8968085"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0F13E2D-16B5-4DB8-9735-45368F0F3587}"/>
              </a:ext>
            </a:extLst>
          </p:cNvPr>
          <p:cNvSpPr>
            <a:spLocks noGrp="1"/>
          </p:cNvSpPr>
          <p:nvPr>
            <p:ph type="title"/>
          </p:nvPr>
        </p:nvSpPr>
        <p:spPr>
          <a:xfrm>
            <a:off x="643467" y="1286929"/>
            <a:ext cx="7674983" cy="4284129"/>
          </a:xfrm>
        </p:spPr>
        <p:txBody>
          <a:bodyPr vert="horz" lIns="91440" tIns="45720" rIns="91440" bIns="45720" rtlCol="0" anchor="ctr">
            <a:normAutofit/>
          </a:bodyPr>
          <a:lstStyle/>
          <a:p>
            <a:pPr algn="r"/>
            <a:r>
              <a:rPr lang="en-US" sz="3200" dirty="0"/>
              <a:t>Grammy-winning sound engineer Leslie Ann Jones indicates:</a:t>
            </a:r>
            <a:br>
              <a:rPr lang="en-US" sz="3200" dirty="0"/>
            </a:br>
            <a:r>
              <a:rPr lang="en-US" sz="3200" dirty="0"/>
              <a:t/>
            </a:r>
            <a:br>
              <a:rPr lang="en-US" sz="3200" dirty="0"/>
            </a:br>
            <a:r>
              <a:rPr lang="en-US" sz="3200" dirty="0"/>
              <a:t>“It’s difficult for an all-male staff to suddenly work with a woman…Men are used to women acting as caretakers, note takers, studio managers…not as the ones making the technical decisions.”</a:t>
            </a:r>
            <a:br>
              <a:rPr lang="en-US" sz="3200" dirty="0"/>
            </a:br>
            <a:endParaRPr lang="en-US" sz="3200" dirty="0"/>
          </a:p>
        </p:txBody>
      </p:sp>
    </p:spTree>
    <p:extLst>
      <p:ext uri="{BB962C8B-B14F-4D97-AF65-F5344CB8AC3E}">
        <p14:creationId xmlns:p14="http://schemas.microsoft.com/office/powerpoint/2010/main" val="2941449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DCA3673-CDE4-40C5-9FA8-F89874CFBA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5756E8F-499C-4533-BBE8-309C3E8D985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3176" y="0"/>
            <a:ext cx="12192000" cy="6858000"/>
          </a:xfrm>
          <a:prstGeom prst="rect">
            <a:avLst/>
          </a:prstGeom>
        </p:spPr>
      </p:pic>
      <p:sp>
        <p:nvSpPr>
          <p:cNvPr id="13" name="Rectangle 12">
            <a:extLst>
              <a:ext uri="{FF2B5EF4-FFF2-40B4-BE49-F238E27FC236}">
                <a16:creationId xmlns:a16="http://schemas.microsoft.com/office/drawing/2014/main" id="{0FFFD040-32A9-4D2B-86CA-599D030A41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3205CA-B7FF-4C25-A4C8-3BBBCE19D9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Picture 16">
            <a:extLst>
              <a:ext uri="{FF2B5EF4-FFF2-40B4-BE49-F238E27FC236}">
                <a16:creationId xmlns:a16="http://schemas.microsoft.com/office/drawing/2014/main" id="{306E3F32-3C1A-4B6E-AF26-8A15A788560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2" y="1970241"/>
            <a:ext cx="4956048" cy="199787"/>
          </a:xfrm>
          <a:prstGeom prst="rect">
            <a:avLst/>
          </a:prstGeom>
        </p:spPr>
      </p:pic>
      <p:sp>
        <p:nvSpPr>
          <p:cNvPr id="3" name="Content Placeholder 2">
            <a:extLst>
              <a:ext uri="{FF2B5EF4-FFF2-40B4-BE49-F238E27FC236}">
                <a16:creationId xmlns:a16="http://schemas.microsoft.com/office/drawing/2014/main" id="{F4BE3508-8054-4350-B7A4-D3F4F8DAA0A7}"/>
              </a:ext>
            </a:extLst>
          </p:cNvPr>
          <p:cNvSpPr>
            <a:spLocks noGrp="1"/>
          </p:cNvSpPr>
          <p:nvPr>
            <p:ph idx="1"/>
          </p:nvPr>
        </p:nvSpPr>
        <p:spPr>
          <a:xfrm>
            <a:off x="680321" y="2336873"/>
            <a:ext cx="3656289" cy="3599316"/>
          </a:xfrm>
        </p:spPr>
        <p:txBody>
          <a:bodyPr>
            <a:normAutofit lnSpcReduction="10000"/>
          </a:bodyPr>
          <a:lstStyle/>
          <a:p>
            <a:r>
              <a:rPr lang="en-US" sz="5400" dirty="0"/>
              <a:t>Sound Engineer Leslie Ann Jones. </a:t>
            </a:r>
            <a:r>
              <a:rPr lang="en-US" sz="2300" dirty="0"/>
              <a:t>Photo by Steve Jennings, used by permission</a:t>
            </a:r>
          </a:p>
          <a:p>
            <a:endParaRPr lang="en-US" sz="1400" dirty="0"/>
          </a:p>
        </p:txBody>
      </p:sp>
      <p:pic>
        <p:nvPicPr>
          <p:cNvPr id="4" name="Content Placeholder 4" descr="A picture of sound engineer Leslie Ann Jones in front of a soundboard">
            <a:extLst>
              <a:ext uri="{FF2B5EF4-FFF2-40B4-BE49-F238E27FC236}">
                <a16:creationId xmlns:a16="http://schemas.microsoft.com/office/drawing/2014/main" id="{2F2298F9-0958-471B-A67B-A54206745AF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21335" y="640080"/>
            <a:ext cx="3778989" cy="557784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5150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43A55-5C7F-4816-960B-EA691610A018}"/>
              </a:ext>
            </a:extLst>
          </p:cNvPr>
          <p:cNvSpPr>
            <a:spLocks noGrp="1"/>
          </p:cNvSpPr>
          <p:nvPr>
            <p:ph idx="1"/>
          </p:nvPr>
        </p:nvSpPr>
        <p:spPr/>
        <p:txBody>
          <a:bodyPr>
            <a:normAutofit lnSpcReduction="10000"/>
          </a:bodyPr>
          <a:lstStyle/>
          <a:p>
            <a:r>
              <a:rPr lang="en-US" sz="5400" dirty="0"/>
              <a:t>In </a:t>
            </a:r>
            <a:r>
              <a:rPr lang="en-US" sz="5400" dirty="0" smtClean="0"/>
              <a:t>2020, </a:t>
            </a:r>
            <a:r>
              <a:rPr lang="en-US" sz="5400" dirty="0"/>
              <a:t>women accounted for fewer than 5 percent of people employed in music technology.</a:t>
            </a:r>
          </a:p>
          <a:p>
            <a:r>
              <a:rPr lang="en-US" sz="5400" dirty="0"/>
              <a:t> </a:t>
            </a:r>
            <a:r>
              <a:rPr lang="en-US" sz="1600" dirty="0"/>
              <a:t>Data: Women’s Audio Mission, accessed </a:t>
            </a:r>
            <a:r>
              <a:rPr lang="en-US" sz="1600" dirty="0" smtClean="0"/>
              <a:t>2020</a:t>
            </a:r>
            <a:endParaRPr lang="en-US" sz="1600" dirty="0"/>
          </a:p>
          <a:p>
            <a:endParaRPr lang="en-US" dirty="0"/>
          </a:p>
        </p:txBody>
      </p:sp>
    </p:spTree>
    <p:extLst>
      <p:ext uri="{BB962C8B-B14F-4D97-AF65-F5344CB8AC3E}">
        <p14:creationId xmlns:p14="http://schemas.microsoft.com/office/powerpoint/2010/main" val="141264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485FFDC-0CAD-450C-A1F1-75E392CC81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9672BDB-4ABD-40E5-A8B8-F7340E3BD8D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B1FA2BC7-3F19-4E1C-B3D1-19995D9F6F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62FF40B5-1E36-4442-8D28-D1AA571AD2E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73C09592-2DB2-47C0-A5CB-BD39288D13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E32D56A-006D-4D0E-B4AF-0A6275FBF26B}"/>
              </a:ext>
            </a:extLst>
          </p:cNvPr>
          <p:cNvSpPr>
            <a:spLocks noGrp="1"/>
          </p:cNvSpPr>
          <p:nvPr>
            <p:ph type="title"/>
          </p:nvPr>
        </p:nvSpPr>
        <p:spPr>
          <a:xfrm>
            <a:off x="680321" y="2063262"/>
            <a:ext cx="3739279" cy="2661052"/>
          </a:xfrm>
        </p:spPr>
        <p:txBody>
          <a:bodyPr>
            <a:normAutofit/>
          </a:bodyPr>
          <a:lstStyle/>
          <a:p>
            <a:pPr algn="r"/>
            <a:r>
              <a:rPr lang="en-US" sz="4400" b="1"/>
              <a:t>FOCUS AREAS</a:t>
            </a:r>
            <a:endParaRPr lang="en-US" sz="4400"/>
          </a:p>
        </p:txBody>
      </p:sp>
      <p:graphicFrame>
        <p:nvGraphicFramePr>
          <p:cNvPr id="7" name="Content Placeholder 2">
            <a:extLst>
              <a:ext uri="{FF2B5EF4-FFF2-40B4-BE49-F238E27FC236}">
                <a16:creationId xmlns:a16="http://schemas.microsoft.com/office/drawing/2014/main" id="{3B2F8747-D8DE-43E6-A691-F6F4A7C751A6}"/>
              </a:ext>
            </a:extLst>
          </p:cNvPr>
          <p:cNvGraphicFramePr>
            <a:graphicFrameLocks noGrp="1"/>
          </p:cNvGraphicFramePr>
          <p:nvPr>
            <p:ph idx="1"/>
            <p:extLst>
              <p:ext uri="{D42A27DB-BD31-4B8C-83A1-F6EECF244321}">
                <p14:modId xmlns:p14="http://schemas.microsoft.com/office/powerpoint/2010/main" val="1091113764"/>
              </p:ext>
            </p:extLst>
          </p:nvPr>
        </p:nvGraphicFramePr>
        <p:xfrm>
          <a:off x="4964566" y="0"/>
          <a:ext cx="7224258" cy="68579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97346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376D35-D997-4624-88FA-23F907D0B802}"/>
              </a:ext>
            </a:extLst>
          </p:cNvPr>
          <p:cNvSpPr>
            <a:spLocks noGrp="1"/>
          </p:cNvSpPr>
          <p:nvPr>
            <p:ph idx="1"/>
          </p:nvPr>
        </p:nvSpPr>
        <p:spPr>
          <a:xfrm>
            <a:off x="680321" y="2336872"/>
            <a:ext cx="9613861" cy="3987727"/>
          </a:xfrm>
        </p:spPr>
        <p:txBody>
          <a:bodyPr>
            <a:normAutofit/>
          </a:bodyPr>
          <a:lstStyle/>
          <a:p>
            <a:r>
              <a:rPr lang="en-US" sz="4300" dirty="0"/>
              <a:t>Women who have been successful in technology venues have often formed their own labels, businesses, and schools. </a:t>
            </a:r>
          </a:p>
          <a:p>
            <a:r>
              <a:rPr lang="en-US" sz="4300" dirty="0">
                <a:hlinkClick r:id="rId2"/>
              </a:rPr>
              <a:t>Women’s Audio Mission is a good example</a:t>
            </a:r>
            <a:endParaRPr lang="en-US" sz="4300" dirty="0"/>
          </a:p>
          <a:p>
            <a:endParaRPr lang="en-US" sz="4300" dirty="0"/>
          </a:p>
          <a:p>
            <a:endParaRPr lang="en-US" dirty="0"/>
          </a:p>
        </p:txBody>
      </p:sp>
    </p:spTree>
    <p:extLst>
      <p:ext uri="{BB962C8B-B14F-4D97-AF65-F5344CB8AC3E}">
        <p14:creationId xmlns:p14="http://schemas.microsoft.com/office/powerpoint/2010/main" val="2590499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5C18694-F55B-41C0-ABF3-C1D971F99A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E3E46CA8-7278-4BA3-AACE-235B5B3B53E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86F4311-51FF-4AC9-BF7C-4A3E028FF9F7}"/>
              </a:ext>
            </a:extLst>
          </p:cNvPr>
          <p:cNvSpPr>
            <a:spLocks noGrp="1"/>
          </p:cNvSpPr>
          <p:nvPr>
            <p:ph type="title"/>
          </p:nvPr>
        </p:nvSpPr>
        <p:spPr>
          <a:xfrm>
            <a:off x="643467" y="643466"/>
            <a:ext cx="10905066" cy="5376333"/>
          </a:xfrm>
          <a:effectLst>
            <a:outerShdw blurRad="88900" dist="38100" dir="2700000" algn="tl" rotWithShape="0">
              <a:prstClr val="black">
                <a:alpha val="30000"/>
              </a:prstClr>
            </a:outerShdw>
          </a:effectLst>
        </p:spPr>
        <p:txBody>
          <a:bodyPr vert="horz" lIns="91440" tIns="45720" rIns="91440" bIns="45720" rtlCol="0" anchor="ctr">
            <a:normAutofit/>
          </a:bodyPr>
          <a:lstStyle/>
          <a:p>
            <a:pPr algn="ctr"/>
            <a:r>
              <a:rPr lang="en-US" sz="4000" dirty="0"/>
              <a:t>Women continue to break ground in music technology. From female DJs such as </a:t>
            </a:r>
            <a:r>
              <a:rPr lang="en-US" sz="4000" dirty="0" err="1"/>
              <a:t>Kuttin</a:t>
            </a:r>
            <a:r>
              <a:rPr lang="en-US" sz="4000" dirty="0"/>
              <a:t> Kandi, to sound engineers and art music composers, women in music technology are rising above challenges to become leaders and innovators.</a:t>
            </a:r>
            <a:r>
              <a:rPr lang="en-US" sz="3400" dirty="0"/>
              <a:t/>
            </a:r>
            <a:br>
              <a:rPr lang="en-US" sz="3400" dirty="0"/>
            </a:br>
            <a:endParaRPr lang="en-US" sz="3400" dirty="0"/>
          </a:p>
        </p:txBody>
      </p:sp>
    </p:spTree>
    <p:extLst>
      <p:ext uri="{BB962C8B-B14F-4D97-AF65-F5344CB8AC3E}">
        <p14:creationId xmlns:p14="http://schemas.microsoft.com/office/powerpoint/2010/main" val="1000492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B35DA-78C3-476B-9F1A-60233A27DB0D}"/>
              </a:ext>
            </a:extLst>
          </p:cNvPr>
          <p:cNvSpPr>
            <a:spLocks noGrp="1"/>
          </p:cNvSpPr>
          <p:nvPr>
            <p:ph type="title"/>
          </p:nvPr>
        </p:nvSpPr>
        <p:spPr/>
        <p:txBody>
          <a:bodyPr/>
          <a:lstStyle/>
          <a:p>
            <a:r>
              <a:rPr lang="en-US" dirty="0"/>
              <a:t>Electricity</a:t>
            </a:r>
          </a:p>
        </p:txBody>
      </p:sp>
      <p:sp>
        <p:nvSpPr>
          <p:cNvPr id="3" name="Content Placeholder 2">
            <a:extLst>
              <a:ext uri="{FF2B5EF4-FFF2-40B4-BE49-F238E27FC236}">
                <a16:creationId xmlns:a16="http://schemas.microsoft.com/office/drawing/2014/main" id="{E7A30F97-E9BC-45D3-8397-F711D9819D58}"/>
              </a:ext>
            </a:extLst>
          </p:cNvPr>
          <p:cNvSpPr>
            <a:spLocks noGrp="1"/>
          </p:cNvSpPr>
          <p:nvPr>
            <p:ph idx="1"/>
          </p:nvPr>
        </p:nvSpPr>
        <p:spPr/>
        <p:txBody>
          <a:bodyPr/>
          <a:lstStyle/>
          <a:p>
            <a:r>
              <a:rPr lang="en-US" sz="4000" b="1" dirty="0">
                <a:solidFill>
                  <a:schemeClr val="bg1"/>
                </a:solidFill>
              </a:rPr>
              <a:t>From the hum of power plants to the soundtracks of horror films, electronically-produced sound became part of the world’s soundscape in the 20</a:t>
            </a:r>
            <a:r>
              <a:rPr lang="en-US" sz="4000" b="1" baseline="30000" dirty="0">
                <a:solidFill>
                  <a:schemeClr val="bg1"/>
                </a:solidFill>
              </a:rPr>
              <a:t>th</a:t>
            </a:r>
            <a:r>
              <a:rPr lang="en-US" sz="4000" b="1" dirty="0">
                <a:solidFill>
                  <a:schemeClr val="bg1"/>
                </a:solidFill>
              </a:rPr>
              <a:t> Century</a:t>
            </a:r>
          </a:p>
          <a:p>
            <a:endParaRPr lang="en-US" dirty="0"/>
          </a:p>
        </p:txBody>
      </p:sp>
    </p:spTree>
    <p:extLst>
      <p:ext uri="{BB962C8B-B14F-4D97-AF65-F5344CB8AC3E}">
        <p14:creationId xmlns:p14="http://schemas.microsoft.com/office/powerpoint/2010/main" val="2724208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0104-C9CA-42CE-9F56-468DF8CD06D7}"/>
              </a:ext>
            </a:extLst>
          </p:cNvPr>
          <p:cNvSpPr>
            <a:spLocks noGrp="1"/>
          </p:cNvSpPr>
          <p:nvPr>
            <p:ph type="title"/>
          </p:nvPr>
        </p:nvSpPr>
        <p:spPr/>
        <p:txBody>
          <a:bodyPr/>
          <a:lstStyle/>
          <a:p>
            <a:r>
              <a:rPr lang="en-US" dirty="0"/>
              <a:t>Innovation</a:t>
            </a:r>
          </a:p>
        </p:txBody>
      </p:sp>
      <p:sp>
        <p:nvSpPr>
          <p:cNvPr id="3" name="Content Placeholder 2">
            <a:extLst>
              <a:ext uri="{FF2B5EF4-FFF2-40B4-BE49-F238E27FC236}">
                <a16:creationId xmlns:a16="http://schemas.microsoft.com/office/drawing/2014/main" id="{8ADFE597-328A-4C08-896D-8CFDC9C22933}"/>
              </a:ext>
            </a:extLst>
          </p:cNvPr>
          <p:cNvSpPr>
            <a:spLocks noGrp="1"/>
          </p:cNvSpPr>
          <p:nvPr>
            <p:ph idx="1"/>
          </p:nvPr>
        </p:nvSpPr>
        <p:spPr/>
        <p:txBody>
          <a:bodyPr/>
          <a:lstStyle/>
          <a:p>
            <a:r>
              <a:rPr lang="en-US" sz="4400" b="1" dirty="0">
                <a:solidFill>
                  <a:schemeClr val="bg1"/>
                </a:solidFill>
              </a:rPr>
              <a:t>New technology captured the imaginations of musicians who used it not only to record sound, but to generate new sounds</a:t>
            </a:r>
          </a:p>
          <a:p>
            <a:endParaRPr lang="en-US" dirty="0"/>
          </a:p>
        </p:txBody>
      </p:sp>
    </p:spTree>
    <p:extLst>
      <p:ext uri="{BB962C8B-B14F-4D97-AF65-F5344CB8AC3E}">
        <p14:creationId xmlns:p14="http://schemas.microsoft.com/office/powerpoint/2010/main" val="145007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F6BCB397-4790-4766-82B8-F6ED3BAAB00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0" name="Rectangle 9">
              <a:extLst>
                <a:ext uri="{FF2B5EF4-FFF2-40B4-BE49-F238E27FC236}">
                  <a16:creationId xmlns:a16="http://schemas.microsoft.com/office/drawing/2014/main" id="{BDB66795-F5BA-4B6C-951C-11DBE9D24A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12C790B8-181F-443B-9B01-D67B4B94ABA3}"/>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3176" y="0"/>
              <a:ext cx="12192000" cy="6858000"/>
            </a:xfrm>
            <a:prstGeom prst="rect">
              <a:avLst/>
            </a:prstGeom>
          </p:spPr>
        </p:pic>
      </p:grpSp>
      <p:pic>
        <p:nvPicPr>
          <p:cNvPr id="4" name="Content Placeholder 3" descr="1877 Popular Science Monthly article on Edison's &quot;talking machine&quot;">
            <a:extLst>
              <a:ext uri="{FF2B5EF4-FFF2-40B4-BE49-F238E27FC236}">
                <a16:creationId xmlns:a16="http://schemas.microsoft.com/office/drawing/2014/main" id="{A810F772-4002-4620-B90B-D3AEB05FB91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547810" y="10"/>
            <a:ext cx="4641013" cy="6856310"/>
          </a:xfrm>
          <a:prstGeom prst="rect">
            <a:avLst/>
          </a:prstGeom>
          <a:ln>
            <a:noFill/>
          </a:ln>
          <a:effectLst/>
        </p:spPr>
      </p:pic>
      <p:sp>
        <p:nvSpPr>
          <p:cNvPr id="13" name="Rectangle 12">
            <a:extLst>
              <a:ext uri="{FF2B5EF4-FFF2-40B4-BE49-F238E27FC236}">
                <a16:creationId xmlns:a16="http://schemas.microsoft.com/office/drawing/2014/main" id="{0917D5C4-7346-4128-A893-88F9031A32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E947469-BCC1-41D1-9542-B8F7C35A8291}"/>
              </a:ext>
            </a:extLst>
          </p:cNvPr>
          <p:cNvSpPr>
            <a:spLocks noGrp="1"/>
          </p:cNvSpPr>
          <p:nvPr>
            <p:ph type="title"/>
          </p:nvPr>
        </p:nvSpPr>
        <p:spPr>
          <a:xfrm>
            <a:off x="680321" y="753228"/>
            <a:ext cx="7087552" cy="1080938"/>
          </a:xfrm>
        </p:spPr>
        <p:txBody>
          <a:bodyPr>
            <a:normAutofit/>
          </a:bodyPr>
          <a:lstStyle/>
          <a:p>
            <a:r>
              <a:rPr lang="en-US" dirty="0"/>
              <a:t>Experimentation</a:t>
            </a:r>
          </a:p>
        </p:txBody>
      </p:sp>
      <p:pic>
        <p:nvPicPr>
          <p:cNvPr id="15" name="Picture 14">
            <a:extLst>
              <a:ext uri="{FF2B5EF4-FFF2-40B4-BE49-F238E27FC236}">
                <a16:creationId xmlns:a16="http://schemas.microsoft.com/office/drawing/2014/main" id="{4EC06EAC-4D4E-4BEC-A580-543F5E0EDE9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D215A8DA-73C4-4D04-AE6A-BE7E2E1FBCAD}"/>
              </a:ext>
            </a:extLst>
          </p:cNvPr>
          <p:cNvSpPr>
            <a:spLocks noGrp="1"/>
          </p:cNvSpPr>
          <p:nvPr>
            <p:ph idx="1"/>
          </p:nvPr>
        </p:nvSpPr>
        <p:spPr>
          <a:xfrm>
            <a:off x="680321" y="2336873"/>
            <a:ext cx="6423211" cy="3599316"/>
          </a:xfrm>
        </p:spPr>
        <p:txBody>
          <a:bodyPr>
            <a:normAutofit/>
          </a:bodyPr>
          <a:lstStyle/>
          <a:p>
            <a:pPr marL="0" indent="0">
              <a:buNone/>
            </a:pPr>
            <a:r>
              <a:rPr lang="en-US" sz="3600" dirty="0"/>
              <a:t>An 1877 </a:t>
            </a:r>
            <a:r>
              <a:rPr lang="en-US" sz="3600" i="1" dirty="0"/>
              <a:t>Popular Science Monthly </a:t>
            </a:r>
            <a:r>
              <a:rPr lang="en-US" sz="3600" dirty="0"/>
              <a:t>article on Edison’s “talking machine” showed readers how sound could be preserved by transferring “aerial vibrations” to a series of impressions on foil </a:t>
            </a:r>
          </a:p>
          <a:p>
            <a:endParaRPr lang="en-US" sz="2000" dirty="0"/>
          </a:p>
        </p:txBody>
      </p:sp>
    </p:spTree>
    <p:extLst>
      <p:ext uri="{BB962C8B-B14F-4D97-AF65-F5344CB8AC3E}">
        <p14:creationId xmlns:p14="http://schemas.microsoft.com/office/powerpoint/2010/main" val="2144892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BD7BF3BD-BD57-460B-9B75-2BE7B4BDEC07}"/>
              </a:ext>
            </a:extLst>
          </p:cNvPr>
          <p:cNvGraphicFramePr>
            <a:graphicFrameLocks noGrp="1"/>
          </p:cNvGraphicFramePr>
          <p:nvPr>
            <p:ph idx="1"/>
            <p:extLst>
              <p:ext uri="{D42A27DB-BD31-4B8C-83A1-F6EECF244321}">
                <p14:modId xmlns:p14="http://schemas.microsoft.com/office/powerpoint/2010/main" val="3889320609"/>
              </p:ext>
            </p:extLst>
          </p:nvPr>
        </p:nvGraphicFramePr>
        <p:xfrm>
          <a:off x="1" y="133350"/>
          <a:ext cx="12192000" cy="7200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034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DCA3673-CDE4-40C5-9FA8-F89874CFBA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5756E8F-499C-4533-BBE8-309C3E8D985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3176" y="0"/>
            <a:ext cx="12192000" cy="6858000"/>
          </a:xfrm>
          <a:prstGeom prst="rect">
            <a:avLst/>
          </a:prstGeom>
        </p:spPr>
      </p:pic>
      <p:sp>
        <p:nvSpPr>
          <p:cNvPr id="13" name="Rectangle 12">
            <a:extLst>
              <a:ext uri="{FF2B5EF4-FFF2-40B4-BE49-F238E27FC236}">
                <a16:creationId xmlns:a16="http://schemas.microsoft.com/office/drawing/2014/main" id="{0FFFD040-32A9-4D2B-86CA-599D030A41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3205CA-B7FF-4C25-A4C8-3BBBCE19D9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Picture 16">
            <a:extLst>
              <a:ext uri="{FF2B5EF4-FFF2-40B4-BE49-F238E27FC236}">
                <a16:creationId xmlns:a16="http://schemas.microsoft.com/office/drawing/2014/main" id="{306E3F32-3C1A-4B6E-AF26-8A15A788560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2" y="1970241"/>
            <a:ext cx="4956048" cy="199787"/>
          </a:xfrm>
          <a:prstGeom prst="rect">
            <a:avLst/>
          </a:prstGeom>
        </p:spPr>
      </p:pic>
      <p:sp>
        <p:nvSpPr>
          <p:cNvPr id="3" name="Content Placeholder 2">
            <a:extLst>
              <a:ext uri="{FF2B5EF4-FFF2-40B4-BE49-F238E27FC236}">
                <a16:creationId xmlns:a16="http://schemas.microsoft.com/office/drawing/2014/main" id="{731BE3B5-069E-4036-A765-E19F2F4B0BE3}"/>
              </a:ext>
            </a:extLst>
          </p:cNvPr>
          <p:cNvSpPr>
            <a:spLocks noGrp="1"/>
          </p:cNvSpPr>
          <p:nvPr>
            <p:ph idx="1"/>
          </p:nvPr>
        </p:nvSpPr>
        <p:spPr>
          <a:xfrm>
            <a:off x="680321" y="2336873"/>
            <a:ext cx="3656289" cy="3599316"/>
          </a:xfrm>
        </p:spPr>
        <p:txBody>
          <a:bodyPr>
            <a:normAutofit/>
          </a:bodyPr>
          <a:lstStyle/>
          <a:p>
            <a:pPr marL="0" indent="0">
              <a:buNone/>
            </a:pPr>
            <a:r>
              <a:rPr lang="en-US" sz="2800" dirty="0"/>
              <a:t>The 20</a:t>
            </a:r>
            <a:r>
              <a:rPr lang="en-US" sz="2800" baseline="30000" dirty="0"/>
              <a:t>th</a:t>
            </a:r>
            <a:r>
              <a:rPr lang="en-US" sz="2800" dirty="0"/>
              <a:t> century amateur technology scene also was </a:t>
            </a:r>
            <a:r>
              <a:rPr lang="en-US" sz="2800" dirty="0" smtClean="0"/>
              <a:t>geared </a:t>
            </a:r>
            <a:r>
              <a:rPr lang="en-US" sz="2800" dirty="0"/>
              <a:t>toward men, </a:t>
            </a:r>
            <a:r>
              <a:rPr lang="en-US" sz="2800" dirty="0" smtClean="0"/>
              <a:t>as </a:t>
            </a:r>
            <a:r>
              <a:rPr lang="en-US" sz="2800" dirty="0"/>
              <a:t>evidenced in this 1949 </a:t>
            </a:r>
            <a:r>
              <a:rPr lang="en-US" sz="2800" i="1" dirty="0"/>
              <a:t>America’s Best Comics </a:t>
            </a:r>
            <a:r>
              <a:rPr lang="en-US" sz="2800" dirty="0"/>
              <a:t>advertisement</a:t>
            </a:r>
          </a:p>
        </p:txBody>
      </p:sp>
      <p:pic>
        <p:nvPicPr>
          <p:cNvPr id="4" name="Content Placeholder 3" descr="A 1949 America's Best Comics advertisement for radio technology">
            <a:extLst>
              <a:ext uri="{FF2B5EF4-FFF2-40B4-BE49-F238E27FC236}">
                <a16:creationId xmlns:a16="http://schemas.microsoft.com/office/drawing/2014/main" id="{86705698-F576-415C-83AB-57AD2A5EC45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98223" y="640080"/>
            <a:ext cx="4225213" cy="557784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007367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273E8A9A-DA4B-4F12-9331-219EBE5235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9" name="Picture 9">
            <a:extLst>
              <a:ext uri="{FF2B5EF4-FFF2-40B4-BE49-F238E27FC236}">
                <a16:creationId xmlns:a16="http://schemas.microsoft.com/office/drawing/2014/main" id="{1C4DCE7A-0E46-404B-9E0D-E93DC7B2A86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0" name="Rectangle 11">
            <a:extLst>
              <a:ext uri="{FF2B5EF4-FFF2-40B4-BE49-F238E27FC236}">
                <a16:creationId xmlns:a16="http://schemas.microsoft.com/office/drawing/2014/main" id="{ADD673B7-F6B7-43EE-936B-D09F3A337A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FFC3C4-4A51-4E13-9918-061C29E38B3B}"/>
              </a:ext>
            </a:extLst>
          </p:cNvPr>
          <p:cNvSpPr>
            <a:spLocks noGrp="1"/>
          </p:cNvSpPr>
          <p:nvPr>
            <p:ph idx="1"/>
          </p:nvPr>
        </p:nvSpPr>
        <p:spPr>
          <a:xfrm>
            <a:off x="418449" y="618595"/>
            <a:ext cx="10444879" cy="5620809"/>
          </a:xfrm>
        </p:spPr>
        <p:txBody>
          <a:bodyPr anchor="ctr">
            <a:normAutofit/>
          </a:bodyPr>
          <a:lstStyle/>
          <a:p>
            <a:pPr marL="342900" indent="-342900"/>
            <a:r>
              <a:rPr lang="en-US" sz="3200" b="1" dirty="0"/>
              <a:t>Despite the disproportionate number of men involved in electronic music in the 20</a:t>
            </a:r>
            <a:r>
              <a:rPr lang="en-US" sz="3200" b="1" baseline="30000" dirty="0"/>
              <a:t>th</a:t>
            </a:r>
            <a:r>
              <a:rPr lang="en-US" sz="3200" b="1" dirty="0"/>
              <a:t> century, women played key roles in early electronic music development…</a:t>
            </a:r>
            <a:endParaRPr lang="en-US" sz="3200" dirty="0"/>
          </a:p>
          <a:p>
            <a:pPr marL="800100" lvl="1" indent="-342900"/>
            <a:r>
              <a:rPr lang="en-US" sz="3200" b="1" dirty="0" err="1"/>
              <a:t>Bebe</a:t>
            </a:r>
            <a:r>
              <a:rPr lang="en-US" sz="3200" b="1" dirty="0"/>
              <a:t> Barron was a charter member of the Society for Electroacoustic Music in the United States, and recipient of its annual Lifetime Achievement Award in 1997</a:t>
            </a:r>
          </a:p>
          <a:p>
            <a:pPr marL="800100" lvl="1" indent="-342900"/>
            <a:r>
              <a:rPr lang="en-US" sz="3200" b="1" dirty="0"/>
              <a:t>Alice Shields and </a:t>
            </a:r>
            <a:r>
              <a:rPr lang="en-US" sz="3200" b="1" dirty="0" err="1"/>
              <a:t>Pril</a:t>
            </a:r>
            <a:r>
              <a:rPr lang="en-US" sz="3200" b="1" dirty="0"/>
              <a:t> Smiley were involved at the Columbia Princeton Electronic Music Center</a:t>
            </a:r>
          </a:p>
          <a:p>
            <a:pPr marL="800100" lvl="1" indent="-342900"/>
            <a:r>
              <a:rPr lang="en-US" sz="3200" b="1" dirty="0"/>
              <a:t>Pauline Oliveros worked in university settings on the West coast</a:t>
            </a:r>
          </a:p>
          <a:p>
            <a:endParaRPr lang="en-US" sz="1700" dirty="0"/>
          </a:p>
        </p:txBody>
      </p:sp>
    </p:spTree>
    <p:extLst>
      <p:ext uri="{BB962C8B-B14F-4D97-AF65-F5344CB8AC3E}">
        <p14:creationId xmlns:p14="http://schemas.microsoft.com/office/powerpoint/2010/main" val="3957899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DCA3673-CDE4-40C5-9FA8-F89874CFBA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5756E8F-499C-4533-BBE8-309C3E8D985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alphaModFix amt="10000"/>
            <a:extLst>
              <a:ext uri="{28A0092B-C50C-407E-A947-70E740481C1C}">
                <a14:useLocalDpi xmlns:a14="http://schemas.microsoft.com/office/drawing/2010/main"/>
              </a:ext>
            </a:extLst>
          </a:blip>
          <a:stretch>
            <a:fillRect/>
          </a:stretch>
        </p:blipFill>
        <p:spPr>
          <a:xfrm>
            <a:off x="-3176" y="0"/>
            <a:ext cx="12192000" cy="6858000"/>
          </a:xfrm>
          <a:prstGeom prst="rect">
            <a:avLst/>
          </a:prstGeom>
        </p:spPr>
      </p:pic>
      <p:sp>
        <p:nvSpPr>
          <p:cNvPr id="13" name="Rectangle 12">
            <a:extLst>
              <a:ext uri="{FF2B5EF4-FFF2-40B4-BE49-F238E27FC236}">
                <a16:creationId xmlns:a16="http://schemas.microsoft.com/office/drawing/2014/main" id="{0FFFD040-32A9-4D2B-86CA-599D030A41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3205CA-B7FF-4C25-A4C8-3BBBCE19D9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Picture 16">
            <a:extLst>
              <a:ext uri="{FF2B5EF4-FFF2-40B4-BE49-F238E27FC236}">
                <a16:creationId xmlns:a16="http://schemas.microsoft.com/office/drawing/2014/main" id="{306E3F32-3C1A-4B6E-AF26-8A15A788560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2" y="1970241"/>
            <a:ext cx="4956048" cy="199787"/>
          </a:xfrm>
          <a:prstGeom prst="rect">
            <a:avLst/>
          </a:prstGeom>
        </p:spPr>
      </p:pic>
      <p:sp>
        <p:nvSpPr>
          <p:cNvPr id="3" name="Content Placeholder 2">
            <a:extLst>
              <a:ext uri="{FF2B5EF4-FFF2-40B4-BE49-F238E27FC236}">
                <a16:creationId xmlns:a16="http://schemas.microsoft.com/office/drawing/2014/main" id="{06733C25-D3AB-4A2E-91E7-C6B428B3D691}"/>
              </a:ext>
            </a:extLst>
          </p:cNvPr>
          <p:cNvSpPr>
            <a:spLocks noGrp="1"/>
          </p:cNvSpPr>
          <p:nvPr>
            <p:ph idx="1"/>
          </p:nvPr>
        </p:nvSpPr>
        <p:spPr>
          <a:xfrm>
            <a:off x="1" y="2170028"/>
            <a:ext cx="4632834" cy="4383172"/>
          </a:xfrm>
        </p:spPr>
        <p:txBody>
          <a:bodyPr>
            <a:normAutofit/>
          </a:bodyPr>
          <a:lstStyle/>
          <a:p>
            <a:r>
              <a:rPr lang="en-US" b="1" dirty="0"/>
              <a:t>Studio 317, one of four composition studios at the Columbia-Princeton Electronic Music Center, circa 1970. Clockwise from the center front, Vladimir </a:t>
            </a:r>
            <a:r>
              <a:rPr lang="en-US" b="1" dirty="0" err="1"/>
              <a:t>Ussachevsky</a:t>
            </a:r>
            <a:r>
              <a:rPr lang="en-US" b="1" dirty="0"/>
              <a:t> (seated), Milton Babbitt, </a:t>
            </a:r>
            <a:r>
              <a:rPr lang="en-US" b="1" dirty="0" err="1"/>
              <a:t>Bülent</a:t>
            </a:r>
            <a:r>
              <a:rPr lang="en-US" b="1" dirty="0"/>
              <a:t> </a:t>
            </a:r>
            <a:r>
              <a:rPr lang="en-US" b="1" dirty="0" err="1"/>
              <a:t>Arel</a:t>
            </a:r>
            <a:r>
              <a:rPr lang="en-US" b="1" dirty="0"/>
              <a:t>, </a:t>
            </a:r>
            <a:r>
              <a:rPr lang="en-US" b="1" dirty="0" err="1"/>
              <a:t>Pril</a:t>
            </a:r>
            <a:r>
              <a:rPr lang="en-US" b="1" dirty="0"/>
              <a:t> Smiley, Mario </a:t>
            </a:r>
            <a:r>
              <a:rPr lang="en-US" b="1" dirty="0" err="1"/>
              <a:t>Davidovsky</a:t>
            </a:r>
            <a:r>
              <a:rPr lang="en-US" b="1" dirty="0"/>
              <a:t>, Alice Shields, Otto Luening.  Photo used by permission. </a:t>
            </a:r>
          </a:p>
          <a:p>
            <a:endParaRPr lang="en-US" sz="1400" dirty="0"/>
          </a:p>
        </p:txBody>
      </p:sp>
      <p:pic>
        <p:nvPicPr>
          <p:cNvPr id="4" name="Content Placeholder 4" descr="1970 black and white photo of Studio 317">
            <a:extLst>
              <a:ext uri="{FF2B5EF4-FFF2-40B4-BE49-F238E27FC236}">
                <a16:creationId xmlns:a16="http://schemas.microsoft.com/office/drawing/2014/main" id="{D0C96CBC-EDF5-469F-9193-3FEA7A62FA9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276090" y="1250356"/>
            <a:ext cx="6269479" cy="4357287"/>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26874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otalTime>15</TotalTime>
  <Words>733</Words>
  <Application>Microsoft Office PowerPoint</Application>
  <PresentationFormat>Widescreen</PresentationFormat>
  <Paragraphs>37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Berlin</vt:lpstr>
      <vt:lpstr>Music Technology in the Hands of Women</vt:lpstr>
      <vt:lpstr>FOCUS AREAS</vt:lpstr>
      <vt:lpstr>Electricity</vt:lpstr>
      <vt:lpstr>Innovation</vt:lpstr>
      <vt:lpstr>Experimentation</vt:lpstr>
      <vt:lpstr>PowerPoint Presentation</vt:lpstr>
      <vt:lpstr>PowerPoint Presentation</vt:lpstr>
      <vt:lpstr>PowerPoint Presentation</vt:lpstr>
      <vt:lpstr>PowerPoint Presentation</vt:lpstr>
      <vt:lpstr>University experimentation quickly impacted popular music.  Movie scores and popular music recordings utilized a wide range of emerging technology. </vt:lpstr>
      <vt:lpstr>PowerPoint Presentation</vt:lpstr>
      <vt:lpstr>PowerPoint Presentation</vt:lpstr>
      <vt:lpstr>Digital Technology </vt:lpstr>
      <vt:lpstr>PowerPoint Presentation</vt:lpstr>
      <vt:lpstr>Sound Engineering is another music technology field that emerged in the 20th century, and it greatly impacted both art and popular music.   Studio engineers alter sound after it has been captured, taking artistic control into their own hands. </vt:lpstr>
      <vt:lpstr>Women in sound engineering had difficulty accessing lead engineer positions due to perceptions about women and technology  Internships and hands-on experience with equipment is essential, and women had limited access to the informal networking system within the field </vt:lpstr>
      <vt:lpstr>Grammy-winning sound engineer Leslie Ann Jones indicates:  “It’s difficult for an all-male staff to suddenly work with a woman…Men are used to women acting as caretakers, note takers, studio managers…not as the ones making the technical decisions.” </vt:lpstr>
      <vt:lpstr>PowerPoint Presentation</vt:lpstr>
      <vt:lpstr>PowerPoint Presentation</vt:lpstr>
      <vt:lpstr>PowerPoint Presentation</vt:lpstr>
      <vt:lpstr>Women continue to break ground in music technology. From female DJs such as Kuttin Kandi, to sound engineers and art music composers, women in music technology are rising above challenges to become leaders and innovators.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Technology in the Hands of Women</dc:title>
  <dc:creator>Matilda Vogel</dc:creator>
  <cp:lastModifiedBy>Julie Dunbar</cp:lastModifiedBy>
  <cp:revision>5</cp:revision>
  <dcterms:created xsi:type="dcterms:W3CDTF">2020-04-11T16:46:10Z</dcterms:created>
  <dcterms:modified xsi:type="dcterms:W3CDTF">2020-07-30T21:18:13Z</dcterms:modified>
</cp:coreProperties>
</file>