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8" r:id="rId22"/>
    <p:sldId id="280" r:id="rId23"/>
    <p:sldId id="276" r:id="rId24"/>
    <p:sldId id="277"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4" d="100"/>
          <a:sy n="94" d="100"/>
        </p:scale>
        <p:origin x="274"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5.png"/><Relationship Id="rId6" Type="http://schemas.openxmlformats.org/officeDocument/2006/relationships/image" Target="../media/image9.svg"/><Relationship Id="rId5" Type="http://schemas.openxmlformats.org/officeDocument/2006/relationships/image" Target="../media/image7.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5.png"/><Relationship Id="rId6" Type="http://schemas.openxmlformats.org/officeDocument/2006/relationships/image" Target="../media/image9.svg"/><Relationship Id="rId5" Type="http://schemas.openxmlformats.org/officeDocument/2006/relationships/image" Target="../media/image7.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8.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D58EB-0919-4001-978F-9D6DF373BCE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958375A-0AC6-4968-864D-7AE606A9FC1B}">
      <dgm:prSet/>
      <dgm:spPr/>
      <dgm:t>
        <a:bodyPr/>
        <a:lstStyle/>
        <a:p>
          <a:r>
            <a:rPr lang="en-US" dirty="0">
              <a:latin typeface="Arial Black" panose="020B0A04020102020204" pitchFamily="34" charset="0"/>
            </a:rPr>
            <a:t>Audiences are not only entertained by operas and musicals; they also absorb cultural messages contained in the plots and the staging</a:t>
          </a:r>
        </a:p>
      </dgm:t>
    </dgm:pt>
    <dgm:pt modelId="{A7038AFE-0267-4E04-A3C1-0E1CD11F0A22}" type="parTrans" cxnId="{25F11589-ADB6-47C2-BF50-476E8D0B04A8}">
      <dgm:prSet/>
      <dgm:spPr/>
      <dgm:t>
        <a:bodyPr/>
        <a:lstStyle/>
        <a:p>
          <a:endParaRPr lang="en-US"/>
        </a:p>
      </dgm:t>
    </dgm:pt>
    <dgm:pt modelId="{07DB34CC-5498-4497-9082-0FCE67363C08}" type="sibTrans" cxnId="{25F11589-ADB6-47C2-BF50-476E8D0B04A8}">
      <dgm:prSet/>
      <dgm:spPr/>
      <dgm:t>
        <a:bodyPr/>
        <a:lstStyle/>
        <a:p>
          <a:endParaRPr lang="en-US"/>
        </a:p>
      </dgm:t>
    </dgm:pt>
    <dgm:pt modelId="{87684EE3-E19B-4CCB-A14D-6505DCA684EA}">
      <dgm:prSet/>
      <dgm:spPr/>
      <dgm:t>
        <a:bodyPr/>
        <a:lstStyle/>
        <a:p>
          <a:r>
            <a:rPr lang="en-US" dirty="0">
              <a:latin typeface="Arial Black" panose="020B0A04020102020204" pitchFamily="34" charset="0"/>
            </a:rPr>
            <a:t>Presented with powerful music, scenery, and special effects, staged musical productions sometimes mask terrible treatment of women as subjects</a:t>
          </a:r>
        </a:p>
      </dgm:t>
    </dgm:pt>
    <dgm:pt modelId="{EA9A318A-D50C-401A-9324-F677BA2F81E1}" type="parTrans" cxnId="{57AF13FC-71E0-4F3C-A182-4D6D45DC3DB7}">
      <dgm:prSet/>
      <dgm:spPr/>
      <dgm:t>
        <a:bodyPr/>
        <a:lstStyle/>
        <a:p>
          <a:endParaRPr lang="en-US"/>
        </a:p>
      </dgm:t>
    </dgm:pt>
    <dgm:pt modelId="{0A04B492-8E8C-4EFE-AFB4-2986C99D18BC}" type="sibTrans" cxnId="{57AF13FC-71E0-4F3C-A182-4D6D45DC3DB7}">
      <dgm:prSet/>
      <dgm:spPr/>
      <dgm:t>
        <a:bodyPr/>
        <a:lstStyle/>
        <a:p>
          <a:endParaRPr lang="en-US"/>
        </a:p>
      </dgm:t>
    </dgm:pt>
    <dgm:pt modelId="{632D2C35-0631-4CFB-B7D1-AA713590FF68}">
      <dgm:prSet/>
      <dgm:spPr/>
      <dgm:t>
        <a:bodyPr/>
        <a:lstStyle/>
        <a:p>
          <a:r>
            <a:rPr lang="en-US" dirty="0">
              <a:latin typeface="Arial Black" panose="020B0A04020102020204" pitchFamily="34" charset="0"/>
            </a:rPr>
            <a:t>The gender lens focuses on men as well as women</a:t>
          </a:r>
        </a:p>
      </dgm:t>
    </dgm:pt>
    <dgm:pt modelId="{1A782BA4-AD3C-48AF-885D-89E804F7CC60}" type="parTrans" cxnId="{0910B740-90A3-4790-A8F8-702DFD8FD3F2}">
      <dgm:prSet/>
      <dgm:spPr/>
      <dgm:t>
        <a:bodyPr/>
        <a:lstStyle/>
        <a:p>
          <a:endParaRPr lang="en-US"/>
        </a:p>
      </dgm:t>
    </dgm:pt>
    <dgm:pt modelId="{957B09DE-A39C-4387-8D7F-4E616F501C10}" type="sibTrans" cxnId="{0910B740-90A3-4790-A8F8-702DFD8FD3F2}">
      <dgm:prSet/>
      <dgm:spPr/>
      <dgm:t>
        <a:bodyPr/>
        <a:lstStyle/>
        <a:p>
          <a:endParaRPr lang="en-US"/>
        </a:p>
      </dgm:t>
    </dgm:pt>
    <dgm:pt modelId="{986A7294-1EAD-4F12-8887-83E8A8D5C4E9}" type="pres">
      <dgm:prSet presAssocID="{687D58EB-0919-4001-978F-9D6DF373BCE2}" presName="root" presStyleCnt="0">
        <dgm:presLayoutVars>
          <dgm:dir/>
          <dgm:resizeHandles val="exact"/>
        </dgm:presLayoutVars>
      </dgm:prSet>
      <dgm:spPr/>
      <dgm:t>
        <a:bodyPr/>
        <a:lstStyle/>
        <a:p>
          <a:endParaRPr lang="en-US"/>
        </a:p>
      </dgm:t>
    </dgm:pt>
    <dgm:pt modelId="{01948EAF-7792-46B3-8670-4709E21F0AAD}" type="pres">
      <dgm:prSet presAssocID="{B958375A-0AC6-4968-864D-7AE606A9FC1B}" presName="compNode" presStyleCnt="0"/>
      <dgm:spPr/>
    </dgm:pt>
    <dgm:pt modelId="{CCDF00F9-DBF4-4D2E-91D8-9EB008705BF6}" type="pres">
      <dgm:prSet presAssocID="{B958375A-0AC6-4968-864D-7AE606A9FC1B}" presName="bgRect" presStyleLbl="bgShp" presStyleIdx="0" presStyleCnt="3"/>
      <dgm:spPr/>
    </dgm:pt>
    <dgm:pt modelId="{026CFE9D-FE08-452A-BBD4-044DC42EFDB7}" type="pres">
      <dgm:prSet presAssocID="{B958375A-0AC6-4968-864D-7AE606A9FC1B}" presName="iconRect" presStyleLbl="node1" presStyleIdx="0" presStyleCnt="3"/>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PerformanceCurtains"/>
        </a:ext>
      </dgm:extLst>
    </dgm:pt>
    <dgm:pt modelId="{CD630459-A2DA-4B9D-8E17-D1895CEC6F34}" type="pres">
      <dgm:prSet presAssocID="{B958375A-0AC6-4968-864D-7AE606A9FC1B}" presName="spaceRect" presStyleCnt="0"/>
      <dgm:spPr/>
    </dgm:pt>
    <dgm:pt modelId="{41C3BE3A-8297-4D3F-90E2-76233C3063CB}" type="pres">
      <dgm:prSet presAssocID="{B958375A-0AC6-4968-864D-7AE606A9FC1B}" presName="parTx" presStyleLbl="revTx" presStyleIdx="0" presStyleCnt="3">
        <dgm:presLayoutVars>
          <dgm:chMax val="0"/>
          <dgm:chPref val="0"/>
        </dgm:presLayoutVars>
      </dgm:prSet>
      <dgm:spPr/>
      <dgm:t>
        <a:bodyPr/>
        <a:lstStyle/>
        <a:p>
          <a:endParaRPr lang="en-US"/>
        </a:p>
      </dgm:t>
    </dgm:pt>
    <dgm:pt modelId="{FBFB5379-9BD4-452A-AB90-5B94210522CD}" type="pres">
      <dgm:prSet presAssocID="{07DB34CC-5498-4497-9082-0FCE67363C08}" presName="sibTrans" presStyleCnt="0"/>
      <dgm:spPr/>
    </dgm:pt>
    <dgm:pt modelId="{10F838C6-C712-4D8E-B4A4-4C8D19FCBE84}" type="pres">
      <dgm:prSet presAssocID="{87684EE3-E19B-4CCB-A14D-6505DCA684EA}" presName="compNode" presStyleCnt="0"/>
      <dgm:spPr/>
    </dgm:pt>
    <dgm:pt modelId="{DC1036BE-90E5-4B6B-9C40-E87FEEC7ECF5}" type="pres">
      <dgm:prSet presAssocID="{87684EE3-E19B-4CCB-A14D-6505DCA684EA}" presName="bgRect" presStyleLbl="bgShp" presStyleIdx="1" presStyleCnt="3"/>
      <dgm:spPr/>
    </dgm:pt>
    <dgm:pt modelId="{F3FE2E08-1651-44D1-B249-F4107F01CF90}" type="pres">
      <dgm:prSet presAssocID="{87684EE3-E19B-4CCB-A14D-6505DCA684EA}" presName="iconRect" presStyleLbl="node1" presStyleIdx="1" presStyleCnt="3"/>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Drum Set"/>
        </a:ext>
      </dgm:extLst>
    </dgm:pt>
    <dgm:pt modelId="{41B8F9E2-9897-427A-8B9C-CF5EF77BD3C1}" type="pres">
      <dgm:prSet presAssocID="{87684EE3-E19B-4CCB-A14D-6505DCA684EA}" presName="spaceRect" presStyleCnt="0"/>
      <dgm:spPr/>
    </dgm:pt>
    <dgm:pt modelId="{76190E79-3972-4D4C-88DC-47C75492FADD}" type="pres">
      <dgm:prSet presAssocID="{87684EE3-E19B-4CCB-A14D-6505DCA684EA}" presName="parTx" presStyleLbl="revTx" presStyleIdx="1" presStyleCnt="3">
        <dgm:presLayoutVars>
          <dgm:chMax val="0"/>
          <dgm:chPref val="0"/>
        </dgm:presLayoutVars>
      </dgm:prSet>
      <dgm:spPr/>
      <dgm:t>
        <a:bodyPr/>
        <a:lstStyle/>
        <a:p>
          <a:endParaRPr lang="en-US"/>
        </a:p>
      </dgm:t>
    </dgm:pt>
    <dgm:pt modelId="{E50DFA89-2D74-495B-86A6-D8DC9551FE7C}" type="pres">
      <dgm:prSet presAssocID="{0A04B492-8E8C-4EFE-AFB4-2986C99D18BC}" presName="sibTrans" presStyleCnt="0"/>
      <dgm:spPr/>
    </dgm:pt>
    <dgm:pt modelId="{8025F7BD-C07A-4B7B-82F4-2362504A6D85}" type="pres">
      <dgm:prSet presAssocID="{632D2C35-0631-4CFB-B7D1-AA713590FF68}" presName="compNode" presStyleCnt="0"/>
      <dgm:spPr/>
    </dgm:pt>
    <dgm:pt modelId="{FAA1E79F-7BB9-4F86-84B7-C0682EA677FA}" type="pres">
      <dgm:prSet presAssocID="{632D2C35-0631-4CFB-B7D1-AA713590FF68}" presName="bgRect" presStyleLbl="bgShp" presStyleIdx="2" presStyleCnt="3"/>
      <dgm:spPr/>
    </dgm:pt>
    <dgm:pt modelId="{9EF8D9AB-C4FD-4839-9026-F8A6D61CFA69}" type="pres">
      <dgm:prSet presAssocID="{632D2C35-0631-4CFB-B7D1-AA713590FF68}" presName="iconRect" presStyleLbl="node1" presStyleIdx="2" presStyleCnt="3"/>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Cosmetics"/>
        </a:ext>
      </dgm:extLst>
    </dgm:pt>
    <dgm:pt modelId="{1E81CB7D-F012-429B-B5BE-7B921A861C80}" type="pres">
      <dgm:prSet presAssocID="{632D2C35-0631-4CFB-B7D1-AA713590FF68}" presName="spaceRect" presStyleCnt="0"/>
      <dgm:spPr/>
    </dgm:pt>
    <dgm:pt modelId="{350C6893-48DD-4733-AEB8-AE843F142100}" type="pres">
      <dgm:prSet presAssocID="{632D2C35-0631-4CFB-B7D1-AA713590FF68}" presName="parTx" presStyleLbl="revTx" presStyleIdx="2" presStyleCnt="3">
        <dgm:presLayoutVars>
          <dgm:chMax val="0"/>
          <dgm:chPref val="0"/>
        </dgm:presLayoutVars>
      </dgm:prSet>
      <dgm:spPr/>
      <dgm:t>
        <a:bodyPr/>
        <a:lstStyle/>
        <a:p>
          <a:endParaRPr lang="en-US"/>
        </a:p>
      </dgm:t>
    </dgm:pt>
  </dgm:ptLst>
  <dgm:cxnLst>
    <dgm:cxn modelId="{A41DF993-A93F-40C3-9E9F-6726F648438B}" type="presOf" srcId="{B958375A-0AC6-4968-864D-7AE606A9FC1B}" destId="{41C3BE3A-8297-4D3F-90E2-76233C3063CB}" srcOrd="0" destOrd="0" presId="urn:microsoft.com/office/officeart/2018/2/layout/IconVerticalSolidList"/>
    <dgm:cxn modelId="{57AF13FC-71E0-4F3C-A182-4D6D45DC3DB7}" srcId="{687D58EB-0919-4001-978F-9D6DF373BCE2}" destId="{87684EE3-E19B-4CCB-A14D-6505DCA684EA}" srcOrd="1" destOrd="0" parTransId="{EA9A318A-D50C-401A-9324-F677BA2F81E1}" sibTransId="{0A04B492-8E8C-4EFE-AFB4-2986C99D18BC}"/>
    <dgm:cxn modelId="{175C2950-7B8D-4E1A-BF05-86FDDF4E8EA0}" type="presOf" srcId="{87684EE3-E19B-4CCB-A14D-6505DCA684EA}" destId="{76190E79-3972-4D4C-88DC-47C75492FADD}" srcOrd="0" destOrd="0" presId="urn:microsoft.com/office/officeart/2018/2/layout/IconVerticalSolidList"/>
    <dgm:cxn modelId="{D0E4A39A-9E51-49C3-8942-57DA9BACFAE3}" type="presOf" srcId="{632D2C35-0631-4CFB-B7D1-AA713590FF68}" destId="{350C6893-48DD-4733-AEB8-AE843F142100}" srcOrd="0" destOrd="0" presId="urn:microsoft.com/office/officeart/2018/2/layout/IconVerticalSolidList"/>
    <dgm:cxn modelId="{FDA80B97-B9CD-4DDE-86CA-600CABF38333}" type="presOf" srcId="{687D58EB-0919-4001-978F-9D6DF373BCE2}" destId="{986A7294-1EAD-4F12-8887-83E8A8D5C4E9}" srcOrd="0" destOrd="0" presId="urn:microsoft.com/office/officeart/2018/2/layout/IconVerticalSolidList"/>
    <dgm:cxn modelId="{25F11589-ADB6-47C2-BF50-476E8D0B04A8}" srcId="{687D58EB-0919-4001-978F-9D6DF373BCE2}" destId="{B958375A-0AC6-4968-864D-7AE606A9FC1B}" srcOrd="0" destOrd="0" parTransId="{A7038AFE-0267-4E04-A3C1-0E1CD11F0A22}" sibTransId="{07DB34CC-5498-4497-9082-0FCE67363C08}"/>
    <dgm:cxn modelId="{0910B740-90A3-4790-A8F8-702DFD8FD3F2}" srcId="{687D58EB-0919-4001-978F-9D6DF373BCE2}" destId="{632D2C35-0631-4CFB-B7D1-AA713590FF68}" srcOrd="2" destOrd="0" parTransId="{1A782BA4-AD3C-48AF-885D-89E804F7CC60}" sibTransId="{957B09DE-A39C-4387-8D7F-4E616F501C10}"/>
    <dgm:cxn modelId="{239392EC-B823-4CF1-A563-EB8861AEE81E}" type="presParOf" srcId="{986A7294-1EAD-4F12-8887-83E8A8D5C4E9}" destId="{01948EAF-7792-46B3-8670-4709E21F0AAD}" srcOrd="0" destOrd="0" presId="urn:microsoft.com/office/officeart/2018/2/layout/IconVerticalSolidList"/>
    <dgm:cxn modelId="{E7AD3314-8869-49AE-8980-9D55466FFE87}" type="presParOf" srcId="{01948EAF-7792-46B3-8670-4709E21F0AAD}" destId="{CCDF00F9-DBF4-4D2E-91D8-9EB008705BF6}" srcOrd="0" destOrd="0" presId="urn:microsoft.com/office/officeart/2018/2/layout/IconVerticalSolidList"/>
    <dgm:cxn modelId="{ADC5E2CD-3A40-4606-885F-FA7275FFD16D}" type="presParOf" srcId="{01948EAF-7792-46B3-8670-4709E21F0AAD}" destId="{026CFE9D-FE08-452A-BBD4-044DC42EFDB7}" srcOrd="1" destOrd="0" presId="urn:microsoft.com/office/officeart/2018/2/layout/IconVerticalSolidList"/>
    <dgm:cxn modelId="{E787A803-63E5-4227-B816-B65DFCE3BDB6}" type="presParOf" srcId="{01948EAF-7792-46B3-8670-4709E21F0AAD}" destId="{CD630459-A2DA-4B9D-8E17-D1895CEC6F34}" srcOrd="2" destOrd="0" presId="urn:microsoft.com/office/officeart/2018/2/layout/IconVerticalSolidList"/>
    <dgm:cxn modelId="{6505A36E-C0E0-47FD-B523-9854575E333E}" type="presParOf" srcId="{01948EAF-7792-46B3-8670-4709E21F0AAD}" destId="{41C3BE3A-8297-4D3F-90E2-76233C3063CB}" srcOrd="3" destOrd="0" presId="urn:microsoft.com/office/officeart/2018/2/layout/IconVerticalSolidList"/>
    <dgm:cxn modelId="{7866061C-A051-4E76-8A46-72602C7AC808}" type="presParOf" srcId="{986A7294-1EAD-4F12-8887-83E8A8D5C4E9}" destId="{FBFB5379-9BD4-452A-AB90-5B94210522CD}" srcOrd="1" destOrd="0" presId="urn:microsoft.com/office/officeart/2018/2/layout/IconVerticalSolidList"/>
    <dgm:cxn modelId="{A0214428-2BA8-4643-9D9E-6A4255BB9A60}" type="presParOf" srcId="{986A7294-1EAD-4F12-8887-83E8A8D5C4E9}" destId="{10F838C6-C712-4D8E-B4A4-4C8D19FCBE84}" srcOrd="2" destOrd="0" presId="urn:microsoft.com/office/officeart/2018/2/layout/IconVerticalSolidList"/>
    <dgm:cxn modelId="{A083DAEA-F91D-4DE2-BB78-644D107C425F}" type="presParOf" srcId="{10F838C6-C712-4D8E-B4A4-4C8D19FCBE84}" destId="{DC1036BE-90E5-4B6B-9C40-E87FEEC7ECF5}" srcOrd="0" destOrd="0" presId="urn:microsoft.com/office/officeart/2018/2/layout/IconVerticalSolidList"/>
    <dgm:cxn modelId="{BD2266DE-51D2-44F1-BA18-9289DA3CA828}" type="presParOf" srcId="{10F838C6-C712-4D8E-B4A4-4C8D19FCBE84}" destId="{F3FE2E08-1651-44D1-B249-F4107F01CF90}" srcOrd="1" destOrd="0" presId="urn:microsoft.com/office/officeart/2018/2/layout/IconVerticalSolidList"/>
    <dgm:cxn modelId="{14E870FD-B423-4AB7-9EAC-737481E40CA5}" type="presParOf" srcId="{10F838C6-C712-4D8E-B4A4-4C8D19FCBE84}" destId="{41B8F9E2-9897-427A-8B9C-CF5EF77BD3C1}" srcOrd="2" destOrd="0" presId="urn:microsoft.com/office/officeart/2018/2/layout/IconVerticalSolidList"/>
    <dgm:cxn modelId="{1CF39D9D-AF2F-4271-B70E-7B4289FE0F9C}" type="presParOf" srcId="{10F838C6-C712-4D8E-B4A4-4C8D19FCBE84}" destId="{76190E79-3972-4D4C-88DC-47C75492FADD}" srcOrd="3" destOrd="0" presId="urn:microsoft.com/office/officeart/2018/2/layout/IconVerticalSolidList"/>
    <dgm:cxn modelId="{D7993F5D-FEE0-4CBE-91CB-CCF18ACEB40D}" type="presParOf" srcId="{986A7294-1EAD-4F12-8887-83E8A8D5C4E9}" destId="{E50DFA89-2D74-495B-86A6-D8DC9551FE7C}" srcOrd="3" destOrd="0" presId="urn:microsoft.com/office/officeart/2018/2/layout/IconVerticalSolidList"/>
    <dgm:cxn modelId="{7A557C11-8F11-4845-8B13-0C75A2DAF9FB}" type="presParOf" srcId="{986A7294-1EAD-4F12-8887-83E8A8D5C4E9}" destId="{8025F7BD-C07A-4B7B-82F4-2362504A6D85}" srcOrd="4" destOrd="0" presId="urn:microsoft.com/office/officeart/2018/2/layout/IconVerticalSolidList"/>
    <dgm:cxn modelId="{E2E4E285-630B-429C-99CA-CA76962EE2F9}" type="presParOf" srcId="{8025F7BD-C07A-4B7B-82F4-2362504A6D85}" destId="{FAA1E79F-7BB9-4F86-84B7-C0682EA677FA}" srcOrd="0" destOrd="0" presId="urn:microsoft.com/office/officeart/2018/2/layout/IconVerticalSolidList"/>
    <dgm:cxn modelId="{56EF6E73-0627-4B76-BC8A-32947FCAA6A5}" type="presParOf" srcId="{8025F7BD-C07A-4B7B-82F4-2362504A6D85}" destId="{9EF8D9AB-C4FD-4839-9026-F8A6D61CFA69}" srcOrd="1" destOrd="0" presId="urn:microsoft.com/office/officeart/2018/2/layout/IconVerticalSolidList"/>
    <dgm:cxn modelId="{159B27A2-4771-49AC-B8AC-014E94992240}" type="presParOf" srcId="{8025F7BD-C07A-4B7B-82F4-2362504A6D85}" destId="{1E81CB7D-F012-429B-B5BE-7B921A861C80}" srcOrd="2" destOrd="0" presId="urn:microsoft.com/office/officeart/2018/2/layout/IconVerticalSolidList"/>
    <dgm:cxn modelId="{35E368F8-8CDA-4F41-82B4-DB965771F30B}" type="presParOf" srcId="{8025F7BD-C07A-4B7B-82F4-2362504A6D85}" destId="{350C6893-48DD-4733-AEB8-AE843F14210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DEFBC3-7C90-4E71-AB01-DF2EE5925215}"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819A699B-81F6-4E67-B966-666614A052D4}">
      <dgm:prSet/>
      <dgm:spPr/>
      <dgm:t>
        <a:bodyPr/>
        <a:lstStyle/>
        <a:p>
          <a:pPr>
            <a:defRPr cap="all"/>
          </a:pPr>
          <a:r>
            <a:rPr lang="en-US"/>
            <a:t>Opera emerged just after 1600, in the Baroque era</a:t>
          </a:r>
        </a:p>
      </dgm:t>
    </dgm:pt>
    <dgm:pt modelId="{B12245C7-32F7-4A49-9A07-DFB81A918719}" type="parTrans" cxnId="{86C23BAD-E56C-43DF-8DC0-FE56F6F17292}">
      <dgm:prSet/>
      <dgm:spPr/>
      <dgm:t>
        <a:bodyPr/>
        <a:lstStyle/>
        <a:p>
          <a:endParaRPr lang="en-US"/>
        </a:p>
      </dgm:t>
    </dgm:pt>
    <dgm:pt modelId="{7AE9CEA2-2B74-48C2-A1FC-AFFA61102BC3}" type="sibTrans" cxnId="{86C23BAD-E56C-43DF-8DC0-FE56F6F17292}">
      <dgm:prSet/>
      <dgm:spPr/>
      <dgm:t>
        <a:bodyPr/>
        <a:lstStyle/>
        <a:p>
          <a:endParaRPr lang="en-US"/>
        </a:p>
      </dgm:t>
    </dgm:pt>
    <dgm:pt modelId="{A517D915-DFA7-47DC-84A8-257D6C2A5444}">
      <dgm:prSet/>
      <dgm:spPr/>
      <dgm:t>
        <a:bodyPr/>
        <a:lstStyle/>
        <a:p>
          <a:pPr>
            <a:defRPr cap="all"/>
          </a:pPr>
          <a:r>
            <a:rPr lang="en-US"/>
            <a:t>Roles for women in Baroque opera were limited</a:t>
          </a:r>
        </a:p>
      </dgm:t>
    </dgm:pt>
    <dgm:pt modelId="{06E3E0DC-75E2-4BDE-9BC0-8761FE0459DD}" type="parTrans" cxnId="{23A6DCF2-84C8-4B57-8DF1-C9ACDAAE8284}">
      <dgm:prSet/>
      <dgm:spPr/>
      <dgm:t>
        <a:bodyPr/>
        <a:lstStyle/>
        <a:p>
          <a:endParaRPr lang="en-US"/>
        </a:p>
      </dgm:t>
    </dgm:pt>
    <dgm:pt modelId="{4EB1CCF8-C876-40B9-A49B-8F5E001BFAC6}" type="sibTrans" cxnId="{23A6DCF2-84C8-4B57-8DF1-C9ACDAAE8284}">
      <dgm:prSet/>
      <dgm:spPr/>
      <dgm:t>
        <a:bodyPr/>
        <a:lstStyle/>
        <a:p>
          <a:endParaRPr lang="en-US"/>
        </a:p>
      </dgm:t>
    </dgm:pt>
    <dgm:pt modelId="{46E35060-0F13-49CF-8F0D-A577C0A22DDC}" type="pres">
      <dgm:prSet presAssocID="{6CDEFBC3-7C90-4E71-AB01-DF2EE5925215}" presName="hierChild1" presStyleCnt="0">
        <dgm:presLayoutVars>
          <dgm:chPref val="1"/>
          <dgm:dir/>
          <dgm:animOne val="branch"/>
          <dgm:animLvl val="lvl"/>
          <dgm:resizeHandles/>
        </dgm:presLayoutVars>
      </dgm:prSet>
      <dgm:spPr/>
      <dgm:t>
        <a:bodyPr/>
        <a:lstStyle/>
        <a:p>
          <a:endParaRPr lang="en-US"/>
        </a:p>
      </dgm:t>
    </dgm:pt>
    <dgm:pt modelId="{E9679E3B-A39E-4825-965B-546232850A39}" type="pres">
      <dgm:prSet presAssocID="{819A699B-81F6-4E67-B966-666614A052D4}" presName="hierRoot1" presStyleCnt="0"/>
      <dgm:spPr/>
    </dgm:pt>
    <dgm:pt modelId="{17655C28-180E-4241-B71E-B0E14EEBFC15}" type="pres">
      <dgm:prSet presAssocID="{819A699B-81F6-4E67-B966-666614A052D4}" presName="composite" presStyleCnt="0"/>
      <dgm:spPr/>
    </dgm:pt>
    <dgm:pt modelId="{E7D9660F-17D7-493D-A79C-ED59D1746A90}" type="pres">
      <dgm:prSet presAssocID="{819A699B-81F6-4E67-B966-666614A052D4}" presName="background" presStyleLbl="node0" presStyleIdx="0" presStyleCnt="2"/>
      <dgm:spPr/>
    </dgm:pt>
    <dgm:pt modelId="{F3D261EB-8E72-4118-B470-E208C49E3B70}" type="pres">
      <dgm:prSet presAssocID="{819A699B-81F6-4E67-B966-666614A052D4}" presName="text" presStyleLbl="fgAcc0" presStyleIdx="0" presStyleCnt="2">
        <dgm:presLayoutVars>
          <dgm:chPref val="3"/>
        </dgm:presLayoutVars>
      </dgm:prSet>
      <dgm:spPr/>
      <dgm:t>
        <a:bodyPr/>
        <a:lstStyle/>
        <a:p>
          <a:endParaRPr lang="en-US"/>
        </a:p>
      </dgm:t>
    </dgm:pt>
    <dgm:pt modelId="{16596B1B-6161-48CF-BA83-4C608A669255}" type="pres">
      <dgm:prSet presAssocID="{819A699B-81F6-4E67-B966-666614A052D4}" presName="hierChild2" presStyleCnt="0"/>
      <dgm:spPr/>
    </dgm:pt>
    <dgm:pt modelId="{8E12172F-806A-41B4-BBE6-FFCCB32ADE3A}" type="pres">
      <dgm:prSet presAssocID="{A517D915-DFA7-47DC-84A8-257D6C2A5444}" presName="hierRoot1" presStyleCnt="0"/>
      <dgm:spPr/>
    </dgm:pt>
    <dgm:pt modelId="{E0FAFF92-2A91-492A-858C-DD0B454790CA}" type="pres">
      <dgm:prSet presAssocID="{A517D915-DFA7-47DC-84A8-257D6C2A5444}" presName="composite" presStyleCnt="0"/>
      <dgm:spPr/>
    </dgm:pt>
    <dgm:pt modelId="{B6B0A400-81B1-42F5-AB48-245DD02CB4F7}" type="pres">
      <dgm:prSet presAssocID="{A517D915-DFA7-47DC-84A8-257D6C2A5444}" presName="background" presStyleLbl="node0" presStyleIdx="1" presStyleCnt="2"/>
      <dgm:spPr/>
    </dgm:pt>
    <dgm:pt modelId="{AFF89036-FD2E-40EA-8E58-3974F993C230}" type="pres">
      <dgm:prSet presAssocID="{A517D915-DFA7-47DC-84A8-257D6C2A5444}" presName="text" presStyleLbl="fgAcc0" presStyleIdx="1" presStyleCnt="2">
        <dgm:presLayoutVars>
          <dgm:chPref val="3"/>
        </dgm:presLayoutVars>
      </dgm:prSet>
      <dgm:spPr/>
      <dgm:t>
        <a:bodyPr/>
        <a:lstStyle/>
        <a:p>
          <a:endParaRPr lang="en-US"/>
        </a:p>
      </dgm:t>
    </dgm:pt>
    <dgm:pt modelId="{78417AD6-3C8C-46D1-BAAE-92FACE2B0290}" type="pres">
      <dgm:prSet presAssocID="{A517D915-DFA7-47DC-84A8-257D6C2A5444}" presName="hierChild2" presStyleCnt="0"/>
      <dgm:spPr/>
    </dgm:pt>
  </dgm:ptLst>
  <dgm:cxnLst>
    <dgm:cxn modelId="{46837C82-4C05-477F-AFC4-BA55F3892800}" type="presOf" srcId="{819A699B-81F6-4E67-B966-666614A052D4}" destId="{F3D261EB-8E72-4118-B470-E208C49E3B70}" srcOrd="0" destOrd="0" presId="urn:microsoft.com/office/officeart/2005/8/layout/hierarchy1"/>
    <dgm:cxn modelId="{2DA36D4C-E216-4496-9041-1711DE63292D}" type="presOf" srcId="{6CDEFBC3-7C90-4E71-AB01-DF2EE5925215}" destId="{46E35060-0F13-49CF-8F0D-A577C0A22DDC}" srcOrd="0" destOrd="0" presId="urn:microsoft.com/office/officeart/2005/8/layout/hierarchy1"/>
    <dgm:cxn modelId="{86C23BAD-E56C-43DF-8DC0-FE56F6F17292}" srcId="{6CDEFBC3-7C90-4E71-AB01-DF2EE5925215}" destId="{819A699B-81F6-4E67-B966-666614A052D4}" srcOrd="0" destOrd="0" parTransId="{B12245C7-32F7-4A49-9A07-DFB81A918719}" sibTransId="{7AE9CEA2-2B74-48C2-A1FC-AFFA61102BC3}"/>
    <dgm:cxn modelId="{23A6DCF2-84C8-4B57-8DF1-C9ACDAAE8284}" srcId="{6CDEFBC3-7C90-4E71-AB01-DF2EE5925215}" destId="{A517D915-DFA7-47DC-84A8-257D6C2A5444}" srcOrd="1" destOrd="0" parTransId="{06E3E0DC-75E2-4BDE-9BC0-8761FE0459DD}" sibTransId="{4EB1CCF8-C876-40B9-A49B-8F5E001BFAC6}"/>
    <dgm:cxn modelId="{1FCD624F-7FB0-480B-8ED1-AF0BA414BEDC}" type="presOf" srcId="{A517D915-DFA7-47DC-84A8-257D6C2A5444}" destId="{AFF89036-FD2E-40EA-8E58-3974F993C230}" srcOrd="0" destOrd="0" presId="urn:microsoft.com/office/officeart/2005/8/layout/hierarchy1"/>
    <dgm:cxn modelId="{453D8BC6-E554-422D-BEDF-00EBB0411C09}" type="presParOf" srcId="{46E35060-0F13-49CF-8F0D-A577C0A22DDC}" destId="{E9679E3B-A39E-4825-965B-546232850A39}" srcOrd="0" destOrd="0" presId="urn:microsoft.com/office/officeart/2005/8/layout/hierarchy1"/>
    <dgm:cxn modelId="{A8C7CF2B-83D8-4278-ACD0-082C3B2712F4}" type="presParOf" srcId="{E9679E3B-A39E-4825-965B-546232850A39}" destId="{17655C28-180E-4241-B71E-B0E14EEBFC15}" srcOrd="0" destOrd="0" presId="urn:microsoft.com/office/officeart/2005/8/layout/hierarchy1"/>
    <dgm:cxn modelId="{351471A0-250D-4DF0-B4ED-1280C07F0E9B}" type="presParOf" srcId="{17655C28-180E-4241-B71E-B0E14EEBFC15}" destId="{E7D9660F-17D7-493D-A79C-ED59D1746A90}" srcOrd="0" destOrd="0" presId="urn:microsoft.com/office/officeart/2005/8/layout/hierarchy1"/>
    <dgm:cxn modelId="{A38E6E99-D219-4657-AB10-363B70D7D4B6}" type="presParOf" srcId="{17655C28-180E-4241-B71E-B0E14EEBFC15}" destId="{F3D261EB-8E72-4118-B470-E208C49E3B70}" srcOrd="1" destOrd="0" presId="urn:microsoft.com/office/officeart/2005/8/layout/hierarchy1"/>
    <dgm:cxn modelId="{A04BBE4F-CDB3-4878-9891-44DA4CB1E095}" type="presParOf" srcId="{E9679E3B-A39E-4825-965B-546232850A39}" destId="{16596B1B-6161-48CF-BA83-4C608A669255}" srcOrd="1" destOrd="0" presId="urn:microsoft.com/office/officeart/2005/8/layout/hierarchy1"/>
    <dgm:cxn modelId="{8F7367D0-7AE0-4510-97AF-0640B143BA22}" type="presParOf" srcId="{46E35060-0F13-49CF-8F0D-A577C0A22DDC}" destId="{8E12172F-806A-41B4-BBE6-FFCCB32ADE3A}" srcOrd="1" destOrd="0" presId="urn:microsoft.com/office/officeart/2005/8/layout/hierarchy1"/>
    <dgm:cxn modelId="{7312ECCD-4481-453B-962A-2945CCED61FB}" type="presParOf" srcId="{8E12172F-806A-41B4-BBE6-FFCCB32ADE3A}" destId="{E0FAFF92-2A91-492A-858C-DD0B454790CA}" srcOrd="0" destOrd="0" presId="urn:microsoft.com/office/officeart/2005/8/layout/hierarchy1"/>
    <dgm:cxn modelId="{FD8D6DFD-CF02-46A3-99CD-C7F9149E1D96}" type="presParOf" srcId="{E0FAFF92-2A91-492A-858C-DD0B454790CA}" destId="{B6B0A400-81B1-42F5-AB48-245DD02CB4F7}" srcOrd="0" destOrd="0" presId="urn:microsoft.com/office/officeart/2005/8/layout/hierarchy1"/>
    <dgm:cxn modelId="{85E74B0A-2AC9-425F-B664-7DCBA63D4128}" type="presParOf" srcId="{E0FAFF92-2A91-492A-858C-DD0B454790CA}" destId="{AFF89036-FD2E-40EA-8E58-3974F993C230}" srcOrd="1" destOrd="0" presId="urn:microsoft.com/office/officeart/2005/8/layout/hierarchy1"/>
    <dgm:cxn modelId="{500FC5BD-2EE4-45B5-B7EB-E9F1B62BF6A3}" type="presParOf" srcId="{8E12172F-806A-41B4-BBE6-FFCCB32ADE3A}" destId="{78417AD6-3C8C-46D1-BAAE-92FACE2B029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57E60C-1940-4069-B8A4-EEF5A6D32D88}" type="doc">
      <dgm:prSet loTypeId="urn:microsoft.com/office/officeart/2005/8/layout/vProcess5" loCatId="process" qsTypeId="urn:microsoft.com/office/officeart/2005/8/quickstyle/simple1" qsCatId="simple" csTypeId="urn:microsoft.com/office/officeart/2005/8/colors/colorful5" csCatId="colorful"/>
      <dgm:spPr/>
      <dgm:t>
        <a:bodyPr/>
        <a:lstStyle/>
        <a:p>
          <a:endParaRPr lang="en-US"/>
        </a:p>
      </dgm:t>
    </dgm:pt>
    <dgm:pt modelId="{9E25AF07-EC25-4953-B7D9-B055FD9D6930}">
      <dgm:prSet/>
      <dgm:spPr/>
      <dgm:t>
        <a:bodyPr/>
        <a:lstStyle/>
        <a:p>
          <a:r>
            <a:rPr lang="en-US"/>
            <a:t>Voice type was more important than the sex of the performer</a:t>
          </a:r>
        </a:p>
      </dgm:t>
    </dgm:pt>
    <dgm:pt modelId="{358A7DD3-888A-4E1A-AD90-CD92B946AC7E}" type="parTrans" cxnId="{9C7E85BB-D75E-4241-A0D7-3BB400DD4E24}">
      <dgm:prSet/>
      <dgm:spPr/>
      <dgm:t>
        <a:bodyPr/>
        <a:lstStyle/>
        <a:p>
          <a:endParaRPr lang="en-US"/>
        </a:p>
      </dgm:t>
    </dgm:pt>
    <dgm:pt modelId="{D5A12F89-3226-4ED6-91D4-66719A40B045}" type="sibTrans" cxnId="{9C7E85BB-D75E-4241-A0D7-3BB400DD4E24}">
      <dgm:prSet/>
      <dgm:spPr/>
      <dgm:t>
        <a:bodyPr/>
        <a:lstStyle/>
        <a:p>
          <a:endParaRPr lang="en-US"/>
        </a:p>
      </dgm:t>
    </dgm:pt>
    <dgm:pt modelId="{90E42986-D493-4C38-A6A1-B4E3B4A92DDD}">
      <dgm:prSet/>
      <dgm:spPr/>
      <dgm:t>
        <a:bodyPr/>
        <a:lstStyle/>
        <a:p>
          <a:r>
            <a:rPr lang="en-US"/>
            <a:t>Treble-range male voices (castrati) were preferred for lead roles</a:t>
          </a:r>
        </a:p>
      </dgm:t>
    </dgm:pt>
    <dgm:pt modelId="{3095B24C-082E-4D7B-BFC4-45DFCAB62105}" type="parTrans" cxnId="{06396E5B-930F-43D6-B93B-723EF2AC2275}">
      <dgm:prSet/>
      <dgm:spPr/>
      <dgm:t>
        <a:bodyPr/>
        <a:lstStyle/>
        <a:p>
          <a:endParaRPr lang="en-US"/>
        </a:p>
      </dgm:t>
    </dgm:pt>
    <dgm:pt modelId="{36A2CEF4-D0C2-4E0E-A53A-9150EBC11B0D}" type="sibTrans" cxnId="{06396E5B-930F-43D6-B93B-723EF2AC2275}">
      <dgm:prSet/>
      <dgm:spPr/>
      <dgm:t>
        <a:bodyPr/>
        <a:lstStyle/>
        <a:p>
          <a:endParaRPr lang="en-US"/>
        </a:p>
      </dgm:t>
    </dgm:pt>
    <dgm:pt modelId="{06B5C0D3-33A4-4DF6-B58F-8013391B9A2E}">
      <dgm:prSet/>
      <dgm:spPr/>
      <dgm:t>
        <a:bodyPr/>
        <a:lstStyle/>
        <a:p>
          <a:r>
            <a:rPr lang="en-US"/>
            <a:t>The high-pitched powerful male soprano was cast in the role of “hero” during this era</a:t>
          </a:r>
        </a:p>
      </dgm:t>
    </dgm:pt>
    <dgm:pt modelId="{18870EA2-B6B6-4F67-905F-0EF623FAD561}" type="parTrans" cxnId="{EB5CC06E-A736-4F25-A6FB-87076EFAD6FA}">
      <dgm:prSet/>
      <dgm:spPr/>
      <dgm:t>
        <a:bodyPr/>
        <a:lstStyle/>
        <a:p>
          <a:endParaRPr lang="en-US"/>
        </a:p>
      </dgm:t>
    </dgm:pt>
    <dgm:pt modelId="{9998A70C-351E-4169-AD05-55B762E37215}" type="sibTrans" cxnId="{EB5CC06E-A736-4F25-A6FB-87076EFAD6FA}">
      <dgm:prSet/>
      <dgm:spPr/>
      <dgm:t>
        <a:bodyPr/>
        <a:lstStyle/>
        <a:p>
          <a:endParaRPr lang="en-US"/>
        </a:p>
      </dgm:t>
    </dgm:pt>
    <dgm:pt modelId="{C487D4DF-A67F-419A-830E-DDEB5AB77A23}" type="pres">
      <dgm:prSet presAssocID="{8C57E60C-1940-4069-B8A4-EEF5A6D32D88}" presName="outerComposite" presStyleCnt="0">
        <dgm:presLayoutVars>
          <dgm:chMax val="5"/>
          <dgm:dir/>
          <dgm:resizeHandles val="exact"/>
        </dgm:presLayoutVars>
      </dgm:prSet>
      <dgm:spPr/>
      <dgm:t>
        <a:bodyPr/>
        <a:lstStyle/>
        <a:p>
          <a:endParaRPr lang="en-US"/>
        </a:p>
      </dgm:t>
    </dgm:pt>
    <dgm:pt modelId="{E335E505-A652-4D96-81C8-D14D50174AB0}" type="pres">
      <dgm:prSet presAssocID="{8C57E60C-1940-4069-B8A4-EEF5A6D32D88}" presName="dummyMaxCanvas" presStyleCnt="0">
        <dgm:presLayoutVars/>
      </dgm:prSet>
      <dgm:spPr/>
    </dgm:pt>
    <dgm:pt modelId="{A8A7E39D-8674-4820-9195-69B6C0F3764F}" type="pres">
      <dgm:prSet presAssocID="{8C57E60C-1940-4069-B8A4-EEF5A6D32D88}" presName="ThreeNodes_1" presStyleLbl="node1" presStyleIdx="0" presStyleCnt="3">
        <dgm:presLayoutVars>
          <dgm:bulletEnabled val="1"/>
        </dgm:presLayoutVars>
      </dgm:prSet>
      <dgm:spPr/>
      <dgm:t>
        <a:bodyPr/>
        <a:lstStyle/>
        <a:p>
          <a:endParaRPr lang="en-US"/>
        </a:p>
      </dgm:t>
    </dgm:pt>
    <dgm:pt modelId="{6331F9C5-3ADB-4937-8791-F8087E70CCFD}" type="pres">
      <dgm:prSet presAssocID="{8C57E60C-1940-4069-B8A4-EEF5A6D32D88}" presName="ThreeNodes_2" presStyleLbl="node1" presStyleIdx="1" presStyleCnt="3">
        <dgm:presLayoutVars>
          <dgm:bulletEnabled val="1"/>
        </dgm:presLayoutVars>
      </dgm:prSet>
      <dgm:spPr/>
      <dgm:t>
        <a:bodyPr/>
        <a:lstStyle/>
        <a:p>
          <a:endParaRPr lang="en-US"/>
        </a:p>
      </dgm:t>
    </dgm:pt>
    <dgm:pt modelId="{A0343368-00AC-461E-B219-F8F6E9142979}" type="pres">
      <dgm:prSet presAssocID="{8C57E60C-1940-4069-B8A4-EEF5A6D32D88}" presName="ThreeNodes_3" presStyleLbl="node1" presStyleIdx="2" presStyleCnt="3">
        <dgm:presLayoutVars>
          <dgm:bulletEnabled val="1"/>
        </dgm:presLayoutVars>
      </dgm:prSet>
      <dgm:spPr/>
      <dgm:t>
        <a:bodyPr/>
        <a:lstStyle/>
        <a:p>
          <a:endParaRPr lang="en-US"/>
        </a:p>
      </dgm:t>
    </dgm:pt>
    <dgm:pt modelId="{5F4FC5C9-F6F3-4BC9-852B-913743DF660A}" type="pres">
      <dgm:prSet presAssocID="{8C57E60C-1940-4069-B8A4-EEF5A6D32D88}" presName="ThreeConn_1-2" presStyleLbl="fgAccFollowNode1" presStyleIdx="0" presStyleCnt="2">
        <dgm:presLayoutVars>
          <dgm:bulletEnabled val="1"/>
        </dgm:presLayoutVars>
      </dgm:prSet>
      <dgm:spPr/>
      <dgm:t>
        <a:bodyPr/>
        <a:lstStyle/>
        <a:p>
          <a:endParaRPr lang="en-US"/>
        </a:p>
      </dgm:t>
    </dgm:pt>
    <dgm:pt modelId="{70327C97-66D6-4815-8698-6D45F35ED620}" type="pres">
      <dgm:prSet presAssocID="{8C57E60C-1940-4069-B8A4-EEF5A6D32D88}" presName="ThreeConn_2-3" presStyleLbl="fgAccFollowNode1" presStyleIdx="1" presStyleCnt="2">
        <dgm:presLayoutVars>
          <dgm:bulletEnabled val="1"/>
        </dgm:presLayoutVars>
      </dgm:prSet>
      <dgm:spPr/>
      <dgm:t>
        <a:bodyPr/>
        <a:lstStyle/>
        <a:p>
          <a:endParaRPr lang="en-US"/>
        </a:p>
      </dgm:t>
    </dgm:pt>
    <dgm:pt modelId="{C1FA4DF8-CBE3-4E77-B635-494CC2EF24BB}" type="pres">
      <dgm:prSet presAssocID="{8C57E60C-1940-4069-B8A4-EEF5A6D32D88}" presName="ThreeNodes_1_text" presStyleLbl="node1" presStyleIdx="2" presStyleCnt="3">
        <dgm:presLayoutVars>
          <dgm:bulletEnabled val="1"/>
        </dgm:presLayoutVars>
      </dgm:prSet>
      <dgm:spPr/>
      <dgm:t>
        <a:bodyPr/>
        <a:lstStyle/>
        <a:p>
          <a:endParaRPr lang="en-US"/>
        </a:p>
      </dgm:t>
    </dgm:pt>
    <dgm:pt modelId="{1DDCF33D-524A-4064-B7A8-8B419FDEC090}" type="pres">
      <dgm:prSet presAssocID="{8C57E60C-1940-4069-B8A4-EEF5A6D32D88}" presName="ThreeNodes_2_text" presStyleLbl="node1" presStyleIdx="2" presStyleCnt="3">
        <dgm:presLayoutVars>
          <dgm:bulletEnabled val="1"/>
        </dgm:presLayoutVars>
      </dgm:prSet>
      <dgm:spPr/>
      <dgm:t>
        <a:bodyPr/>
        <a:lstStyle/>
        <a:p>
          <a:endParaRPr lang="en-US"/>
        </a:p>
      </dgm:t>
    </dgm:pt>
    <dgm:pt modelId="{566C3AE2-5EB7-423D-9D3F-30FA3A94C92C}" type="pres">
      <dgm:prSet presAssocID="{8C57E60C-1940-4069-B8A4-EEF5A6D32D88}" presName="ThreeNodes_3_text" presStyleLbl="node1" presStyleIdx="2" presStyleCnt="3">
        <dgm:presLayoutVars>
          <dgm:bulletEnabled val="1"/>
        </dgm:presLayoutVars>
      </dgm:prSet>
      <dgm:spPr/>
      <dgm:t>
        <a:bodyPr/>
        <a:lstStyle/>
        <a:p>
          <a:endParaRPr lang="en-US"/>
        </a:p>
      </dgm:t>
    </dgm:pt>
  </dgm:ptLst>
  <dgm:cxnLst>
    <dgm:cxn modelId="{155E7774-57AA-42F0-A7BF-7E54F8ED5526}" type="presOf" srcId="{D5A12F89-3226-4ED6-91D4-66719A40B045}" destId="{5F4FC5C9-F6F3-4BC9-852B-913743DF660A}" srcOrd="0" destOrd="0" presId="urn:microsoft.com/office/officeart/2005/8/layout/vProcess5"/>
    <dgm:cxn modelId="{06396E5B-930F-43D6-B93B-723EF2AC2275}" srcId="{8C57E60C-1940-4069-B8A4-EEF5A6D32D88}" destId="{90E42986-D493-4C38-A6A1-B4E3B4A92DDD}" srcOrd="1" destOrd="0" parTransId="{3095B24C-082E-4D7B-BFC4-45DFCAB62105}" sibTransId="{36A2CEF4-D0C2-4E0E-A53A-9150EBC11B0D}"/>
    <dgm:cxn modelId="{88343C14-9F8C-44A4-A23E-3FAC7DD759DB}" type="presOf" srcId="{8C57E60C-1940-4069-B8A4-EEF5A6D32D88}" destId="{C487D4DF-A67F-419A-830E-DDEB5AB77A23}" srcOrd="0" destOrd="0" presId="urn:microsoft.com/office/officeart/2005/8/layout/vProcess5"/>
    <dgm:cxn modelId="{488F7F61-29BF-491A-AD92-992506BBC2B8}" type="presOf" srcId="{06B5C0D3-33A4-4DF6-B58F-8013391B9A2E}" destId="{566C3AE2-5EB7-423D-9D3F-30FA3A94C92C}" srcOrd="1" destOrd="0" presId="urn:microsoft.com/office/officeart/2005/8/layout/vProcess5"/>
    <dgm:cxn modelId="{47B8E90A-A192-481F-811B-A14F2DFE6D8A}" type="presOf" srcId="{36A2CEF4-D0C2-4E0E-A53A-9150EBC11B0D}" destId="{70327C97-66D6-4815-8698-6D45F35ED620}" srcOrd="0" destOrd="0" presId="urn:microsoft.com/office/officeart/2005/8/layout/vProcess5"/>
    <dgm:cxn modelId="{EB5CC06E-A736-4F25-A6FB-87076EFAD6FA}" srcId="{8C57E60C-1940-4069-B8A4-EEF5A6D32D88}" destId="{06B5C0D3-33A4-4DF6-B58F-8013391B9A2E}" srcOrd="2" destOrd="0" parTransId="{18870EA2-B6B6-4F67-905F-0EF623FAD561}" sibTransId="{9998A70C-351E-4169-AD05-55B762E37215}"/>
    <dgm:cxn modelId="{74629D3D-7168-4F6D-8AB8-D2A2E37F8745}" type="presOf" srcId="{9E25AF07-EC25-4953-B7D9-B055FD9D6930}" destId="{A8A7E39D-8674-4820-9195-69B6C0F3764F}" srcOrd="0" destOrd="0" presId="urn:microsoft.com/office/officeart/2005/8/layout/vProcess5"/>
    <dgm:cxn modelId="{61A16090-8B05-42D8-AEF6-8861F523F156}" type="presOf" srcId="{9E25AF07-EC25-4953-B7D9-B055FD9D6930}" destId="{C1FA4DF8-CBE3-4E77-B635-494CC2EF24BB}" srcOrd="1" destOrd="0" presId="urn:microsoft.com/office/officeart/2005/8/layout/vProcess5"/>
    <dgm:cxn modelId="{9C7E85BB-D75E-4241-A0D7-3BB400DD4E24}" srcId="{8C57E60C-1940-4069-B8A4-EEF5A6D32D88}" destId="{9E25AF07-EC25-4953-B7D9-B055FD9D6930}" srcOrd="0" destOrd="0" parTransId="{358A7DD3-888A-4E1A-AD90-CD92B946AC7E}" sibTransId="{D5A12F89-3226-4ED6-91D4-66719A40B045}"/>
    <dgm:cxn modelId="{3E77B521-B7EC-4FD9-B07D-37863EEA87E3}" type="presOf" srcId="{90E42986-D493-4C38-A6A1-B4E3B4A92DDD}" destId="{1DDCF33D-524A-4064-B7A8-8B419FDEC090}" srcOrd="1" destOrd="0" presId="urn:microsoft.com/office/officeart/2005/8/layout/vProcess5"/>
    <dgm:cxn modelId="{D820BEAA-5FB6-473E-8F26-C86949F74CB2}" type="presOf" srcId="{06B5C0D3-33A4-4DF6-B58F-8013391B9A2E}" destId="{A0343368-00AC-461E-B219-F8F6E9142979}" srcOrd="0" destOrd="0" presId="urn:microsoft.com/office/officeart/2005/8/layout/vProcess5"/>
    <dgm:cxn modelId="{CE87C780-5882-4F14-89B1-053D433D8FBC}" type="presOf" srcId="{90E42986-D493-4C38-A6A1-B4E3B4A92DDD}" destId="{6331F9C5-3ADB-4937-8791-F8087E70CCFD}" srcOrd="0" destOrd="0" presId="urn:microsoft.com/office/officeart/2005/8/layout/vProcess5"/>
    <dgm:cxn modelId="{F6F9CAF4-756B-4DE3-BE4F-3AB1E78C498B}" type="presParOf" srcId="{C487D4DF-A67F-419A-830E-DDEB5AB77A23}" destId="{E335E505-A652-4D96-81C8-D14D50174AB0}" srcOrd="0" destOrd="0" presId="urn:microsoft.com/office/officeart/2005/8/layout/vProcess5"/>
    <dgm:cxn modelId="{86E61E26-303A-4F91-8D83-42F0913F38BD}" type="presParOf" srcId="{C487D4DF-A67F-419A-830E-DDEB5AB77A23}" destId="{A8A7E39D-8674-4820-9195-69B6C0F3764F}" srcOrd="1" destOrd="0" presId="urn:microsoft.com/office/officeart/2005/8/layout/vProcess5"/>
    <dgm:cxn modelId="{40812640-6BDC-4893-AC8E-54E27EDFC7AB}" type="presParOf" srcId="{C487D4DF-A67F-419A-830E-DDEB5AB77A23}" destId="{6331F9C5-3ADB-4937-8791-F8087E70CCFD}" srcOrd="2" destOrd="0" presId="urn:microsoft.com/office/officeart/2005/8/layout/vProcess5"/>
    <dgm:cxn modelId="{72DE4BB5-6445-4DC3-B520-A6E45D71E636}" type="presParOf" srcId="{C487D4DF-A67F-419A-830E-DDEB5AB77A23}" destId="{A0343368-00AC-461E-B219-F8F6E9142979}" srcOrd="3" destOrd="0" presId="urn:microsoft.com/office/officeart/2005/8/layout/vProcess5"/>
    <dgm:cxn modelId="{D018E0DC-AEB8-4E11-B3FB-1B2012DF6B08}" type="presParOf" srcId="{C487D4DF-A67F-419A-830E-DDEB5AB77A23}" destId="{5F4FC5C9-F6F3-4BC9-852B-913743DF660A}" srcOrd="4" destOrd="0" presId="urn:microsoft.com/office/officeart/2005/8/layout/vProcess5"/>
    <dgm:cxn modelId="{8A89A59C-9CE1-4903-8AFF-3CBB7740355B}" type="presParOf" srcId="{C487D4DF-A67F-419A-830E-DDEB5AB77A23}" destId="{70327C97-66D6-4815-8698-6D45F35ED620}" srcOrd="5" destOrd="0" presId="urn:microsoft.com/office/officeart/2005/8/layout/vProcess5"/>
    <dgm:cxn modelId="{982F6EAB-D180-4A65-9253-E834C4C79481}" type="presParOf" srcId="{C487D4DF-A67F-419A-830E-DDEB5AB77A23}" destId="{C1FA4DF8-CBE3-4E77-B635-494CC2EF24BB}" srcOrd="6" destOrd="0" presId="urn:microsoft.com/office/officeart/2005/8/layout/vProcess5"/>
    <dgm:cxn modelId="{8C593B7E-C445-429A-8B3C-FC273F37AD65}" type="presParOf" srcId="{C487D4DF-A67F-419A-830E-DDEB5AB77A23}" destId="{1DDCF33D-524A-4064-B7A8-8B419FDEC090}" srcOrd="7" destOrd="0" presId="urn:microsoft.com/office/officeart/2005/8/layout/vProcess5"/>
    <dgm:cxn modelId="{6DBD06F7-76D4-43C3-AAB6-EDA45DC1CFFE}" type="presParOf" srcId="{C487D4DF-A67F-419A-830E-DDEB5AB77A23}" destId="{566C3AE2-5EB7-423D-9D3F-30FA3A94C92C}"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1B1635-ADD1-4A46-BC44-AD94D5AF4145}"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E6202E56-E4F0-4ABD-91AD-9756683B94A7}">
      <dgm:prSet/>
      <dgm:spPr/>
      <dgm:t>
        <a:bodyPr/>
        <a:lstStyle/>
        <a:p>
          <a:r>
            <a:rPr lang="en-US" dirty="0">
              <a:latin typeface="Arial Black" panose="020B0A04020102020204" pitchFamily="34" charset="0"/>
            </a:rPr>
            <a:t>Some societies reacted negatively to depictions of high-pitched, emotional men on stage, and warned of the weakening of society </a:t>
          </a:r>
        </a:p>
      </dgm:t>
    </dgm:pt>
    <dgm:pt modelId="{7FA85E37-D2E6-4153-9550-C625B16BCE9E}" type="parTrans" cxnId="{44C0264A-2EBB-43A3-9B89-8A6A8BF83DD0}">
      <dgm:prSet/>
      <dgm:spPr/>
      <dgm:t>
        <a:bodyPr/>
        <a:lstStyle/>
        <a:p>
          <a:endParaRPr lang="en-US"/>
        </a:p>
      </dgm:t>
    </dgm:pt>
    <dgm:pt modelId="{6974A60D-F99E-4B50-9A02-69303E619C93}" type="sibTrans" cxnId="{44C0264A-2EBB-43A3-9B89-8A6A8BF83DD0}">
      <dgm:prSet/>
      <dgm:spPr/>
      <dgm:t>
        <a:bodyPr/>
        <a:lstStyle/>
        <a:p>
          <a:endParaRPr lang="en-US"/>
        </a:p>
      </dgm:t>
    </dgm:pt>
    <dgm:pt modelId="{77826CEB-2BF4-49EB-92FC-8F7DCE81DCF9}">
      <dgm:prSet/>
      <dgm:spPr/>
      <dgm:t>
        <a:bodyPr/>
        <a:lstStyle/>
        <a:p>
          <a:r>
            <a:rPr lang="en-US" dirty="0">
              <a:latin typeface="Arial Black" panose="020B0A04020102020204" pitchFamily="34" charset="0"/>
            </a:rPr>
            <a:t>Others took issue with the use of castrati </a:t>
          </a:r>
        </a:p>
      </dgm:t>
    </dgm:pt>
    <dgm:pt modelId="{70B081CD-43D9-45DE-A0C4-6960CC40BCF0}" type="parTrans" cxnId="{F8F0FB8B-4222-4EB3-9DB3-72574A244E67}">
      <dgm:prSet/>
      <dgm:spPr/>
      <dgm:t>
        <a:bodyPr/>
        <a:lstStyle/>
        <a:p>
          <a:endParaRPr lang="en-US"/>
        </a:p>
      </dgm:t>
    </dgm:pt>
    <dgm:pt modelId="{5B41773B-51D2-4BC9-A7A2-935F89988871}" type="sibTrans" cxnId="{F8F0FB8B-4222-4EB3-9DB3-72574A244E67}">
      <dgm:prSet/>
      <dgm:spPr/>
      <dgm:t>
        <a:bodyPr/>
        <a:lstStyle/>
        <a:p>
          <a:endParaRPr lang="en-US"/>
        </a:p>
      </dgm:t>
    </dgm:pt>
    <dgm:pt modelId="{321C8A21-3461-49EE-98BA-96B98AC1AC9B}">
      <dgm:prSet/>
      <dgm:spPr/>
      <dgm:t>
        <a:bodyPr/>
        <a:lstStyle/>
        <a:p>
          <a:r>
            <a:rPr lang="en-US" dirty="0">
              <a:latin typeface="Arial Black" panose="020B0A04020102020204" pitchFamily="34" charset="0"/>
            </a:rPr>
            <a:t>19</a:t>
          </a:r>
          <a:r>
            <a:rPr lang="en-US" baseline="30000" dirty="0">
              <a:latin typeface="Arial Black" panose="020B0A04020102020204" pitchFamily="34" charset="0"/>
            </a:rPr>
            <a:t>th</a:t>
          </a:r>
          <a:r>
            <a:rPr lang="en-US" dirty="0">
              <a:latin typeface="Arial Black" panose="020B0A04020102020204" pitchFamily="34" charset="0"/>
            </a:rPr>
            <a:t> century opera began to reflect new cultural beliefs about roles for men and women</a:t>
          </a:r>
        </a:p>
      </dgm:t>
    </dgm:pt>
    <dgm:pt modelId="{8A5AFFEC-6892-43A8-B61A-F2845D968783}" type="parTrans" cxnId="{EEE2F122-E0B0-4251-A2C0-2076D43A9DF7}">
      <dgm:prSet/>
      <dgm:spPr/>
      <dgm:t>
        <a:bodyPr/>
        <a:lstStyle/>
        <a:p>
          <a:endParaRPr lang="en-US"/>
        </a:p>
      </dgm:t>
    </dgm:pt>
    <dgm:pt modelId="{F3F52E15-19B7-4772-8F81-2E163DB154C1}" type="sibTrans" cxnId="{EEE2F122-E0B0-4251-A2C0-2076D43A9DF7}">
      <dgm:prSet/>
      <dgm:spPr/>
      <dgm:t>
        <a:bodyPr/>
        <a:lstStyle/>
        <a:p>
          <a:endParaRPr lang="en-US"/>
        </a:p>
      </dgm:t>
    </dgm:pt>
    <dgm:pt modelId="{9395F0D3-5F12-42E8-9429-4055F92AEB4E}" type="pres">
      <dgm:prSet presAssocID="{011B1635-ADD1-4A46-BC44-AD94D5AF4145}" presName="linear" presStyleCnt="0">
        <dgm:presLayoutVars>
          <dgm:animLvl val="lvl"/>
          <dgm:resizeHandles val="exact"/>
        </dgm:presLayoutVars>
      </dgm:prSet>
      <dgm:spPr/>
      <dgm:t>
        <a:bodyPr/>
        <a:lstStyle/>
        <a:p>
          <a:endParaRPr lang="en-US"/>
        </a:p>
      </dgm:t>
    </dgm:pt>
    <dgm:pt modelId="{42E5E77B-6D00-4020-A759-0BF9FDCEFC20}" type="pres">
      <dgm:prSet presAssocID="{E6202E56-E4F0-4ABD-91AD-9756683B94A7}" presName="parentText" presStyleLbl="node1" presStyleIdx="0" presStyleCnt="3">
        <dgm:presLayoutVars>
          <dgm:chMax val="0"/>
          <dgm:bulletEnabled val="1"/>
        </dgm:presLayoutVars>
      </dgm:prSet>
      <dgm:spPr/>
      <dgm:t>
        <a:bodyPr/>
        <a:lstStyle/>
        <a:p>
          <a:endParaRPr lang="en-US"/>
        </a:p>
      </dgm:t>
    </dgm:pt>
    <dgm:pt modelId="{360FA30E-505B-4AB1-BBC4-912C511B3782}" type="pres">
      <dgm:prSet presAssocID="{6974A60D-F99E-4B50-9A02-69303E619C93}" presName="spacer" presStyleCnt="0"/>
      <dgm:spPr/>
    </dgm:pt>
    <dgm:pt modelId="{EBA7FB08-D545-4BF9-8A19-15AFFED4F088}" type="pres">
      <dgm:prSet presAssocID="{77826CEB-2BF4-49EB-92FC-8F7DCE81DCF9}" presName="parentText" presStyleLbl="node1" presStyleIdx="1" presStyleCnt="3">
        <dgm:presLayoutVars>
          <dgm:chMax val="0"/>
          <dgm:bulletEnabled val="1"/>
        </dgm:presLayoutVars>
      </dgm:prSet>
      <dgm:spPr/>
      <dgm:t>
        <a:bodyPr/>
        <a:lstStyle/>
        <a:p>
          <a:endParaRPr lang="en-US"/>
        </a:p>
      </dgm:t>
    </dgm:pt>
    <dgm:pt modelId="{8FAD2DC0-A16D-4D07-8151-2B5A7DF17CAD}" type="pres">
      <dgm:prSet presAssocID="{5B41773B-51D2-4BC9-A7A2-935F89988871}" presName="spacer" presStyleCnt="0"/>
      <dgm:spPr/>
    </dgm:pt>
    <dgm:pt modelId="{C05C57F4-574B-4188-8F33-F6F944EC0C3E}" type="pres">
      <dgm:prSet presAssocID="{321C8A21-3461-49EE-98BA-96B98AC1AC9B}" presName="parentText" presStyleLbl="node1" presStyleIdx="2" presStyleCnt="3">
        <dgm:presLayoutVars>
          <dgm:chMax val="0"/>
          <dgm:bulletEnabled val="1"/>
        </dgm:presLayoutVars>
      </dgm:prSet>
      <dgm:spPr/>
      <dgm:t>
        <a:bodyPr/>
        <a:lstStyle/>
        <a:p>
          <a:endParaRPr lang="en-US"/>
        </a:p>
      </dgm:t>
    </dgm:pt>
  </dgm:ptLst>
  <dgm:cxnLst>
    <dgm:cxn modelId="{44C0264A-2EBB-43A3-9B89-8A6A8BF83DD0}" srcId="{011B1635-ADD1-4A46-BC44-AD94D5AF4145}" destId="{E6202E56-E4F0-4ABD-91AD-9756683B94A7}" srcOrd="0" destOrd="0" parTransId="{7FA85E37-D2E6-4153-9550-C625B16BCE9E}" sibTransId="{6974A60D-F99E-4B50-9A02-69303E619C93}"/>
    <dgm:cxn modelId="{F8F0FB8B-4222-4EB3-9DB3-72574A244E67}" srcId="{011B1635-ADD1-4A46-BC44-AD94D5AF4145}" destId="{77826CEB-2BF4-49EB-92FC-8F7DCE81DCF9}" srcOrd="1" destOrd="0" parTransId="{70B081CD-43D9-45DE-A0C4-6960CC40BCF0}" sibTransId="{5B41773B-51D2-4BC9-A7A2-935F89988871}"/>
    <dgm:cxn modelId="{EEE2F122-E0B0-4251-A2C0-2076D43A9DF7}" srcId="{011B1635-ADD1-4A46-BC44-AD94D5AF4145}" destId="{321C8A21-3461-49EE-98BA-96B98AC1AC9B}" srcOrd="2" destOrd="0" parTransId="{8A5AFFEC-6892-43A8-B61A-F2845D968783}" sibTransId="{F3F52E15-19B7-4772-8F81-2E163DB154C1}"/>
    <dgm:cxn modelId="{69D513E7-4A0E-41B5-B9C1-02D50824BBC9}" type="presOf" srcId="{E6202E56-E4F0-4ABD-91AD-9756683B94A7}" destId="{42E5E77B-6D00-4020-A759-0BF9FDCEFC20}" srcOrd="0" destOrd="0" presId="urn:microsoft.com/office/officeart/2005/8/layout/vList2"/>
    <dgm:cxn modelId="{D5B60BAA-5749-4A9F-B8C3-0FA657B507F2}" type="presOf" srcId="{011B1635-ADD1-4A46-BC44-AD94D5AF4145}" destId="{9395F0D3-5F12-42E8-9429-4055F92AEB4E}" srcOrd="0" destOrd="0" presId="urn:microsoft.com/office/officeart/2005/8/layout/vList2"/>
    <dgm:cxn modelId="{C87727CD-6FB9-4050-8401-64B85FD507BF}" type="presOf" srcId="{321C8A21-3461-49EE-98BA-96B98AC1AC9B}" destId="{C05C57F4-574B-4188-8F33-F6F944EC0C3E}" srcOrd="0" destOrd="0" presId="urn:microsoft.com/office/officeart/2005/8/layout/vList2"/>
    <dgm:cxn modelId="{F2822300-398F-4B1A-93DA-51E59E822245}" type="presOf" srcId="{77826CEB-2BF4-49EB-92FC-8F7DCE81DCF9}" destId="{EBA7FB08-D545-4BF9-8A19-15AFFED4F088}" srcOrd="0" destOrd="0" presId="urn:microsoft.com/office/officeart/2005/8/layout/vList2"/>
    <dgm:cxn modelId="{3BD130E0-3CFA-495D-AD8B-B33BE493173B}" type="presParOf" srcId="{9395F0D3-5F12-42E8-9429-4055F92AEB4E}" destId="{42E5E77B-6D00-4020-A759-0BF9FDCEFC20}" srcOrd="0" destOrd="0" presId="urn:microsoft.com/office/officeart/2005/8/layout/vList2"/>
    <dgm:cxn modelId="{3F63858C-CE9B-41FF-B5C6-2957D7E4066E}" type="presParOf" srcId="{9395F0D3-5F12-42E8-9429-4055F92AEB4E}" destId="{360FA30E-505B-4AB1-BBC4-912C511B3782}" srcOrd="1" destOrd="0" presId="urn:microsoft.com/office/officeart/2005/8/layout/vList2"/>
    <dgm:cxn modelId="{3A069192-AF11-45EA-8E3D-F578F51D17ED}" type="presParOf" srcId="{9395F0D3-5F12-42E8-9429-4055F92AEB4E}" destId="{EBA7FB08-D545-4BF9-8A19-15AFFED4F088}" srcOrd="2" destOrd="0" presId="urn:microsoft.com/office/officeart/2005/8/layout/vList2"/>
    <dgm:cxn modelId="{BF9A7B56-FC13-41A5-B389-3AFC122235AC}" type="presParOf" srcId="{9395F0D3-5F12-42E8-9429-4055F92AEB4E}" destId="{8FAD2DC0-A16D-4D07-8151-2B5A7DF17CAD}" srcOrd="3" destOrd="0" presId="urn:microsoft.com/office/officeart/2005/8/layout/vList2"/>
    <dgm:cxn modelId="{E57A5D81-D3D4-4749-ABB4-791FA7F36C05}" type="presParOf" srcId="{9395F0D3-5F12-42E8-9429-4055F92AEB4E}" destId="{C05C57F4-574B-4188-8F33-F6F944EC0C3E}"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422076-5D20-4E91-815D-B5313BA0991A}" type="doc">
      <dgm:prSet loTypeId="urn:microsoft.com/office/officeart/2008/layout/LinedList" loCatId="list" qsTypeId="urn:microsoft.com/office/officeart/2005/8/quickstyle/simple2" qsCatId="simple" csTypeId="urn:microsoft.com/office/officeart/2005/8/colors/colorful2" csCatId="colorful" phldr="1"/>
      <dgm:spPr/>
      <dgm:t>
        <a:bodyPr/>
        <a:lstStyle/>
        <a:p>
          <a:endParaRPr lang="en-US"/>
        </a:p>
      </dgm:t>
    </dgm:pt>
    <dgm:pt modelId="{C85A2CC9-49FE-49C3-8C5D-1B9BA1FF5CA0}">
      <dgm:prSet/>
      <dgm:spPr/>
      <dgm:t>
        <a:bodyPr/>
        <a:lstStyle/>
        <a:p>
          <a:r>
            <a:rPr lang="en-US" dirty="0" smtClean="0">
              <a:latin typeface="Arial Black" panose="020B0A04020102020204" pitchFamily="34" charset="0"/>
            </a:rPr>
            <a:t>In the </a:t>
          </a:r>
          <a:r>
            <a:rPr lang="en-US" dirty="0">
              <a:latin typeface="Arial Black" panose="020B0A04020102020204" pitchFamily="34" charset="0"/>
            </a:rPr>
            <a:t>19</a:t>
          </a:r>
          <a:r>
            <a:rPr lang="en-US" baseline="30000" dirty="0">
              <a:latin typeface="Arial Black" panose="020B0A04020102020204" pitchFamily="34" charset="0"/>
            </a:rPr>
            <a:t>th</a:t>
          </a:r>
          <a:r>
            <a:rPr lang="en-US" dirty="0">
              <a:latin typeface="Arial Black" panose="020B0A04020102020204" pitchFamily="34" charset="0"/>
            </a:rPr>
            <a:t> century, opera’s audience </a:t>
          </a:r>
          <a:r>
            <a:rPr lang="en-US" dirty="0" smtClean="0">
              <a:latin typeface="Arial Black" panose="020B0A04020102020204" pitchFamily="34" charset="0"/>
            </a:rPr>
            <a:t>expanded. Those who could afford tickets could attend</a:t>
          </a:r>
          <a:endParaRPr lang="en-US" dirty="0">
            <a:latin typeface="Arial Black" panose="020B0A04020102020204" pitchFamily="34" charset="0"/>
          </a:endParaRPr>
        </a:p>
      </dgm:t>
    </dgm:pt>
    <dgm:pt modelId="{11D5F1C6-9BF3-4A92-9B3E-D3754493FD9C}" type="parTrans" cxnId="{8C813626-09A2-45C6-8F4E-26EA36DF58F6}">
      <dgm:prSet/>
      <dgm:spPr/>
      <dgm:t>
        <a:bodyPr/>
        <a:lstStyle/>
        <a:p>
          <a:endParaRPr lang="en-US"/>
        </a:p>
      </dgm:t>
    </dgm:pt>
    <dgm:pt modelId="{F90147A6-2B38-4626-8BE4-FCFA60CEA3F7}" type="sibTrans" cxnId="{8C813626-09A2-45C6-8F4E-26EA36DF58F6}">
      <dgm:prSet/>
      <dgm:spPr/>
      <dgm:t>
        <a:bodyPr/>
        <a:lstStyle/>
        <a:p>
          <a:endParaRPr lang="en-US"/>
        </a:p>
      </dgm:t>
    </dgm:pt>
    <dgm:pt modelId="{2AC74442-50BF-488B-BB30-BEC36DEF5503}">
      <dgm:prSet/>
      <dgm:spPr/>
      <dgm:t>
        <a:bodyPr/>
        <a:lstStyle/>
        <a:p>
          <a:r>
            <a:rPr lang="en-US" dirty="0" smtClean="0">
              <a:latin typeface="Arial Black" panose="020B0A04020102020204" pitchFamily="34" charset="0"/>
            </a:rPr>
            <a:t>Operatic music was often the popular music of its time. Arias were known and sung by the public, like pop tunes</a:t>
          </a:r>
          <a:endParaRPr lang="en-US" dirty="0">
            <a:latin typeface="Arial Black" panose="020B0A04020102020204" pitchFamily="34" charset="0"/>
          </a:endParaRPr>
        </a:p>
      </dgm:t>
    </dgm:pt>
    <dgm:pt modelId="{05D262F6-A420-4D0F-A639-5906362CEF4D}" type="parTrans" cxnId="{14A57849-5ADD-448E-9803-7628014CAEFE}">
      <dgm:prSet/>
      <dgm:spPr/>
      <dgm:t>
        <a:bodyPr/>
        <a:lstStyle/>
        <a:p>
          <a:endParaRPr lang="en-US"/>
        </a:p>
      </dgm:t>
    </dgm:pt>
    <dgm:pt modelId="{EC7EE803-2425-4BA7-9E78-C6CB38EAA0A3}" type="sibTrans" cxnId="{14A57849-5ADD-448E-9803-7628014CAEFE}">
      <dgm:prSet/>
      <dgm:spPr/>
      <dgm:t>
        <a:bodyPr/>
        <a:lstStyle/>
        <a:p>
          <a:endParaRPr lang="en-US"/>
        </a:p>
      </dgm:t>
    </dgm:pt>
    <dgm:pt modelId="{02BE0F71-770A-48C3-AF9F-A8F2A5879AFE}">
      <dgm:prSet/>
      <dgm:spPr/>
      <dgm:t>
        <a:bodyPr/>
        <a:lstStyle/>
        <a:p>
          <a:r>
            <a:rPr lang="en-US" dirty="0" smtClean="0">
              <a:latin typeface="Arial Black" panose="020B0A04020102020204" pitchFamily="34" charset="0"/>
            </a:rPr>
            <a:t>Middle-class audience members still like to play the role of the wealthy by attending opera, with elaborate dress and spectacle</a:t>
          </a:r>
          <a:endParaRPr lang="en-US" dirty="0">
            <a:latin typeface="Arial Black" panose="020B0A04020102020204" pitchFamily="34" charset="0"/>
          </a:endParaRPr>
        </a:p>
      </dgm:t>
    </dgm:pt>
    <dgm:pt modelId="{1AC6931F-F83B-482F-9F56-595A3B1F4D2A}" type="parTrans" cxnId="{ED84AA8B-CA44-4735-AD03-BC60765E8AE1}">
      <dgm:prSet/>
      <dgm:spPr/>
      <dgm:t>
        <a:bodyPr/>
        <a:lstStyle/>
        <a:p>
          <a:endParaRPr lang="en-US"/>
        </a:p>
      </dgm:t>
    </dgm:pt>
    <dgm:pt modelId="{CE38D05D-91C7-4FC5-BE8B-EBAC2AAE467F}" type="sibTrans" cxnId="{ED84AA8B-CA44-4735-AD03-BC60765E8AE1}">
      <dgm:prSet/>
      <dgm:spPr/>
      <dgm:t>
        <a:bodyPr/>
        <a:lstStyle/>
        <a:p>
          <a:endParaRPr lang="en-US"/>
        </a:p>
      </dgm:t>
    </dgm:pt>
    <dgm:pt modelId="{F27E84D3-7B9A-4176-9EF7-00395F0C0C01}" type="pres">
      <dgm:prSet presAssocID="{B9422076-5D20-4E91-815D-B5313BA0991A}" presName="vert0" presStyleCnt="0">
        <dgm:presLayoutVars>
          <dgm:dir/>
          <dgm:animOne val="branch"/>
          <dgm:animLvl val="lvl"/>
        </dgm:presLayoutVars>
      </dgm:prSet>
      <dgm:spPr/>
      <dgm:t>
        <a:bodyPr/>
        <a:lstStyle/>
        <a:p>
          <a:endParaRPr lang="en-US"/>
        </a:p>
      </dgm:t>
    </dgm:pt>
    <dgm:pt modelId="{9561C320-05E6-4C83-B2C5-8BCBFE425345}" type="pres">
      <dgm:prSet presAssocID="{C85A2CC9-49FE-49C3-8C5D-1B9BA1FF5CA0}" presName="thickLine" presStyleLbl="alignNode1" presStyleIdx="0" presStyleCnt="3"/>
      <dgm:spPr/>
    </dgm:pt>
    <dgm:pt modelId="{0B73A25C-A4E1-45AA-A4EE-EB85FDBB62D8}" type="pres">
      <dgm:prSet presAssocID="{C85A2CC9-49FE-49C3-8C5D-1B9BA1FF5CA0}" presName="horz1" presStyleCnt="0"/>
      <dgm:spPr/>
    </dgm:pt>
    <dgm:pt modelId="{3D74498F-ECFD-4E55-AE6A-8043E9EC314D}" type="pres">
      <dgm:prSet presAssocID="{C85A2CC9-49FE-49C3-8C5D-1B9BA1FF5CA0}" presName="tx1" presStyleLbl="revTx" presStyleIdx="0" presStyleCnt="3"/>
      <dgm:spPr/>
      <dgm:t>
        <a:bodyPr/>
        <a:lstStyle/>
        <a:p>
          <a:endParaRPr lang="en-US"/>
        </a:p>
      </dgm:t>
    </dgm:pt>
    <dgm:pt modelId="{E12E9726-F423-4E42-8DF1-DEAECF3FB8D9}" type="pres">
      <dgm:prSet presAssocID="{C85A2CC9-49FE-49C3-8C5D-1B9BA1FF5CA0}" presName="vert1" presStyleCnt="0"/>
      <dgm:spPr/>
    </dgm:pt>
    <dgm:pt modelId="{9D974AFF-7BA5-4EFC-8027-805E8539C1F6}" type="pres">
      <dgm:prSet presAssocID="{2AC74442-50BF-488B-BB30-BEC36DEF5503}" presName="thickLine" presStyleLbl="alignNode1" presStyleIdx="1" presStyleCnt="3"/>
      <dgm:spPr/>
    </dgm:pt>
    <dgm:pt modelId="{FFA1CF59-688D-41D3-AAFE-43AF1B38E94A}" type="pres">
      <dgm:prSet presAssocID="{2AC74442-50BF-488B-BB30-BEC36DEF5503}" presName="horz1" presStyleCnt="0"/>
      <dgm:spPr/>
    </dgm:pt>
    <dgm:pt modelId="{5A72912C-3FE1-44E0-878B-8F75E3B5E306}" type="pres">
      <dgm:prSet presAssocID="{2AC74442-50BF-488B-BB30-BEC36DEF5503}" presName="tx1" presStyleLbl="revTx" presStyleIdx="1" presStyleCnt="3"/>
      <dgm:spPr/>
      <dgm:t>
        <a:bodyPr/>
        <a:lstStyle/>
        <a:p>
          <a:endParaRPr lang="en-US"/>
        </a:p>
      </dgm:t>
    </dgm:pt>
    <dgm:pt modelId="{4D04F556-ECA7-4907-A9BE-DE18F3B2D0BD}" type="pres">
      <dgm:prSet presAssocID="{2AC74442-50BF-488B-BB30-BEC36DEF5503}" presName="vert1" presStyleCnt="0"/>
      <dgm:spPr/>
    </dgm:pt>
    <dgm:pt modelId="{A677AF6F-19F6-49E1-B360-1CD7552DBD78}" type="pres">
      <dgm:prSet presAssocID="{02BE0F71-770A-48C3-AF9F-A8F2A5879AFE}" presName="thickLine" presStyleLbl="alignNode1" presStyleIdx="2" presStyleCnt="3"/>
      <dgm:spPr/>
    </dgm:pt>
    <dgm:pt modelId="{5FC1A905-0E81-46E2-B613-9BA281B88D88}" type="pres">
      <dgm:prSet presAssocID="{02BE0F71-770A-48C3-AF9F-A8F2A5879AFE}" presName="horz1" presStyleCnt="0"/>
      <dgm:spPr/>
    </dgm:pt>
    <dgm:pt modelId="{68104A08-644C-4C6B-8F82-BEC55F211AC1}" type="pres">
      <dgm:prSet presAssocID="{02BE0F71-770A-48C3-AF9F-A8F2A5879AFE}" presName="tx1" presStyleLbl="revTx" presStyleIdx="2" presStyleCnt="3"/>
      <dgm:spPr/>
      <dgm:t>
        <a:bodyPr/>
        <a:lstStyle/>
        <a:p>
          <a:endParaRPr lang="en-US"/>
        </a:p>
      </dgm:t>
    </dgm:pt>
    <dgm:pt modelId="{FD280B23-5DF7-46FD-B197-5BE46D5FA2AB}" type="pres">
      <dgm:prSet presAssocID="{02BE0F71-770A-48C3-AF9F-A8F2A5879AFE}" presName="vert1" presStyleCnt="0"/>
      <dgm:spPr/>
    </dgm:pt>
  </dgm:ptLst>
  <dgm:cxnLst>
    <dgm:cxn modelId="{B6CEA414-E42B-4A32-9F51-83E3934D8852}" type="presOf" srcId="{B9422076-5D20-4E91-815D-B5313BA0991A}" destId="{F27E84D3-7B9A-4176-9EF7-00395F0C0C01}" srcOrd="0" destOrd="0" presId="urn:microsoft.com/office/officeart/2008/layout/LinedList"/>
    <dgm:cxn modelId="{DA5E01DE-912C-4A7C-9809-358953A751AF}" type="presOf" srcId="{02BE0F71-770A-48C3-AF9F-A8F2A5879AFE}" destId="{68104A08-644C-4C6B-8F82-BEC55F211AC1}" srcOrd="0" destOrd="0" presId="urn:microsoft.com/office/officeart/2008/layout/LinedList"/>
    <dgm:cxn modelId="{8C813626-09A2-45C6-8F4E-26EA36DF58F6}" srcId="{B9422076-5D20-4E91-815D-B5313BA0991A}" destId="{C85A2CC9-49FE-49C3-8C5D-1B9BA1FF5CA0}" srcOrd="0" destOrd="0" parTransId="{11D5F1C6-9BF3-4A92-9B3E-D3754493FD9C}" sibTransId="{F90147A6-2B38-4626-8BE4-FCFA60CEA3F7}"/>
    <dgm:cxn modelId="{ED84AA8B-CA44-4735-AD03-BC60765E8AE1}" srcId="{B9422076-5D20-4E91-815D-B5313BA0991A}" destId="{02BE0F71-770A-48C3-AF9F-A8F2A5879AFE}" srcOrd="2" destOrd="0" parTransId="{1AC6931F-F83B-482F-9F56-595A3B1F4D2A}" sibTransId="{CE38D05D-91C7-4FC5-BE8B-EBAC2AAE467F}"/>
    <dgm:cxn modelId="{D6D68419-537B-4C79-8D7B-E4111A866CC4}" type="presOf" srcId="{C85A2CC9-49FE-49C3-8C5D-1B9BA1FF5CA0}" destId="{3D74498F-ECFD-4E55-AE6A-8043E9EC314D}" srcOrd="0" destOrd="0" presId="urn:microsoft.com/office/officeart/2008/layout/LinedList"/>
    <dgm:cxn modelId="{14A57849-5ADD-448E-9803-7628014CAEFE}" srcId="{B9422076-5D20-4E91-815D-B5313BA0991A}" destId="{2AC74442-50BF-488B-BB30-BEC36DEF5503}" srcOrd="1" destOrd="0" parTransId="{05D262F6-A420-4D0F-A639-5906362CEF4D}" sibTransId="{EC7EE803-2425-4BA7-9E78-C6CB38EAA0A3}"/>
    <dgm:cxn modelId="{D0333E9F-E97F-45A4-8969-EBC70EA9C306}" type="presOf" srcId="{2AC74442-50BF-488B-BB30-BEC36DEF5503}" destId="{5A72912C-3FE1-44E0-878B-8F75E3B5E306}" srcOrd="0" destOrd="0" presId="urn:microsoft.com/office/officeart/2008/layout/LinedList"/>
    <dgm:cxn modelId="{DAFBC7E3-F250-481E-8013-B2BEE0D2D2E2}" type="presParOf" srcId="{F27E84D3-7B9A-4176-9EF7-00395F0C0C01}" destId="{9561C320-05E6-4C83-B2C5-8BCBFE425345}" srcOrd="0" destOrd="0" presId="urn:microsoft.com/office/officeart/2008/layout/LinedList"/>
    <dgm:cxn modelId="{714216EA-A208-468E-A75A-69EF1105B905}" type="presParOf" srcId="{F27E84D3-7B9A-4176-9EF7-00395F0C0C01}" destId="{0B73A25C-A4E1-45AA-A4EE-EB85FDBB62D8}" srcOrd="1" destOrd="0" presId="urn:microsoft.com/office/officeart/2008/layout/LinedList"/>
    <dgm:cxn modelId="{D7EB72AB-E11B-4CA3-8D26-3BBC63F9952F}" type="presParOf" srcId="{0B73A25C-A4E1-45AA-A4EE-EB85FDBB62D8}" destId="{3D74498F-ECFD-4E55-AE6A-8043E9EC314D}" srcOrd="0" destOrd="0" presId="urn:microsoft.com/office/officeart/2008/layout/LinedList"/>
    <dgm:cxn modelId="{921D1EA7-20C6-4558-A7E4-9E20CCAACA26}" type="presParOf" srcId="{0B73A25C-A4E1-45AA-A4EE-EB85FDBB62D8}" destId="{E12E9726-F423-4E42-8DF1-DEAECF3FB8D9}" srcOrd="1" destOrd="0" presId="urn:microsoft.com/office/officeart/2008/layout/LinedList"/>
    <dgm:cxn modelId="{A964CB27-A176-4E51-97CB-8293BACD2DC8}" type="presParOf" srcId="{F27E84D3-7B9A-4176-9EF7-00395F0C0C01}" destId="{9D974AFF-7BA5-4EFC-8027-805E8539C1F6}" srcOrd="2" destOrd="0" presId="urn:microsoft.com/office/officeart/2008/layout/LinedList"/>
    <dgm:cxn modelId="{9E15667B-E98F-4C32-8A62-C19F5ED62107}" type="presParOf" srcId="{F27E84D3-7B9A-4176-9EF7-00395F0C0C01}" destId="{FFA1CF59-688D-41D3-AAFE-43AF1B38E94A}" srcOrd="3" destOrd="0" presId="urn:microsoft.com/office/officeart/2008/layout/LinedList"/>
    <dgm:cxn modelId="{63CEB1D5-3581-48A7-8789-612C4F320801}" type="presParOf" srcId="{FFA1CF59-688D-41D3-AAFE-43AF1B38E94A}" destId="{5A72912C-3FE1-44E0-878B-8F75E3B5E306}" srcOrd="0" destOrd="0" presId="urn:microsoft.com/office/officeart/2008/layout/LinedList"/>
    <dgm:cxn modelId="{92D1580A-3BE5-4983-8396-AB7D40B0DC0C}" type="presParOf" srcId="{FFA1CF59-688D-41D3-AAFE-43AF1B38E94A}" destId="{4D04F556-ECA7-4907-A9BE-DE18F3B2D0BD}" srcOrd="1" destOrd="0" presId="urn:microsoft.com/office/officeart/2008/layout/LinedList"/>
    <dgm:cxn modelId="{6282D00F-2A5C-43E2-B8D8-F2326769EE2A}" type="presParOf" srcId="{F27E84D3-7B9A-4176-9EF7-00395F0C0C01}" destId="{A677AF6F-19F6-49E1-B360-1CD7552DBD78}" srcOrd="4" destOrd="0" presId="urn:microsoft.com/office/officeart/2008/layout/LinedList"/>
    <dgm:cxn modelId="{B7DBFD47-08FE-441C-819E-6642D6FB8505}" type="presParOf" srcId="{F27E84D3-7B9A-4176-9EF7-00395F0C0C01}" destId="{5FC1A905-0E81-46E2-B613-9BA281B88D88}" srcOrd="5" destOrd="0" presId="urn:microsoft.com/office/officeart/2008/layout/LinedList"/>
    <dgm:cxn modelId="{EB1E2695-5343-4EBD-9557-9C4F44A40E96}" type="presParOf" srcId="{5FC1A905-0E81-46E2-B613-9BA281B88D88}" destId="{68104A08-644C-4C6B-8F82-BEC55F211AC1}" srcOrd="0" destOrd="0" presId="urn:microsoft.com/office/officeart/2008/layout/LinedList"/>
    <dgm:cxn modelId="{04781940-B4FC-47EB-90B8-C4E51247920C}" type="presParOf" srcId="{5FC1A905-0E81-46E2-B613-9BA281B88D88}" destId="{FD280B23-5DF7-46FD-B197-5BE46D5FA2AB}"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5FCE93-0B1D-425B-8B96-945935DACAC2}"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B071994B-5CA7-4AF1-9C75-CC9B9A5CAB7B}">
      <dgm:prSet/>
      <dgm:spPr/>
      <dgm:t>
        <a:bodyPr/>
        <a:lstStyle/>
        <a:p>
          <a:r>
            <a:rPr lang="en-US" dirty="0">
              <a:latin typeface="Arial Black" panose="020B0A04020102020204" pitchFamily="34" charset="0"/>
            </a:rPr>
            <a:t>Opera’s popularity peaked in the 19</a:t>
          </a:r>
          <a:r>
            <a:rPr lang="en-US" baseline="30000" dirty="0">
              <a:latin typeface="Arial Black" panose="020B0A04020102020204" pitchFamily="34" charset="0"/>
            </a:rPr>
            <a:t>th</a:t>
          </a:r>
          <a:r>
            <a:rPr lang="en-US" dirty="0">
              <a:latin typeface="Arial Black" panose="020B0A04020102020204" pitchFamily="34" charset="0"/>
            </a:rPr>
            <a:t> century</a:t>
          </a:r>
        </a:p>
      </dgm:t>
    </dgm:pt>
    <dgm:pt modelId="{DFDEBD89-8854-4304-B6A6-42D1A3B78293}" type="parTrans" cxnId="{BF2A8449-2DC8-47FA-A156-25479101DA11}">
      <dgm:prSet/>
      <dgm:spPr/>
      <dgm:t>
        <a:bodyPr/>
        <a:lstStyle/>
        <a:p>
          <a:endParaRPr lang="en-US"/>
        </a:p>
      </dgm:t>
    </dgm:pt>
    <dgm:pt modelId="{2DD51CB0-F445-4587-BC9F-96F3DD834755}" type="sibTrans" cxnId="{BF2A8449-2DC8-47FA-A156-25479101DA11}">
      <dgm:prSet/>
      <dgm:spPr/>
      <dgm:t>
        <a:bodyPr/>
        <a:lstStyle/>
        <a:p>
          <a:endParaRPr lang="en-US"/>
        </a:p>
      </dgm:t>
    </dgm:pt>
    <dgm:pt modelId="{E6A0E640-D761-4684-9832-72F0CFD2AA39}">
      <dgm:prSet/>
      <dgm:spPr/>
      <dgm:t>
        <a:bodyPr/>
        <a:lstStyle/>
        <a:p>
          <a:r>
            <a:rPr lang="en-US" dirty="0">
              <a:latin typeface="Arial Black" panose="020B0A04020102020204" pitchFamily="34" charset="0"/>
            </a:rPr>
            <a:t>Even today, 19</a:t>
          </a:r>
          <a:r>
            <a:rPr lang="en-US" baseline="30000" dirty="0">
              <a:latin typeface="Arial Black" panose="020B0A04020102020204" pitchFamily="34" charset="0"/>
            </a:rPr>
            <a:t>th</a:t>
          </a:r>
          <a:r>
            <a:rPr lang="en-US" dirty="0">
              <a:latin typeface="Arial Black" panose="020B0A04020102020204" pitchFamily="34" charset="0"/>
            </a:rPr>
            <a:t> century operas (along with 18</a:t>
          </a:r>
          <a:r>
            <a:rPr lang="en-US" baseline="30000" dirty="0">
              <a:latin typeface="Arial Black" panose="020B0A04020102020204" pitchFamily="34" charset="0"/>
            </a:rPr>
            <a:t>th</a:t>
          </a:r>
          <a:r>
            <a:rPr lang="en-US" dirty="0">
              <a:latin typeface="Arial Black" panose="020B0A04020102020204" pitchFamily="34" charset="0"/>
            </a:rPr>
            <a:t> century Mozart operas) are the most popular and the most performed</a:t>
          </a:r>
        </a:p>
      </dgm:t>
    </dgm:pt>
    <dgm:pt modelId="{8E1BC4D4-268F-4203-9207-2DC7D3B4DDB9}" type="parTrans" cxnId="{3B79A378-D958-410E-881F-3D97AF30151D}">
      <dgm:prSet/>
      <dgm:spPr/>
      <dgm:t>
        <a:bodyPr/>
        <a:lstStyle/>
        <a:p>
          <a:endParaRPr lang="en-US"/>
        </a:p>
      </dgm:t>
    </dgm:pt>
    <dgm:pt modelId="{B86D1FAF-E3ED-4670-9FF1-7F365FA8A076}" type="sibTrans" cxnId="{3B79A378-D958-410E-881F-3D97AF30151D}">
      <dgm:prSet/>
      <dgm:spPr/>
      <dgm:t>
        <a:bodyPr/>
        <a:lstStyle/>
        <a:p>
          <a:endParaRPr lang="en-US"/>
        </a:p>
      </dgm:t>
    </dgm:pt>
    <dgm:pt modelId="{0AEE2579-A8D0-4F13-A20A-0EE4D87E6A19}" type="pres">
      <dgm:prSet presAssocID="{C15FCE93-0B1D-425B-8B96-945935DACAC2}" presName="hierChild1" presStyleCnt="0">
        <dgm:presLayoutVars>
          <dgm:chPref val="1"/>
          <dgm:dir/>
          <dgm:animOne val="branch"/>
          <dgm:animLvl val="lvl"/>
          <dgm:resizeHandles/>
        </dgm:presLayoutVars>
      </dgm:prSet>
      <dgm:spPr/>
      <dgm:t>
        <a:bodyPr/>
        <a:lstStyle/>
        <a:p>
          <a:endParaRPr lang="en-US"/>
        </a:p>
      </dgm:t>
    </dgm:pt>
    <dgm:pt modelId="{48042B28-5FD8-48A0-8841-CA545D58A5F5}" type="pres">
      <dgm:prSet presAssocID="{B071994B-5CA7-4AF1-9C75-CC9B9A5CAB7B}" presName="hierRoot1" presStyleCnt="0"/>
      <dgm:spPr/>
    </dgm:pt>
    <dgm:pt modelId="{703042EF-2ADF-44AD-803F-CD06548A81BC}" type="pres">
      <dgm:prSet presAssocID="{B071994B-5CA7-4AF1-9C75-CC9B9A5CAB7B}" presName="composite" presStyleCnt="0"/>
      <dgm:spPr/>
    </dgm:pt>
    <dgm:pt modelId="{1850A38D-D9C2-4C26-86BA-46B3243C7B0C}" type="pres">
      <dgm:prSet presAssocID="{B071994B-5CA7-4AF1-9C75-CC9B9A5CAB7B}" presName="background" presStyleLbl="node0" presStyleIdx="0" presStyleCnt="2"/>
      <dgm:spPr/>
    </dgm:pt>
    <dgm:pt modelId="{B0CBD198-625E-42E7-A09A-6D4B83C9AA1A}" type="pres">
      <dgm:prSet presAssocID="{B071994B-5CA7-4AF1-9C75-CC9B9A5CAB7B}" presName="text" presStyleLbl="fgAcc0" presStyleIdx="0" presStyleCnt="2">
        <dgm:presLayoutVars>
          <dgm:chPref val="3"/>
        </dgm:presLayoutVars>
      </dgm:prSet>
      <dgm:spPr/>
      <dgm:t>
        <a:bodyPr/>
        <a:lstStyle/>
        <a:p>
          <a:endParaRPr lang="en-US"/>
        </a:p>
      </dgm:t>
    </dgm:pt>
    <dgm:pt modelId="{62E95667-4C47-4384-A3BB-FA051ACF41D5}" type="pres">
      <dgm:prSet presAssocID="{B071994B-5CA7-4AF1-9C75-CC9B9A5CAB7B}" presName="hierChild2" presStyleCnt="0"/>
      <dgm:spPr/>
    </dgm:pt>
    <dgm:pt modelId="{D1CBB888-9A64-48D8-85AF-647D437F9D31}" type="pres">
      <dgm:prSet presAssocID="{E6A0E640-D761-4684-9832-72F0CFD2AA39}" presName="hierRoot1" presStyleCnt="0"/>
      <dgm:spPr/>
    </dgm:pt>
    <dgm:pt modelId="{B9AF7CFC-4B25-44D6-9B5E-9CE459A7C7A5}" type="pres">
      <dgm:prSet presAssocID="{E6A0E640-D761-4684-9832-72F0CFD2AA39}" presName="composite" presStyleCnt="0"/>
      <dgm:spPr/>
    </dgm:pt>
    <dgm:pt modelId="{556B5DF7-BA0A-4BF4-B460-A83F2E2E73C9}" type="pres">
      <dgm:prSet presAssocID="{E6A0E640-D761-4684-9832-72F0CFD2AA39}" presName="background" presStyleLbl="node0" presStyleIdx="1" presStyleCnt="2"/>
      <dgm:spPr/>
    </dgm:pt>
    <dgm:pt modelId="{C31817EB-8FB1-4CEA-823E-512833939390}" type="pres">
      <dgm:prSet presAssocID="{E6A0E640-D761-4684-9832-72F0CFD2AA39}" presName="text" presStyleLbl="fgAcc0" presStyleIdx="1" presStyleCnt="2">
        <dgm:presLayoutVars>
          <dgm:chPref val="3"/>
        </dgm:presLayoutVars>
      </dgm:prSet>
      <dgm:spPr/>
      <dgm:t>
        <a:bodyPr/>
        <a:lstStyle/>
        <a:p>
          <a:endParaRPr lang="en-US"/>
        </a:p>
      </dgm:t>
    </dgm:pt>
    <dgm:pt modelId="{5367C823-310A-47E1-91C6-19DE68598B0A}" type="pres">
      <dgm:prSet presAssocID="{E6A0E640-D761-4684-9832-72F0CFD2AA39}" presName="hierChild2" presStyleCnt="0"/>
      <dgm:spPr/>
    </dgm:pt>
  </dgm:ptLst>
  <dgm:cxnLst>
    <dgm:cxn modelId="{75C4ED06-762F-4D81-BDE3-0D39D47753C9}" type="presOf" srcId="{B071994B-5CA7-4AF1-9C75-CC9B9A5CAB7B}" destId="{B0CBD198-625E-42E7-A09A-6D4B83C9AA1A}" srcOrd="0" destOrd="0" presId="urn:microsoft.com/office/officeart/2005/8/layout/hierarchy1"/>
    <dgm:cxn modelId="{3B79A378-D958-410E-881F-3D97AF30151D}" srcId="{C15FCE93-0B1D-425B-8B96-945935DACAC2}" destId="{E6A0E640-D761-4684-9832-72F0CFD2AA39}" srcOrd="1" destOrd="0" parTransId="{8E1BC4D4-268F-4203-9207-2DC7D3B4DDB9}" sibTransId="{B86D1FAF-E3ED-4670-9FF1-7F365FA8A076}"/>
    <dgm:cxn modelId="{2E7CA6A4-7258-4ECA-A143-E7F84DD950FA}" type="presOf" srcId="{E6A0E640-D761-4684-9832-72F0CFD2AA39}" destId="{C31817EB-8FB1-4CEA-823E-512833939390}" srcOrd="0" destOrd="0" presId="urn:microsoft.com/office/officeart/2005/8/layout/hierarchy1"/>
    <dgm:cxn modelId="{BF2A8449-2DC8-47FA-A156-25479101DA11}" srcId="{C15FCE93-0B1D-425B-8B96-945935DACAC2}" destId="{B071994B-5CA7-4AF1-9C75-CC9B9A5CAB7B}" srcOrd="0" destOrd="0" parTransId="{DFDEBD89-8854-4304-B6A6-42D1A3B78293}" sibTransId="{2DD51CB0-F445-4587-BC9F-96F3DD834755}"/>
    <dgm:cxn modelId="{D0CBFF0C-035B-4903-8A43-4ACB24705DEA}" type="presOf" srcId="{C15FCE93-0B1D-425B-8B96-945935DACAC2}" destId="{0AEE2579-A8D0-4F13-A20A-0EE4D87E6A19}" srcOrd="0" destOrd="0" presId="urn:microsoft.com/office/officeart/2005/8/layout/hierarchy1"/>
    <dgm:cxn modelId="{CDB1CFDB-509D-47AB-8718-CACC0CBE190C}" type="presParOf" srcId="{0AEE2579-A8D0-4F13-A20A-0EE4D87E6A19}" destId="{48042B28-5FD8-48A0-8841-CA545D58A5F5}" srcOrd="0" destOrd="0" presId="urn:microsoft.com/office/officeart/2005/8/layout/hierarchy1"/>
    <dgm:cxn modelId="{C4D6124E-C29D-4DED-8E37-251C57140883}" type="presParOf" srcId="{48042B28-5FD8-48A0-8841-CA545D58A5F5}" destId="{703042EF-2ADF-44AD-803F-CD06548A81BC}" srcOrd="0" destOrd="0" presId="urn:microsoft.com/office/officeart/2005/8/layout/hierarchy1"/>
    <dgm:cxn modelId="{C7B0EC80-56FE-4D5C-B41A-DF9ED69835A5}" type="presParOf" srcId="{703042EF-2ADF-44AD-803F-CD06548A81BC}" destId="{1850A38D-D9C2-4C26-86BA-46B3243C7B0C}" srcOrd="0" destOrd="0" presId="urn:microsoft.com/office/officeart/2005/8/layout/hierarchy1"/>
    <dgm:cxn modelId="{4BB10161-B307-469D-B5EA-A4DB4FDDACE2}" type="presParOf" srcId="{703042EF-2ADF-44AD-803F-CD06548A81BC}" destId="{B0CBD198-625E-42E7-A09A-6D4B83C9AA1A}" srcOrd="1" destOrd="0" presId="urn:microsoft.com/office/officeart/2005/8/layout/hierarchy1"/>
    <dgm:cxn modelId="{38E01E16-574A-4D3E-A9F2-E47ED343BA26}" type="presParOf" srcId="{48042B28-5FD8-48A0-8841-CA545D58A5F5}" destId="{62E95667-4C47-4384-A3BB-FA051ACF41D5}" srcOrd="1" destOrd="0" presId="urn:microsoft.com/office/officeart/2005/8/layout/hierarchy1"/>
    <dgm:cxn modelId="{750E109E-E5BF-401F-B74B-C2737F117F27}" type="presParOf" srcId="{0AEE2579-A8D0-4F13-A20A-0EE4D87E6A19}" destId="{D1CBB888-9A64-48D8-85AF-647D437F9D31}" srcOrd="1" destOrd="0" presId="urn:microsoft.com/office/officeart/2005/8/layout/hierarchy1"/>
    <dgm:cxn modelId="{8A5B9C40-55E7-43D8-B427-62C6FB0C6383}" type="presParOf" srcId="{D1CBB888-9A64-48D8-85AF-647D437F9D31}" destId="{B9AF7CFC-4B25-44D6-9B5E-9CE459A7C7A5}" srcOrd="0" destOrd="0" presId="urn:microsoft.com/office/officeart/2005/8/layout/hierarchy1"/>
    <dgm:cxn modelId="{6B2895F6-1F4B-4444-852E-8292DACD8F28}" type="presParOf" srcId="{B9AF7CFC-4B25-44D6-9B5E-9CE459A7C7A5}" destId="{556B5DF7-BA0A-4BF4-B460-A83F2E2E73C9}" srcOrd="0" destOrd="0" presId="urn:microsoft.com/office/officeart/2005/8/layout/hierarchy1"/>
    <dgm:cxn modelId="{38093F05-3D06-4BBA-B64B-DCA67664A9A4}" type="presParOf" srcId="{B9AF7CFC-4B25-44D6-9B5E-9CE459A7C7A5}" destId="{C31817EB-8FB1-4CEA-823E-512833939390}" srcOrd="1" destOrd="0" presId="urn:microsoft.com/office/officeart/2005/8/layout/hierarchy1"/>
    <dgm:cxn modelId="{8F10ABF2-8D9C-4A26-A7F3-8EFDA2A96C67}" type="presParOf" srcId="{D1CBB888-9A64-48D8-85AF-647D437F9D31}" destId="{5367C823-310A-47E1-91C6-19DE68598B0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4F25F7-431C-4B99-810D-703DCF91EB0B}"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9C6DDC6C-1AFD-46D2-973A-6A9F816D7B65}">
      <dgm:prSet/>
      <dgm:spPr/>
      <dgm:t>
        <a:bodyPr/>
        <a:lstStyle/>
        <a:p>
          <a:r>
            <a:rPr lang="en-US" dirty="0">
              <a:latin typeface="Arial Black" panose="020B0A04020102020204" pitchFamily="34" charset="0"/>
            </a:rPr>
            <a:t>Over time, newer shows brought a </a:t>
          </a:r>
          <a:r>
            <a:rPr lang="en-US" dirty="0" smtClean="0">
              <a:latin typeface="Arial Black" panose="020B0A04020102020204" pitchFamily="34" charset="0"/>
            </a:rPr>
            <a:t>different perspective on </a:t>
          </a:r>
          <a:r>
            <a:rPr lang="en-US" dirty="0">
              <a:latin typeface="Arial Black" panose="020B0A04020102020204" pitchFamily="34" charset="0"/>
            </a:rPr>
            <a:t>race and gender to Broadway. Examples include </a:t>
          </a:r>
          <a:r>
            <a:rPr lang="en-US" i="1" dirty="0">
              <a:latin typeface="Arial Black" panose="020B0A04020102020204" pitchFamily="34" charset="0"/>
            </a:rPr>
            <a:t>Rent</a:t>
          </a:r>
          <a:r>
            <a:rPr lang="en-US" dirty="0">
              <a:latin typeface="Arial Black" panose="020B0A04020102020204" pitchFamily="34" charset="0"/>
            </a:rPr>
            <a:t> and </a:t>
          </a:r>
          <a:r>
            <a:rPr lang="en-US" i="1" dirty="0">
              <a:latin typeface="Arial Black" panose="020B0A04020102020204" pitchFamily="34" charset="0"/>
            </a:rPr>
            <a:t>Wicked</a:t>
          </a:r>
          <a:r>
            <a:rPr lang="en-US" dirty="0">
              <a:latin typeface="Arial Black" panose="020B0A04020102020204" pitchFamily="34" charset="0"/>
            </a:rPr>
            <a:t>, among others</a:t>
          </a:r>
        </a:p>
      </dgm:t>
    </dgm:pt>
    <dgm:pt modelId="{79B6B0F2-0F0F-4FA9-94CA-87AB71E36D8E}" type="parTrans" cxnId="{38B62B13-4008-47BC-8D3A-A9D38ECA7F42}">
      <dgm:prSet/>
      <dgm:spPr/>
      <dgm:t>
        <a:bodyPr/>
        <a:lstStyle/>
        <a:p>
          <a:endParaRPr lang="en-US"/>
        </a:p>
      </dgm:t>
    </dgm:pt>
    <dgm:pt modelId="{5C1A6C45-08E9-4E4F-B468-F677A74F8A15}" type="sibTrans" cxnId="{38B62B13-4008-47BC-8D3A-A9D38ECA7F42}">
      <dgm:prSet/>
      <dgm:spPr/>
      <dgm:t>
        <a:bodyPr/>
        <a:lstStyle/>
        <a:p>
          <a:endParaRPr lang="en-US"/>
        </a:p>
      </dgm:t>
    </dgm:pt>
    <dgm:pt modelId="{412030D6-B026-4C50-82EA-8E7B240F457C}">
      <dgm:prSet/>
      <dgm:spPr/>
      <dgm:t>
        <a:bodyPr/>
        <a:lstStyle/>
        <a:p>
          <a:r>
            <a:rPr lang="en-US" dirty="0">
              <a:latin typeface="Arial Black" panose="020B0A04020102020204" pitchFamily="34" charset="0"/>
            </a:rPr>
            <a:t>In </a:t>
          </a:r>
          <a:r>
            <a:rPr lang="en-US" i="1" dirty="0">
              <a:latin typeface="Arial Black" panose="020B0A04020102020204" pitchFamily="34" charset="0"/>
            </a:rPr>
            <a:t>Wicked</a:t>
          </a:r>
          <a:r>
            <a:rPr lang="en-US" dirty="0">
              <a:latin typeface="Arial Black" panose="020B0A04020102020204" pitchFamily="34" charset="0"/>
            </a:rPr>
            <a:t>, for example, two female characters are the central focus on the show, and audiences see strong female leads</a:t>
          </a:r>
        </a:p>
      </dgm:t>
    </dgm:pt>
    <dgm:pt modelId="{85DFA586-4101-4A5E-84C6-E6C32B118755}" type="parTrans" cxnId="{A1CFFB71-325F-4D0E-BA1D-6864BD15D80F}">
      <dgm:prSet/>
      <dgm:spPr/>
      <dgm:t>
        <a:bodyPr/>
        <a:lstStyle/>
        <a:p>
          <a:endParaRPr lang="en-US"/>
        </a:p>
      </dgm:t>
    </dgm:pt>
    <dgm:pt modelId="{113357C5-2131-41D0-B35B-4F67E54AF9C5}" type="sibTrans" cxnId="{A1CFFB71-325F-4D0E-BA1D-6864BD15D80F}">
      <dgm:prSet/>
      <dgm:spPr/>
      <dgm:t>
        <a:bodyPr/>
        <a:lstStyle/>
        <a:p>
          <a:endParaRPr lang="en-US"/>
        </a:p>
      </dgm:t>
    </dgm:pt>
    <dgm:pt modelId="{F8E75C9E-3215-4385-BBBB-3A350D74D416}" type="pres">
      <dgm:prSet presAssocID="{574F25F7-431C-4B99-810D-703DCF91EB0B}" presName="linear" presStyleCnt="0">
        <dgm:presLayoutVars>
          <dgm:animLvl val="lvl"/>
          <dgm:resizeHandles val="exact"/>
        </dgm:presLayoutVars>
      </dgm:prSet>
      <dgm:spPr/>
      <dgm:t>
        <a:bodyPr/>
        <a:lstStyle/>
        <a:p>
          <a:endParaRPr lang="en-US"/>
        </a:p>
      </dgm:t>
    </dgm:pt>
    <dgm:pt modelId="{904D206E-878D-483F-A5E3-274D67FDF3EA}" type="pres">
      <dgm:prSet presAssocID="{9C6DDC6C-1AFD-46D2-973A-6A9F816D7B65}" presName="parentText" presStyleLbl="node1" presStyleIdx="0" presStyleCnt="2">
        <dgm:presLayoutVars>
          <dgm:chMax val="0"/>
          <dgm:bulletEnabled val="1"/>
        </dgm:presLayoutVars>
      </dgm:prSet>
      <dgm:spPr/>
      <dgm:t>
        <a:bodyPr/>
        <a:lstStyle/>
        <a:p>
          <a:endParaRPr lang="en-US"/>
        </a:p>
      </dgm:t>
    </dgm:pt>
    <dgm:pt modelId="{6C8C5080-2CD3-4784-A0D7-F24D4F89A6D6}" type="pres">
      <dgm:prSet presAssocID="{5C1A6C45-08E9-4E4F-B468-F677A74F8A15}" presName="spacer" presStyleCnt="0"/>
      <dgm:spPr/>
    </dgm:pt>
    <dgm:pt modelId="{CFBDDE38-7E18-4AD1-962F-FAF1C2F8F5A8}" type="pres">
      <dgm:prSet presAssocID="{412030D6-B026-4C50-82EA-8E7B240F457C}" presName="parentText" presStyleLbl="node1" presStyleIdx="1" presStyleCnt="2">
        <dgm:presLayoutVars>
          <dgm:chMax val="0"/>
          <dgm:bulletEnabled val="1"/>
        </dgm:presLayoutVars>
      </dgm:prSet>
      <dgm:spPr/>
      <dgm:t>
        <a:bodyPr/>
        <a:lstStyle/>
        <a:p>
          <a:endParaRPr lang="en-US"/>
        </a:p>
      </dgm:t>
    </dgm:pt>
  </dgm:ptLst>
  <dgm:cxnLst>
    <dgm:cxn modelId="{38B62B13-4008-47BC-8D3A-A9D38ECA7F42}" srcId="{574F25F7-431C-4B99-810D-703DCF91EB0B}" destId="{9C6DDC6C-1AFD-46D2-973A-6A9F816D7B65}" srcOrd="0" destOrd="0" parTransId="{79B6B0F2-0F0F-4FA9-94CA-87AB71E36D8E}" sibTransId="{5C1A6C45-08E9-4E4F-B468-F677A74F8A15}"/>
    <dgm:cxn modelId="{EFE3AA39-5D01-4CBA-9DE6-F8E32D3B9D98}" type="presOf" srcId="{412030D6-B026-4C50-82EA-8E7B240F457C}" destId="{CFBDDE38-7E18-4AD1-962F-FAF1C2F8F5A8}" srcOrd="0" destOrd="0" presId="urn:microsoft.com/office/officeart/2005/8/layout/vList2"/>
    <dgm:cxn modelId="{DB36BB71-0B64-425F-8B89-F87397BC6152}" type="presOf" srcId="{9C6DDC6C-1AFD-46D2-973A-6A9F816D7B65}" destId="{904D206E-878D-483F-A5E3-274D67FDF3EA}" srcOrd="0" destOrd="0" presId="urn:microsoft.com/office/officeart/2005/8/layout/vList2"/>
    <dgm:cxn modelId="{A7BC43F4-4F57-47BB-BBFD-F7616D75732A}" type="presOf" srcId="{574F25F7-431C-4B99-810D-703DCF91EB0B}" destId="{F8E75C9E-3215-4385-BBBB-3A350D74D416}" srcOrd="0" destOrd="0" presId="urn:microsoft.com/office/officeart/2005/8/layout/vList2"/>
    <dgm:cxn modelId="{A1CFFB71-325F-4D0E-BA1D-6864BD15D80F}" srcId="{574F25F7-431C-4B99-810D-703DCF91EB0B}" destId="{412030D6-B026-4C50-82EA-8E7B240F457C}" srcOrd="1" destOrd="0" parTransId="{85DFA586-4101-4A5E-84C6-E6C32B118755}" sibTransId="{113357C5-2131-41D0-B35B-4F67E54AF9C5}"/>
    <dgm:cxn modelId="{E4740D50-71E4-4596-B576-27AEB609CEBE}" type="presParOf" srcId="{F8E75C9E-3215-4385-BBBB-3A350D74D416}" destId="{904D206E-878D-483F-A5E3-274D67FDF3EA}" srcOrd="0" destOrd="0" presId="urn:microsoft.com/office/officeart/2005/8/layout/vList2"/>
    <dgm:cxn modelId="{46EFF180-82FB-47E1-8FE5-6ED4F4476969}" type="presParOf" srcId="{F8E75C9E-3215-4385-BBBB-3A350D74D416}" destId="{6C8C5080-2CD3-4784-A0D7-F24D4F89A6D6}" srcOrd="1" destOrd="0" presId="urn:microsoft.com/office/officeart/2005/8/layout/vList2"/>
    <dgm:cxn modelId="{E038D32E-8461-4A66-8F72-3ADBA00673B4}" type="presParOf" srcId="{F8E75C9E-3215-4385-BBBB-3A350D74D416}" destId="{CFBDDE38-7E18-4AD1-962F-FAF1C2F8F5A8}"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4981B0-0EC9-42BC-8F6C-016AB5495176}"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C56F8AD1-D9FC-4290-97B5-8B708824353E}">
      <dgm:prSet/>
      <dgm:spPr/>
      <dgm:t>
        <a:bodyPr/>
        <a:lstStyle/>
        <a:p>
          <a:r>
            <a:rPr lang="en-US" dirty="0"/>
            <a:t>Megamusicals of the 1980s like </a:t>
          </a:r>
          <a:r>
            <a:rPr lang="en-US" i="1" dirty="0"/>
            <a:t>Phantom of the Opera, Miss Saigon, </a:t>
          </a:r>
          <a:r>
            <a:rPr lang="en-US" dirty="0"/>
            <a:t>and </a:t>
          </a:r>
          <a:r>
            <a:rPr lang="en-US" i="1" dirty="0"/>
            <a:t>Les Misérables </a:t>
          </a:r>
          <a:r>
            <a:rPr lang="en-US" i="1" dirty="0" smtClean="0"/>
            <a:t> </a:t>
          </a:r>
          <a:r>
            <a:rPr lang="en-US" dirty="0" smtClean="0"/>
            <a:t>were </a:t>
          </a:r>
          <a:r>
            <a:rPr lang="en-US" dirty="0"/>
            <a:t>based on 19</a:t>
          </a:r>
          <a:r>
            <a:rPr lang="en-US" baseline="30000" dirty="0"/>
            <a:t>th</a:t>
          </a:r>
          <a:r>
            <a:rPr lang="en-US" dirty="0"/>
            <a:t> century stories, and </a:t>
          </a:r>
          <a:r>
            <a:rPr lang="en-US" dirty="0" smtClean="0"/>
            <a:t>retell sexist narratives</a:t>
          </a:r>
          <a:endParaRPr lang="en-US" dirty="0"/>
        </a:p>
      </dgm:t>
    </dgm:pt>
    <dgm:pt modelId="{1F21CAA3-228C-49CB-BAB5-5935720CAE14}" type="parTrans" cxnId="{6F8E9F0C-4BBE-47F4-B224-1014602A2436}">
      <dgm:prSet/>
      <dgm:spPr/>
      <dgm:t>
        <a:bodyPr/>
        <a:lstStyle/>
        <a:p>
          <a:endParaRPr lang="en-US"/>
        </a:p>
      </dgm:t>
    </dgm:pt>
    <dgm:pt modelId="{824B7391-759F-43AC-A9C4-2821EE196610}" type="sibTrans" cxnId="{6F8E9F0C-4BBE-47F4-B224-1014602A2436}">
      <dgm:prSet/>
      <dgm:spPr/>
      <dgm:t>
        <a:bodyPr/>
        <a:lstStyle/>
        <a:p>
          <a:endParaRPr lang="en-US"/>
        </a:p>
      </dgm:t>
    </dgm:pt>
    <dgm:pt modelId="{385559A5-066D-4F7B-A88D-35E9D4A5DE6D}">
      <dgm:prSet/>
      <dgm:spPr/>
      <dgm:t>
        <a:bodyPr/>
        <a:lstStyle/>
        <a:p>
          <a:r>
            <a:rPr lang="en-US" dirty="0" smtClean="0"/>
            <a:t>Miss Saigon is a re-working of Madama Butterfly, for example</a:t>
          </a:r>
          <a:endParaRPr lang="en-US" dirty="0"/>
        </a:p>
      </dgm:t>
    </dgm:pt>
    <dgm:pt modelId="{01443262-1224-450B-A76B-B92F75543365}" type="parTrans" cxnId="{4AECAB03-FE98-4C97-9E44-52F2F813EE53}">
      <dgm:prSet/>
      <dgm:spPr/>
      <dgm:t>
        <a:bodyPr/>
        <a:lstStyle/>
        <a:p>
          <a:endParaRPr lang="en-US"/>
        </a:p>
      </dgm:t>
    </dgm:pt>
    <dgm:pt modelId="{4E79A400-C255-461C-B1E8-16BFD6B92AD1}" type="sibTrans" cxnId="{4AECAB03-FE98-4C97-9E44-52F2F813EE53}">
      <dgm:prSet/>
      <dgm:spPr/>
      <dgm:t>
        <a:bodyPr/>
        <a:lstStyle/>
        <a:p>
          <a:endParaRPr lang="en-US"/>
        </a:p>
      </dgm:t>
    </dgm:pt>
    <dgm:pt modelId="{E8E3CE9B-6288-41FF-A211-6CCB67F8F109}" type="pres">
      <dgm:prSet presAssocID="{4D4981B0-0EC9-42BC-8F6C-016AB5495176}" presName="hierChild1" presStyleCnt="0">
        <dgm:presLayoutVars>
          <dgm:chPref val="1"/>
          <dgm:dir/>
          <dgm:animOne val="branch"/>
          <dgm:animLvl val="lvl"/>
          <dgm:resizeHandles/>
        </dgm:presLayoutVars>
      </dgm:prSet>
      <dgm:spPr/>
      <dgm:t>
        <a:bodyPr/>
        <a:lstStyle/>
        <a:p>
          <a:endParaRPr lang="en-US"/>
        </a:p>
      </dgm:t>
    </dgm:pt>
    <dgm:pt modelId="{FD5CEE2B-6F52-4D25-A215-E70FA49B9B45}" type="pres">
      <dgm:prSet presAssocID="{C56F8AD1-D9FC-4290-97B5-8B708824353E}" presName="hierRoot1" presStyleCnt="0"/>
      <dgm:spPr/>
    </dgm:pt>
    <dgm:pt modelId="{14541832-8E7D-401B-9FA6-3211C3BCD4F1}" type="pres">
      <dgm:prSet presAssocID="{C56F8AD1-D9FC-4290-97B5-8B708824353E}" presName="composite" presStyleCnt="0"/>
      <dgm:spPr/>
    </dgm:pt>
    <dgm:pt modelId="{87847679-7E0C-49C3-8939-224D8A03954F}" type="pres">
      <dgm:prSet presAssocID="{C56F8AD1-D9FC-4290-97B5-8B708824353E}" presName="background" presStyleLbl="node0" presStyleIdx="0" presStyleCnt="2"/>
      <dgm:spPr/>
    </dgm:pt>
    <dgm:pt modelId="{47E5F215-AF2E-42DB-969C-840317D69B73}" type="pres">
      <dgm:prSet presAssocID="{C56F8AD1-D9FC-4290-97B5-8B708824353E}" presName="text" presStyleLbl="fgAcc0" presStyleIdx="0" presStyleCnt="2">
        <dgm:presLayoutVars>
          <dgm:chPref val="3"/>
        </dgm:presLayoutVars>
      </dgm:prSet>
      <dgm:spPr/>
      <dgm:t>
        <a:bodyPr/>
        <a:lstStyle/>
        <a:p>
          <a:endParaRPr lang="en-US"/>
        </a:p>
      </dgm:t>
    </dgm:pt>
    <dgm:pt modelId="{E93E40F7-9E61-4866-BDCE-F0BD6CD97BA2}" type="pres">
      <dgm:prSet presAssocID="{C56F8AD1-D9FC-4290-97B5-8B708824353E}" presName="hierChild2" presStyleCnt="0"/>
      <dgm:spPr/>
    </dgm:pt>
    <dgm:pt modelId="{F2F91FBF-F5EA-489F-A0A0-4E08253BF7D9}" type="pres">
      <dgm:prSet presAssocID="{385559A5-066D-4F7B-A88D-35E9D4A5DE6D}" presName="hierRoot1" presStyleCnt="0"/>
      <dgm:spPr/>
    </dgm:pt>
    <dgm:pt modelId="{EC740BFD-085A-4593-A7B9-A3A9756F5566}" type="pres">
      <dgm:prSet presAssocID="{385559A5-066D-4F7B-A88D-35E9D4A5DE6D}" presName="composite" presStyleCnt="0"/>
      <dgm:spPr/>
    </dgm:pt>
    <dgm:pt modelId="{9A9EB341-F1CE-4BF8-A63A-D998EE447ACB}" type="pres">
      <dgm:prSet presAssocID="{385559A5-066D-4F7B-A88D-35E9D4A5DE6D}" presName="background" presStyleLbl="node0" presStyleIdx="1" presStyleCnt="2"/>
      <dgm:spPr/>
    </dgm:pt>
    <dgm:pt modelId="{6C242BF3-AFF0-4728-9BEB-06F30041B31C}" type="pres">
      <dgm:prSet presAssocID="{385559A5-066D-4F7B-A88D-35E9D4A5DE6D}" presName="text" presStyleLbl="fgAcc0" presStyleIdx="1" presStyleCnt="2">
        <dgm:presLayoutVars>
          <dgm:chPref val="3"/>
        </dgm:presLayoutVars>
      </dgm:prSet>
      <dgm:spPr/>
      <dgm:t>
        <a:bodyPr/>
        <a:lstStyle/>
        <a:p>
          <a:endParaRPr lang="en-US"/>
        </a:p>
      </dgm:t>
    </dgm:pt>
    <dgm:pt modelId="{8A8B470D-D112-4421-B19D-F5BE5964A48B}" type="pres">
      <dgm:prSet presAssocID="{385559A5-066D-4F7B-A88D-35E9D4A5DE6D}" presName="hierChild2" presStyleCnt="0"/>
      <dgm:spPr/>
    </dgm:pt>
  </dgm:ptLst>
  <dgm:cxnLst>
    <dgm:cxn modelId="{4AECAB03-FE98-4C97-9E44-52F2F813EE53}" srcId="{4D4981B0-0EC9-42BC-8F6C-016AB5495176}" destId="{385559A5-066D-4F7B-A88D-35E9D4A5DE6D}" srcOrd="1" destOrd="0" parTransId="{01443262-1224-450B-A76B-B92F75543365}" sibTransId="{4E79A400-C255-461C-B1E8-16BFD6B92AD1}"/>
    <dgm:cxn modelId="{6F8E9F0C-4BBE-47F4-B224-1014602A2436}" srcId="{4D4981B0-0EC9-42BC-8F6C-016AB5495176}" destId="{C56F8AD1-D9FC-4290-97B5-8B708824353E}" srcOrd="0" destOrd="0" parTransId="{1F21CAA3-228C-49CB-BAB5-5935720CAE14}" sibTransId="{824B7391-759F-43AC-A9C4-2821EE196610}"/>
    <dgm:cxn modelId="{2393243A-510A-49FE-983C-37EE61EFC9BA}" type="presOf" srcId="{385559A5-066D-4F7B-A88D-35E9D4A5DE6D}" destId="{6C242BF3-AFF0-4728-9BEB-06F30041B31C}" srcOrd="0" destOrd="0" presId="urn:microsoft.com/office/officeart/2005/8/layout/hierarchy1"/>
    <dgm:cxn modelId="{AD681942-9D43-4390-8AB2-EDCD9EAB7E96}" type="presOf" srcId="{C56F8AD1-D9FC-4290-97B5-8B708824353E}" destId="{47E5F215-AF2E-42DB-969C-840317D69B73}" srcOrd="0" destOrd="0" presId="urn:microsoft.com/office/officeart/2005/8/layout/hierarchy1"/>
    <dgm:cxn modelId="{424E5451-17D9-4771-9995-B70925E60A0A}" type="presOf" srcId="{4D4981B0-0EC9-42BC-8F6C-016AB5495176}" destId="{E8E3CE9B-6288-41FF-A211-6CCB67F8F109}" srcOrd="0" destOrd="0" presId="urn:microsoft.com/office/officeart/2005/8/layout/hierarchy1"/>
    <dgm:cxn modelId="{B47352ED-1D5B-49E3-A671-C67301C67A47}" type="presParOf" srcId="{E8E3CE9B-6288-41FF-A211-6CCB67F8F109}" destId="{FD5CEE2B-6F52-4D25-A215-E70FA49B9B45}" srcOrd="0" destOrd="0" presId="urn:microsoft.com/office/officeart/2005/8/layout/hierarchy1"/>
    <dgm:cxn modelId="{49217F44-8406-473D-9E5A-B119626BD7BF}" type="presParOf" srcId="{FD5CEE2B-6F52-4D25-A215-E70FA49B9B45}" destId="{14541832-8E7D-401B-9FA6-3211C3BCD4F1}" srcOrd="0" destOrd="0" presId="urn:microsoft.com/office/officeart/2005/8/layout/hierarchy1"/>
    <dgm:cxn modelId="{9CE5EAC4-F4FF-475E-BB8B-57A13218F35E}" type="presParOf" srcId="{14541832-8E7D-401B-9FA6-3211C3BCD4F1}" destId="{87847679-7E0C-49C3-8939-224D8A03954F}" srcOrd="0" destOrd="0" presId="urn:microsoft.com/office/officeart/2005/8/layout/hierarchy1"/>
    <dgm:cxn modelId="{0C7F279A-31D1-4F31-BD37-E26BFE2E0EC5}" type="presParOf" srcId="{14541832-8E7D-401B-9FA6-3211C3BCD4F1}" destId="{47E5F215-AF2E-42DB-969C-840317D69B73}" srcOrd="1" destOrd="0" presId="urn:microsoft.com/office/officeart/2005/8/layout/hierarchy1"/>
    <dgm:cxn modelId="{09FBD05C-908A-40BF-91F4-EAB9DE735B82}" type="presParOf" srcId="{FD5CEE2B-6F52-4D25-A215-E70FA49B9B45}" destId="{E93E40F7-9E61-4866-BDCE-F0BD6CD97BA2}" srcOrd="1" destOrd="0" presId="urn:microsoft.com/office/officeart/2005/8/layout/hierarchy1"/>
    <dgm:cxn modelId="{76153226-EB10-4416-8372-51B576B7FA81}" type="presParOf" srcId="{E8E3CE9B-6288-41FF-A211-6CCB67F8F109}" destId="{F2F91FBF-F5EA-489F-A0A0-4E08253BF7D9}" srcOrd="1" destOrd="0" presId="urn:microsoft.com/office/officeart/2005/8/layout/hierarchy1"/>
    <dgm:cxn modelId="{4EDD95D9-EC8B-48BC-83D2-A7B0C25484AF}" type="presParOf" srcId="{F2F91FBF-F5EA-489F-A0A0-4E08253BF7D9}" destId="{EC740BFD-085A-4593-A7B9-A3A9756F5566}" srcOrd="0" destOrd="0" presId="urn:microsoft.com/office/officeart/2005/8/layout/hierarchy1"/>
    <dgm:cxn modelId="{E1466955-3DDF-48C2-81FF-E4FFC980299F}" type="presParOf" srcId="{EC740BFD-085A-4593-A7B9-A3A9756F5566}" destId="{9A9EB341-F1CE-4BF8-A63A-D998EE447ACB}" srcOrd="0" destOrd="0" presId="urn:microsoft.com/office/officeart/2005/8/layout/hierarchy1"/>
    <dgm:cxn modelId="{28F56D1C-EF69-4A58-8B23-30B032BC18F2}" type="presParOf" srcId="{EC740BFD-085A-4593-A7B9-A3A9756F5566}" destId="{6C242BF3-AFF0-4728-9BEB-06F30041B31C}" srcOrd="1" destOrd="0" presId="urn:microsoft.com/office/officeart/2005/8/layout/hierarchy1"/>
    <dgm:cxn modelId="{FE287F54-020D-4CBA-80B3-0AE36837784F}" type="presParOf" srcId="{F2F91FBF-F5EA-489F-A0A0-4E08253BF7D9}" destId="{8A8B470D-D112-4421-B19D-F5BE5964A48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2259F1B-FDBA-4E05-9F58-80AE730FAEF9}" type="doc">
      <dgm:prSet loTypeId="urn:microsoft.com/office/officeart/2008/layout/LinedList" loCatId="list" qsTypeId="urn:microsoft.com/office/officeart/2005/8/quickstyle/simple2" qsCatId="simple" csTypeId="urn:microsoft.com/office/officeart/2005/8/colors/colorful5" csCatId="colorful" phldr="1"/>
      <dgm:spPr/>
      <dgm:t>
        <a:bodyPr/>
        <a:lstStyle/>
        <a:p>
          <a:endParaRPr lang="en-US"/>
        </a:p>
      </dgm:t>
    </dgm:pt>
    <dgm:pt modelId="{FF7635AC-ABD0-4781-A997-BA4A9050269D}">
      <dgm:prSet custT="1"/>
      <dgm:spPr/>
      <dgm:t>
        <a:bodyPr/>
        <a:lstStyle/>
        <a:p>
          <a:r>
            <a:rPr lang="en-US" sz="2000" dirty="0">
              <a:latin typeface="Arial Black" panose="020B0A04020102020204" pitchFamily="34" charset="0"/>
            </a:rPr>
            <a:t>Operas and musicals reflect cultural issues of their time</a:t>
          </a:r>
        </a:p>
      </dgm:t>
    </dgm:pt>
    <dgm:pt modelId="{EA37336B-C01D-4480-BBEA-A531EB56D385}" type="parTrans" cxnId="{51D9A8A1-EFA3-4E00-A27A-36049D6C144D}">
      <dgm:prSet/>
      <dgm:spPr/>
      <dgm:t>
        <a:bodyPr/>
        <a:lstStyle/>
        <a:p>
          <a:endParaRPr lang="en-US"/>
        </a:p>
      </dgm:t>
    </dgm:pt>
    <dgm:pt modelId="{505D3A6D-BCF5-458E-A3CA-655F0FDCC369}" type="sibTrans" cxnId="{51D9A8A1-EFA3-4E00-A27A-36049D6C144D}">
      <dgm:prSet/>
      <dgm:spPr/>
      <dgm:t>
        <a:bodyPr/>
        <a:lstStyle/>
        <a:p>
          <a:endParaRPr lang="en-US"/>
        </a:p>
      </dgm:t>
    </dgm:pt>
    <dgm:pt modelId="{BA2B4E14-2B27-4AC3-AAE1-0F11DE7F0632}">
      <dgm:prSet custT="1"/>
      <dgm:spPr/>
      <dgm:t>
        <a:bodyPr/>
        <a:lstStyle/>
        <a:p>
          <a:r>
            <a:rPr lang="en-US" sz="2000" dirty="0">
              <a:latin typeface="Arial Black" panose="020B0A04020102020204" pitchFamily="34" charset="0"/>
            </a:rPr>
            <a:t>Societal beliefs about gender are evident in characterization and plots</a:t>
          </a:r>
        </a:p>
      </dgm:t>
    </dgm:pt>
    <dgm:pt modelId="{BD9ED1D1-3F6F-43B3-B075-9D2E96FE6C97}" type="parTrans" cxnId="{97A0D5FC-9F27-4BEE-B8C5-2B01B6A3FC1C}">
      <dgm:prSet/>
      <dgm:spPr/>
      <dgm:t>
        <a:bodyPr/>
        <a:lstStyle/>
        <a:p>
          <a:endParaRPr lang="en-US"/>
        </a:p>
      </dgm:t>
    </dgm:pt>
    <dgm:pt modelId="{3C775371-E6B3-49D5-8045-BC8EB842A30C}" type="sibTrans" cxnId="{97A0D5FC-9F27-4BEE-B8C5-2B01B6A3FC1C}">
      <dgm:prSet/>
      <dgm:spPr/>
      <dgm:t>
        <a:bodyPr/>
        <a:lstStyle/>
        <a:p>
          <a:endParaRPr lang="en-US"/>
        </a:p>
      </dgm:t>
    </dgm:pt>
    <dgm:pt modelId="{DCD0D9FB-D4F3-479D-9A61-50BBD3C318E0}">
      <dgm:prSet custT="1"/>
      <dgm:spPr/>
      <dgm:t>
        <a:bodyPr/>
        <a:lstStyle/>
        <a:p>
          <a:r>
            <a:rPr lang="en-US" sz="2000" dirty="0">
              <a:latin typeface="Arial Black" panose="020B0A04020102020204" pitchFamily="34" charset="0"/>
            </a:rPr>
            <a:t>Operas and musicals send their messages in dramatic ways</a:t>
          </a:r>
        </a:p>
      </dgm:t>
    </dgm:pt>
    <dgm:pt modelId="{19419104-DCD2-4BFE-8243-E119AF9ADE36}" type="parTrans" cxnId="{E92E5CFA-3D40-4033-B601-04635EA5D2AD}">
      <dgm:prSet/>
      <dgm:spPr/>
      <dgm:t>
        <a:bodyPr/>
        <a:lstStyle/>
        <a:p>
          <a:endParaRPr lang="en-US"/>
        </a:p>
      </dgm:t>
    </dgm:pt>
    <dgm:pt modelId="{3E4CD9EE-372B-476E-AA70-9CD4DD71EBDF}" type="sibTrans" cxnId="{E92E5CFA-3D40-4033-B601-04635EA5D2AD}">
      <dgm:prSet/>
      <dgm:spPr/>
      <dgm:t>
        <a:bodyPr/>
        <a:lstStyle/>
        <a:p>
          <a:endParaRPr lang="en-US"/>
        </a:p>
      </dgm:t>
    </dgm:pt>
    <dgm:pt modelId="{8A4773F7-783B-4108-8A91-2C74AEF282CA}">
      <dgm:prSet custT="1"/>
      <dgm:spPr/>
      <dgm:t>
        <a:bodyPr/>
        <a:lstStyle/>
        <a:p>
          <a:r>
            <a:rPr lang="en-US" sz="2000" dirty="0">
              <a:latin typeface="Arial Black" panose="020B0A04020102020204" pitchFamily="34" charset="0"/>
            </a:rPr>
            <a:t>Sometimes music and scenery </a:t>
          </a:r>
          <a:r>
            <a:rPr lang="en-US" sz="2000" dirty="0" smtClean="0">
              <a:latin typeface="Arial Black" panose="020B0A04020102020204" pitchFamily="34" charset="0"/>
            </a:rPr>
            <a:t>can “mask” </a:t>
          </a:r>
          <a:r>
            <a:rPr lang="en-US" sz="2000" dirty="0">
              <a:latin typeface="Arial Black" panose="020B0A04020102020204" pitchFamily="34" charset="0"/>
            </a:rPr>
            <a:t>story lines that audiences would normally find </a:t>
          </a:r>
          <a:r>
            <a:rPr lang="en-US" sz="2000" dirty="0" smtClean="0">
              <a:latin typeface="Arial Black" panose="020B0A04020102020204" pitchFamily="34" charset="0"/>
            </a:rPr>
            <a:t>offensive</a:t>
          </a:r>
        </a:p>
        <a:p>
          <a:endParaRPr lang="en-US" sz="2000" dirty="0">
            <a:latin typeface="Arial Black" panose="020B0A04020102020204" pitchFamily="34" charset="0"/>
          </a:endParaRPr>
        </a:p>
      </dgm:t>
    </dgm:pt>
    <dgm:pt modelId="{20255C4B-38C1-4AD4-BB8E-16851E486DC0}" type="parTrans" cxnId="{1A40107A-3170-4A46-9D56-1AF257530E2A}">
      <dgm:prSet/>
      <dgm:spPr/>
      <dgm:t>
        <a:bodyPr/>
        <a:lstStyle/>
        <a:p>
          <a:endParaRPr lang="en-US"/>
        </a:p>
      </dgm:t>
    </dgm:pt>
    <dgm:pt modelId="{A1D4DE76-75DE-43A1-8CD8-7F2CC38272A6}" type="sibTrans" cxnId="{1A40107A-3170-4A46-9D56-1AF257530E2A}">
      <dgm:prSet/>
      <dgm:spPr/>
      <dgm:t>
        <a:bodyPr/>
        <a:lstStyle/>
        <a:p>
          <a:endParaRPr lang="en-US"/>
        </a:p>
      </dgm:t>
    </dgm:pt>
    <dgm:pt modelId="{A73BE0D9-0BFF-48D5-8A15-C4C5CA1AFD5C}">
      <dgm:prSet custT="1"/>
      <dgm:spPr/>
      <dgm:t>
        <a:bodyPr/>
        <a:lstStyle/>
        <a:p>
          <a:r>
            <a:rPr lang="en-US" sz="2000" smtClean="0">
              <a:latin typeface="Arial Black" panose="020B0A04020102020204" pitchFamily="34" charset="0"/>
            </a:rPr>
            <a:t>These art forms also challenge audiences to think in new ways, and can have a role in shaping new beliefs </a:t>
          </a:r>
          <a:endParaRPr lang="en-US" sz="2000" dirty="0">
            <a:latin typeface="Arial Black" panose="020B0A04020102020204" pitchFamily="34" charset="0"/>
          </a:endParaRPr>
        </a:p>
      </dgm:t>
    </dgm:pt>
    <dgm:pt modelId="{768C441A-C964-4806-8C6D-9ED5B8341F2C}" type="parTrans" cxnId="{ED006A5C-E082-424A-A3E1-CD4AE5642DDF}">
      <dgm:prSet/>
      <dgm:spPr/>
      <dgm:t>
        <a:bodyPr/>
        <a:lstStyle/>
        <a:p>
          <a:endParaRPr lang="en-US"/>
        </a:p>
      </dgm:t>
    </dgm:pt>
    <dgm:pt modelId="{ED188F23-BC02-4FFB-9CD6-B0546F1FCC8C}" type="sibTrans" cxnId="{ED006A5C-E082-424A-A3E1-CD4AE5642DDF}">
      <dgm:prSet/>
      <dgm:spPr/>
      <dgm:t>
        <a:bodyPr/>
        <a:lstStyle/>
        <a:p>
          <a:endParaRPr lang="en-US"/>
        </a:p>
      </dgm:t>
    </dgm:pt>
    <dgm:pt modelId="{FF80F495-10CE-4A7D-BF51-D33AF336B29E}" type="pres">
      <dgm:prSet presAssocID="{C2259F1B-FDBA-4E05-9F58-80AE730FAEF9}" presName="vert0" presStyleCnt="0">
        <dgm:presLayoutVars>
          <dgm:dir/>
          <dgm:animOne val="branch"/>
          <dgm:animLvl val="lvl"/>
        </dgm:presLayoutVars>
      </dgm:prSet>
      <dgm:spPr/>
      <dgm:t>
        <a:bodyPr/>
        <a:lstStyle/>
        <a:p>
          <a:endParaRPr lang="en-US"/>
        </a:p>
      </dgm:t>
    </dgm:pt>
    <dgm:pt modelId="{236543FE-21BB-487A-A1DD-DFB3AD2AABB2}" type="pres">
      <dgm:prSet presAssocID="{FF7635AC-ABD0-4781-A997-BA4A9050269D}" presName="thickLine" presStyleLbl="alignNode1" presStyleIdx="0" presStyleCnt="5"/>
      <dgm:spPr/>
    </dgm:pt>
    <dgm:pt modelId="{DC0DFF30-9D6D-4DC5-AD7C-0F4F4E695637}" type="pres">
      <dgm:prSet presAssocID="{FF7635AC-ABD0-4781-A997-BA4A9050269D}" presName="horz1" presStyleCnt="0"/>
      <dgm:spPr/>
    </dgm:pt>
    <dgm:pt modelId="{62A3CD45-57ED-46E3-ADB1-49866CE926A1}" type="pres">
      <dgm:prSet presAssocID="{FF7635AC-ABD0-4781-A997-BA4A9050269D}" presName="tx1" presStyleLbl="revTx" presStyleIdx="0" presStyleCnt="5"/>
      <dgm:spPr/>
      <dgm:t>
        <a:bodyPr/>
        <a:lstStyle/>
        <a:p>
          <a:endParaRPr lang="en-US"/>
        </a:p>
      </dgm:t>
    </dgm:pt>
    <dgm:pt modelId="{AD2AA69F-F025-4CB0-8FE6-1A81DCA0ECCD}" type="pres">
      <dgm:prSet presAssocID="{FF7635AC-ABD0-4781-A997-BA4A9050269D}" presName="vert1" presStyleCnt="0"/>
      <dgm:spPr/>
    </dgm:pt>
    <dgm:pt modelId="{24D23BD6-D567-4299-A0D0-B292184004EF}" type="pres">
      <dgm:prSet presAssocID="{BA2B4E14-2B27-4AC3-AAE1-0F11DE7F0632}" presName="thickLine" presStyleLbl="alignNode1" presStyleIdx="1" presStyleCnt="5"/>
      <dgm:spPr/>
    </dgm:pt>
    <dgm:pt modelId="{03C6A23F-62E2-4F50-A11A-04E5C55CACA9}" type="pres">
      <dgm:prSet presAssocID="{BA2B4E14-2B27-4AC3-AAE1-0F11DE7F0632}" presName="horz1" presStyleCnt="0"/>
      <dgm:spPr/>
    </dgm:pt>
    <dgm:pt modelId="{9A00A96D-CB13-4019-9FAC-8655AC48EF1D}" type="pres">
      <dgm:prSet presAssocID="{BA2B4E14-2B27-4AC3-AAE1-0F11DE7F0632}" presName="tx1" presStyleLbl="revTx" presStyleIdx="1" presStyleCnt="5" custScaleY="119383"/>
      <dgm:spPr/>
      <dgm:t>
        <a:bodyPr/>
        <a:lstStyle/>
        <a:p>
          <a:endParaRPr lang="en-US"/>
        </a:p>
      </dgm:t>
    </dgm:pt>
    <dgm:pt modelId="{ADDF6405-A1F2-4FF5-A0C7-2042156A3B82}" type="pres">
      <dgm:prSet presAssocID="{BA2B4E14-2B27-4AC3-AAE1-0F11DE7F0632}" presName="vert1" presStyleCnt="0"/>
      <dgm:spPr/>
    </dgm:pt>
    <dgm:pt modelId="{02BA6628-08A3-48D3-9203-BD98815BDE5B}" type="pres">
      <dgm:prSet presAssocID="{DCD0D9FB-D4F3-479D-9A61-50BBD3C318E0}" presName="thickLine" presStyleLbl="alignNode1" presStyleIdx="2" presStyleCnt="5"/>
      <dgm:spPr/>
    </dgm:pt>
    <dgm:pt modelId="{60B56347-1683-46E0-928B-CDEB470C01C3}" type="pres">
      <dgm:prSet presAssocID="{DCD0D9FB-D4F3-479D-9A61-50BBD3C318E0}" presName="horz1" presStyleCnt="0"/>
      <dgm:spPr/>
    </dgm:pt>
    <dgm:pt modelId="{7F718AD4-73FE-4475-844A-0A0C39364CE3}" type="pres">
      <dgm:prSet presAssocID="{DCD0D9FB-D4F3-479D-9A61-50BBD3C318E0}" presName="tx1" presStyleLbl="revTx" presStyleIdx="2" presStyleCnt="5"/>
      <dgm:spPr/>
      <dgm:t>
        <a:bodyPr/>
        <a:lstStyle/>
        <a:p>
          <a:endParaRPr lang="en-US"/>
        </a:p>
      </dgm:t>
    </dgm:pt>
    <dgm:pt modelId="{CA25EDC9-313C-4640-BC98-4A299D6F9F04}" type="pres">
      <dgm:prSet presAssocID="{DCD0D9FB-D4F3-479D-9A61-50BBD3C318E0}" presName="vert1" presStyleCnt="0"/>
      <dgm:spPr/>
    </dgm:pt>
    <dgm:pt modelId="{BB2A9C8F-05DF-427B-8E5B-811869B8B0CF}" type="pres">
      <dgm:prSet presAssocID="{8A4773F7-783B-4108-8A91-2C74AEF282CA}" presName="thickLine" presStyleLbl="alignNode1" presStyleIdx="3" presStyleCnt="5"/>
      <dgm:spPr/>
    </dgm:pt>
    <dgm:pt modelId="{E98E7D46-89ED-4A67-B088-4E586FF7A3E0}" type="pres">
      <dgm:prSet presAssocID="{8A4773F7-783B-4108-8A91-2C74AEF282CA}" presName="horz1" presStyleCnt="0"/>
      <dgm:spPr/>
    </dgm:pt>
    <dgm:pt modelId="{C9BAE46F-C5B9-4676-928E-B7181BF0E39F}" type="pres">
      <dgm:prSet presAssocID="{8A4773F7-783B-4108-8A91-2C74AEF282CA}" presName="tx1" presStyleLbl="revTx" presStyleIdx="3" presStyleCnt="5" custScaleY="151574"/>
      <dgm:spPr/>
      <dgm:t>
        <a:bodyPr/>
        <a:lstStyle/>
        <a:p>
          <a:endParaRPr lang="en-US"/>
        </a:p>
      </dgm:t>
    </dgm:pt>
    <dgm:pt modelId="{0F7A538F-1003-46A6-A11C-4FFFBEDAA455}" type="pres">
      <dgm:prSet presAssocID="{8A4773F7-783B-4108-8A91-2C74AEF282CA}" presName="vert1" presStyleCnt="0"/>
      <dgm:spPr/>
    </dgm:pt>
    <dgm:pt modelId="{F32CBE5D-D06F-48CC-8DBD-B1395141D8DE}" type="pres">
      <dgm:prSet presAssocID="{A73BE0D9-0BFF-48D5-8A15-C4C5CA1AFD5C}" presName="thickLine" presStyleLbl="alignNode1" presStyleIdx="4" presStyleCnt="5"/>
      <dgm:spPr/>
    </dgm:pt>
    <dgm:pt modelId="{255BD502-4D04-4FB9-A4B7-FB09EBFB9F26}" type="pres">
      <dgm:prSet presAssocID="{A73BE0D9-0BFF-48D5-8A15-C4C5CA1AFD5C}" presName="horz1" presStyleCnt="0"/>
      <dgm:spPr/>
    </dgm:pt>
    <dgm:pt modelId="{8B011472-25DB-47F1-9467-AE4974B9E340}" type="pres">
      <dgm:prSet presAssocID="{A73BE0D9-0BFF-48D5-8A15-C4C5CA1AFD5C}" presName="tx1" presStyleLbl="revTx" presStyleIdx="4" presStyleCnt="5" custScaleY="131761"/>
      <dgm:spPr/>
      <dgm:t>
        <a:bodyPr/>
        <a:lstStyle/>
        <a:p>
          <a:endParaRPr lang="en-US"/>
        </a:p>
      </dgm:t>
    </dgm:pt>
    <dgm:pt modelId="{7F5A6AF6-F4DB-4760-AB9F-01051A3EAC98}" type="pres">
      <dgm:prSet presAssocID="{A73BE0D9-0BFF-48D5-8A15-C4C5CA1AFD5C}" presName="vert1" presStyleCnt="0"/>
      <dgm:spPr/>
    </dgm:pt>
  </dgm:ptLst>
  <dgm:cxnLst>
    <dgm:cxn modelId="{633E30A9-628A-4A2C-808B-064ECB4C88C3}" type="presOf" srcId="{BA2B4E14-2B27-4AC3-AAE1-0F11DE7F0632}" destId="{9A00A96D-CB13-4019-9FAC-8655AC48EF1D}" srcOrd="0" destOrd="0" presId="urn:microsoft.com/office/officeart/2008/layout/LinedList"/>
    <dgm:cxn modelId="{51D9A8A1-EFA3-4E00-A27A-36049D6C144D}" srcId="{C2259F1B-FDBA-4E05-9F58-80AE730FAEF9}" destId="{FF7635AC-ABD0-4781-A997-BA4A9050269D}" srcOrd="0" destOrd="0" parTransId="{EA37336B-C01D-4480-BBEA-A531EB56D385}" sibTransId="{505D3A6D-BCF5-458E-A3CA-655F0FDCC369}"/>
    <dgm:cxn modelId="{23050107-EB01-480E-9743-08548B10455F}" type="presOf" srcId="{C2259F1B-FDBA-4E05-9F58-80AE730FAEF9}" destId="{FF80F495-10CE-4A7D-BF51-D33AF336B29E}" srcOrd="0" destOrd="0" presId="urn:microsoft.com/office/officeart/2008/layout/LinedList"/>
    <dgm:cxn modelId="{ED006A5C-E082-424A-A3E1-CD4AE5642DDF}" srcId="{C2259F1B-FDBA-4E05-9F58-80AE730FAEF9}" destId="{A73BE0D9-0BFF-48D5-8A15-C4C5CA1AFD5C}" srcOrd="4" destOrd="0" parTransId="{768C441A-C964-4806-8C6D-9ED5B8341F2C}" sibTransId="{ED188F23-BC02-4FFB-9CD6-B0546F1FCC8C}"/>
    <dgm:cxn modelId="{E12C320B-EAB9-4049-AD83-3966DFA8A82A}" type="presOf" srcId="{A73BE0D9-0BFF-48D5-8A15-C4C5CA1AFD5C}" destId="{8B011472-25DB-47F1-9467-AE4974B9E340}" srcOrd="0" destOrd="0" presId="urn:microsoft.com/office/officeart/2008/layout/LinedList"/>
    <dgm:cxn modelId="{1A40107A-3170-4A46-9D56-1AF257530E2A}" srcId="{C2259F1B-FDBA-4E05-9F58-80AE730FAEF9}" destId="{8A4773F7-783B-4108-8A91-2C74AEF282CA}" srcOrd="3" destOrd="0" parTransId="{20255C4B-38C1-4AD4-BB8E-16851E486DC0}" sibTransId="{A1D4DE76-75DE-43A1-8CD8-7F2CC38272A6}"/>
    <dgm:cxn modelId="{96BDF178-F140-494A-8870-5012235D8EF4}" type="presOf" srcId="{FF7635AC-ABD0-4781-A997-BA4A9050269D}" destId="{62A3CD45-57ED-46E3-ADB1-49866CE926A1}" srcOrd="0" destOrd="0" presId="urn:microsoft.com/office/officeart/2008/layout/LinedList"/>
    <dgm:cxn modelId="{E92E5CFA-3D40-4033-B601-04635EA5D2AD}" srcId="{C2259F1B-FDBA-4E05-9F58-80AE730FAEF9}" destId="{DCD0D9FB-D4F3-479D-9A61-50BBD3C318E0}" srcOrd="2" destOrd="0" parTransId="{19419104-DCD2-4BFE-8243-E119AF9ADE36}" sibTransId="{3E4CD9EE-372B-476E-AA70-9CD4DD71EBDF}"/>
    <dgm:cxn modelId="{06C37FE7-CC8D-4CAA-B120-53992CD70C19}" type="presOf" srcId="{8A4773F7-783B-4108-8A91-2C74AEF282CA}" destId="{C9BAE46F-C5B9-4676-928E-B7181BF0E39F}" srcOrd="0" destOrd="0" presId="urn:microsoft.com/office/officeart/2008/layout/LinedList"/>
    <dgm:cxn modelId="{97A0D5FC-9F27-4BEE-B8C5-2B01B6A3FC1C}" srcId="{C2259F1B-FDBA-4E05-9F58-80AE730FAEF9}" destId="{BA2B4E14-2B27-4AC3-AAE1-0F11DE7F0632}" srcOrd="1" destOrd="0" parTransId="{BD9ED1D1-3F6F-43B3-B075-9D2E96FE6C97}" sibTransId="{3C775371-E6B3-49D5-8045-BC8EB842A30C}"/>
    <dgm:cxn modelId="{9123B6DA-426E-40FE-A248-7DF10660B4C6}" type="presOf" srcId="{DCD0D9FB-D4F3-479D-9A61-50BBD3C318E0}" destId="{7F718AD4-73FE-4475-844A-0A0C39364CE3}" srcOrd="0" destOrd="0" presId="urn:microsoft.com/office/officeart/2008/layout/LinedList"/>
    <dgm:cxn modelId="{8CD71AD3-C7F8-4470-82CA-2D4409FFAFCE}" type="presParOf" srcId="{FF80F495-10CE-4A7D-BF51-D33AF336B29E}" destId="{236543FE-21BB-487A-A1DD-DFB3AD2AABB2}" srcOrd="0" destOrd="0" presId="urn:microsoft.com/office/officeart/2008/layout/LinedList"/>
    <dgm:cxn modelId="{1A59674E-AA4C-498B-97DF-0B2482049165}" type="presParOf" srcId="{FF80F495-10CE-4A7D-BF51-D33AF336B29E}" destId="{DC0DFF30-9D6D-4DC5-AD7C-0F4F4E695637}" srcOrd="1" destOrd="0" presId="urn:microsoft.com/office/officeart/2008/layout/LinedList"/>
    <dgm:cxn modelId="{42B5E6AC-7D3B-4E86-AEBF-51D93CB787BF}" type="presParOf" srcId="{DC0DFF30-9D6D-4DC5-AD7C-0F4F4E695637}" destId="{62A3CD45-57ED-46E3-ADB1-49866CE926A1}" srcOrd="0" destOrd="0" presId="urn:microsoft.com/office/officeart/2008/layout/LinedList"/>
    <dgm:cxn modelId="{C02DB9EE-6D0E-4F65-A5D6-81ED479D17E4}" type="presParOf" srcId="{DC0DFF30-9D6D-4DC5-AD7C-0F4F4E695637}" destId="{AD2AA69F-F025-4CB0-8FE6-1A81DCA0ECCD}" srcOrd="1" destOrd="0" presId="urn:microsoft.com/office/officeart/2008/layout/LinedList"/>
    <dgm:cxn modelId="{E646FA88-48DB-46E4-B54F-EC6EE441F99C}" type="presParOf" srcId="{FF80F495-10CE-4A7D-BF51-D33AF336B29E}" destId="{24D23BD6-D567-4299-A0D0-B292184004EF}" srcOrd="2" destOrd="0" presId="urn:microsoft.com/office/officeart/2008/layout/LinedList"/>
    <dgm:cxn modelId="{FF61F036-A76C-46B0-A15C-B3361D3D16E0}" type="presParOf" srcId="{FF80F495-10CE-4A7D-BF51-D33AF336B29E}" destId="{03C6A23F-62E2-4F50-A11A-04E5C55CACA9}" srcOrd="3" destOrd="0" presId="urn:microsoft.com/office/officeart/2008/layout/LinedList"/>
    <dgm:cxn modelId="{EF8AFEE0-D2D4-4A25-87CC-E7255925ECF3}" type="presParOf" srcId="{03C6A23F-62E2-4F50-A11A-04E5C55CACA9}" destId="{9A00A96D-CB13-4019-9FAC-8655AC48EF1D}" srcOrd="0" destOrd="0" presId="urn:microsoft.com/office/officeart/2008/layout/LinedList"/>
    <dgm:cxn modelId="{59BFBAF0-2462-4160-B353-CE15B16F2F84}" type="presParOf" srcId="{03C6A23F-62E2-4F50-A11A-04E5C55CACA9}" destId="{ADDF6405-A1F2-4FF5-A0C7-2042156A3B82}" srcOrd="1" destOrd="0" presId="urn:microsoft.com/office/officeart/2008/layout/LinedList"/>
    <dgm:cxn modelId="{D971D045-268C-409B-A747-DA829017C89B}" type="presParOf" srcId="{FF80F495-10CE-4A7D-BF51-D33AF336B29E}" destId="{02BA6628-08A3-48D3-9203-BD98815BDE5B}" srcOrd="4" destOrd="0" presId="urn:microsoft.com/office/officeart/2008/layout/LinedList"/>
    <dgm:cxn modelId="{71E0ED1F-5789-4725-B908-9BFDEF2A4414}" type="presParOf" srcId="{FF80F495-10CE-4A7D-BF51-D33AF336B29E}" destId="{60B56347-1683-46E0-928B-CDEB470C01C3}" srcOrd="5" destOrd="0" presId="urn:microsoft.com/office/officeart/2008/layout/LinedList"/>
    <dgm:cxn modelId="{1BAFEDCC-7D2A-4079-B3CE-35BABEB87B44}" type="presParOf" srcId="{60B56347-1683-46E0-928B-CDEB470C01C3}" destId="{7F718AD4-73FE-4475-844A-0A0C39364CE3}" srcOrd="0" destOrd="0" presId="urn:microsoft.com/office/officeart/2008/layout/LinedList"/>
    <dgm:cxn modelId="{03134681-CE55-40B5-87E7-503666C3DA81}" type="presParOf" srcId="{60B56347-1683-46E0-928B-CDEB470C01C3}" destId="{CA25EDC9-313C-4640-BC98-4A299D6F9F04}" srcOrd="1" destOrd="0" presId="urn:microsoft.com/office/officeart/2008/layout/LinedList"/>
    <dgm:cxn modelId="{0B8EE19E-49BB-4FEE-939C-1C342C910AE6}" type="presParOf" srcId="{FF80F495-10CE-4A7D-BF51-D33AF336B29E}" destId="{BB2A9C8F-05DF-427B-8E5B-811869B8B0CF}" srcOrd="6" destOrd="0" presId="urn:microsoft.com/office/officeart/2008/layout/LinedList"/>
    <dgm:cxn modelId="{CDE2087A-BD62-46B4-BD89-81D777DB95E0}" type="presParOf" srcId="{FF80F495-10CE-4A7D-BF51-D33AF336B29E}" destId="{E98E7D46-89ED-4A67-B088-4E586FF7A3E0}" srcOrd="7" destOrd="0" presId="urn:microsoft.com/office/officeart/2008/layout/LinedList"/>
    <dgm:cxn modelId="{BA0B9A37-AB73-4FDA-BDE3-107B6F75437E}" type="presParOf" srcId="{E98E7D46-89ED-4A67-B088-4E586FF7A3E0}" destId="{C9BAE46F-C5B9-4676-928E-B7181BF0E39F}" srcOrd="0" destOrd="0" presId="urn:microsoft.com/office/officeart/2008/layout/LinedList"/>
    <dgm:cxn modelId="{7E4D0A54-7EC9-463F-80A3-4268BF80CA78}" type="presParOf" srcId="{E98E7D46-89ED-4A67-B088-4E586FF7A3E0}" destId="{0F7A538F-1003-46A6-A11C-4FFFBEDAA455}" srcOrd="1" destOrd="0" presId="urn:microsoft.com/office/officeart/2008/layout/LinedList"/>
    <dgm:cxn modelId="{29A96376-F425-4C82-8737-6FADE338C41D}" type="presParOf" srcId="{FF80F495-10CE-4A7D-BF51-D33AF336B29E}" destId="{F32CBE5D-D06F-48CC-8DBD-B1395141D8DE}" srcOrd="8" destOrd="0" presId="urn:microsoft.com/office/officeart/2008/layout/LinedList"/>
    <dgm:cxn modelId="{55C3C224-FD7B-40CE-A4DA-B95D34124499}" type="presParOf" srcId="{FF80F495-10CE-4A7D-BF51-D33AF336B29E}" destId="{255BD502-4D04-4FB9-A4B7-FB09EBFB9F26}" srcOrd="9" destOrd="0" presId="urn:microsoft.com/office/officeart/2008/layout/LinedList"/>
    <dgm:cxn modelId="{3D0529B1-1777-436D-9AC2-81907EA5445D}" type="presParOf" srcId="{255BD502-4D04-4FB9-A4B7-FB09EBFB9F26}" destId="{8B011472-25DB-47F1-9467-AE4974B9E340}" srcOrd="0" destOrd="0" presId="urn:microsoft.com/office/officeart/2008/layout/LinedList"/>
    <dgm:cxn modelId="{A1CB9C80-979B-45A6-83DB-938FB7E71918}" type="presParOf" srcId="{255BD502-4D04-4FB9-A4B7-FB09EBFB9F26}" destId="{7F5A6AF6-F4DB-4760-AB9F-01051A3EAC98}"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F00F9-DBF4-4D2E-91D8-9EB008705BF6}">
      <dsp:nvSpPr>
        <dsp:cNvPr id="0" name=""/>
        <dsp:cNvSpPr/>
      </dsp:nvSpPr>
      <dsp:spPr>
        <a:xfrm>
          <a:off x="0" y="860"/>
          <a:ext cx="7334250" cy="201336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6CFE9D-FE08-452A-BBD4-044DC42EFDB7}">
      <dsp:nvSpPr>
        <dsp:cNvPr id="0" name=""/>
        <dsp:cNvSpPr/>
      </dsp:nvSpPr>
      <dsp:spPr>
        <a:xfrm>
          <a:off x="609043" y="453867"/>
          <a:ext cx="1107351" cy="1107351"/>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xmlns=""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C3BE3A-8297-4D3F-90E2-76233C3063CB}">
      <dsp:nvSpPr>
        <dsp:cNvPr id="0" name=""/>
        <dsp:cNvSpPr/>
      </dsp:nvSpPr>
      <dsp:spPr>
        <a:xfrm>
          <a:off x="2325437" y="860"/>
          <a:ext cx="5008812" cy="201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081" tIns="213081" rIns="213081" bIns="213081" numCol="1" spcCol="1270" anchor="ctr" anchorCtr="0">
          <a:noAutofit/>
        </a:bodyPr>
        <a:lstStyle/>
        <a:p>
          <a:pPr lvl="0" algn="l" defTabSz="844550">
            <a:lnSpc>
              <a:spcPct val="90000"/>
            </a:lnSpc>
            <a:spcBef>
              <a:spcPct val="0"/>
            </a:spcBef>
            <a:spcAft>
              <a:spcPct val="35000"/>
            </a:spcAft>
          </a:pPr>
          <a:r>
            <a:rPr lang="en-US" sz="1900" kern="1200" dirty="0">
              <a:latin typeface="Arial Black" panose="020B0A04020102020204" pitchFamily="34" charset="0"/>
            </a:rPr>
            <a:t>Audiences are not only entertained by operas and musicals; they also absorb cultural messages contained in the plots and the staging</a:t>
          </a:r>
        </a:p>
      </dsp:txBody>
      <dsp:txXfrm>
        <a:off x="2325437" y="860"/>
        <a:ext cx="5008812" cy="2013365"/>
      </dsp:txXfrm>
    </dsp:sp>
    <dsp:sp modelId="{DC1036BE-90E5-4B6B-9C40-E87FEEC7ECF5}">
      <dsp:nvSpPr>
        <dsp:cNvPr id="0" name=""/>
        <dsp:cNvSpPr/>
      </dsp:nvSpPr>
      <dsp:spPr>
        <a:xfrm>
          <a:off x="0" y="2517567"/>
          <a:ext cx="7334250" cy="201336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FE2E08-1651-44D1-B249-F4107F01CF90}">
      <dsp:nvSpPr>
        <dsp:cNvPr id="0" name=""/>
        <dsp:cNvSpPr/>
      </dsp:nvSpPr>
      <dsp:spPr>
        <a:xfrm>
          <a:off x="609043" y="2970574"/>
          <a:ext cx="1107351" cy="1107351"/>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xmlns=""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190E79-3972-4D4C-88DC-47C75492FADD}">
      <dsp:nvSpPr>
        <dsp:cNvPr id="0" name=""/>
        <dsp:cNvSpPr/>
      </dsp:nvSpPr>
      <dsp:spPr>
        <a:xfrm>
          <a:off x="2325437" y="2517567"/>
          <a:ext cx="5008812" cy="201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081" tIns="213081" rIns="213081" bIns="213081" numCol="1" spcCol="1270" anchor="ctr" anchorCtr="0">
          <a:noAutofit/>
        </a:bodyPr>
        <a:lstStyle/>
        <a:p>
          <a:pPr lvl="0" algn="l" defTabSz="844550">
            <a:lnSpc>
              <a:spcPct val="90000"/>
            </a:lnSpc>
            <a:spcBef>
              <a:spcPct val="0"/>
            </a:spcBef>
            <a:spcAft>
              <a:spcPct val="35000"/>
            </a:spcAft>
          </a:pPr>
          <a:r>
            <a:rPr lang="en-US" sz="1900" kern="1200" dirty="0">
              <a:latin typeface="Arial Black" panose="020B0A04020102020204" pitchFamily="34" charset="0"/>
            </a:rPr>
            <a:t>Presented with powerful music, scenery, and special effects, staged musical productions sometimes mask terrible treatment of women as subjects</a:t>
          </a:r>
        </a:p>
      </dsp:txBody>
      <dsp:txXfrm>
        <a:off x="2325437" y="2517567"/>
        <a:ext cx="5008812" cy="2013365"/>
      </dsp:txXfrm>
    </dsp:sp>
    <dsp:sp modelId="{FAA1E79F-7BB9-4F86-84B7-C0682EA677FA}">
      <dsp:nvSpPr>
        <dsp:cNvPr id="0" name=""/>
        <dsp:cNvSpPr/>
      </dsp:nvSpPr>
      <dsp:spPr>
        <a:xfrm>
          <a:off x="0" y="5034274"/>
          <a:ext cx="7334250" cy="201336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F8D9AB-C4FD-4839-9026-F8A6D61CFA69}">
      <dsp:nvSpPr>
        <dsp:cNvPr id="0" name=""/>
        <dsp:cNvSpPr/>
      </dsp:nvSpPr>
      <dsp:spPr>
        <a:xfrm>
          <a:off x="609043" y="5487281"/>
          <a:ext cx="1107351" cy="1107351"/>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0C6893-48DD-4733-AEB8-AE843F142100}">
      <dsp:nvSpPr>
        <dsp:cNvPr id="0" name=""/>
        <dsp:cNvSpPr/>
      </dsp:nvSpPr>
      <dsp:spPr>
        <a:xfrm>
          <a:off x="2325437" y="5034274"/>
          <a:ext cx="5008812" cy="201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081" tIns="213081" rIns="213081" bIns="213081" numCol="1" spcCol="1270" anchor="ctr" anchorCtr="0">
          <a:noAutofit/>
        </a:bodyPr>
        <a:lstStyle/>
        <a:p>
          <a:pPr lvl="0" algn="l" defTabSz="844550">
            <a:lnSpc>
              <a:spcPct val="90000"/>
            </a:lnSpc>
            <a:spcBef>
              <a:spcPct val="0"/>
            </a:spcBef>
            <a:spcAft>
              <a:spcPct val="35000"/>
            </a:spcAft>
          </a:pPr>
          <a:r>
            <a:rPr lang="en-US" sz="1900" kern="1200" dirty="0">
              <a:latin typeface="Arial Black" panose="020B0A04020102020204" pitchFamily="34" charset="0"/>
            </a:rPr>
            <a:t>The gender lens focuses on men as well as women</a:t>
          </a:r>
        </a:p>
      </dsp:txBody>
      <dsp:txXfrm>
        <a:off x="2325437" y="5034274"/>
        <a:ext cx="5008812" cy="20133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9660F-17D7-493D-A79C-ED59D1746A90}">
      <dsp:nvSpPr>
        <dsp:cNvPr id="0" name=""/>
        <dsp:cNvSpPr/>
      </dsp:nvSpPr>
      <dsp:spPr>
        <a:xfrm>
          <a:off x="1268" y="752710"/>
          <a:ext cx="4453890" cy="282822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88000"/>
                <a:lumMod val="88000"/>
              </a:schemeClr>
              <a:schemeClr val="accent1">
                <a:hueOff val="0"/>
                <a:satOff val="0"/>
                <a:lumOff val="0"/>
                <a:alphaOff val="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F3D261EB-8E72-4118-B470-E208C49E3B70}">
      <dsp:nvSpPr>
        <dsp:cNvPr id="0" name=""/>
        <dsp:cNvSpPr/>
      </dsp:nvSpPr>
      <dsp:spPr>
        <a:xfrm>
          <a:off x="496145" y="1222843"/>
          <a:ext cx="4453890" cy="28282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defRPr cap="all"/>
          </a:pPr>
          <a:r>
            <a:rPr lang="en-US" sz="4200" kern="1200"/>
            <a:t>Opera emerged just after 1600, in the Baroque era</a:t>
          </a:r>
        </a:p>
      </dsp:txBody>
      <dsp:txXfrm>
        <a:off x="578981" y="1305679"/>
        <a:ext cx="4288218" cy="2662548"/>
      </dsp:txXfrm>
    </dsp:sp>
    <dsp:sp modelId="{B6B0A400-81B1-42F5-AB48-245DD02CB4F7}">
      <dsp:nvSpPr>
        <dsp:cNvPr id="0" name=""/>
        <dsp:cNvSpPr/>
      </dsp:nvSpPr>
      <dsp:spPr>
        <a:xfrm>
          <a:off x="5444913" y="752710"/>
          <a:ext cx="4453890" cy="282822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88000"/>
                <a:lumMod val="88000"/>
              </a:schemeClr>
              <a:schemeClr val="accent1">
                <a:hueOff val="0"/>
                <a:satOff val="0"/>
                <a:lumOff val="0"/>
                <a:alphaOff val="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AFF89036-FD2E-40EA-8E58-3974F993C230}">
      <dsp:nvSpPr>
        <dsp:cNvPr id="0" name=""/>
        <dsp:cNvSpPr/>
      </dsp:nvSpPr>
      <dsp:spPr>
        <a:xfrm>
          <a:off x="5939790" y="1222843"/>
          <a:ext cx="4453890" cy="28282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defRPr cap="all"/>
          </a:pPr>
          <a:r>
            <a:rPr lang="en-US" sz="4200" kern="1200"/>
            <a:t>Roles for women in Baroque opera were limited</a:t>
          </a:r>
        </a:p>
      </dsp:txBody>
      <dsp:txXfrm>
        <a:off x="6022626" y="1305679"/>
        <a:ext cx="4288218" cy="26625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7E39D-8674-4820-9195-69B6C0F3764F}">
      <dsp:nvSpPr>
        <dsp:cNvPr id="0" name=""/>
        <dsp:cNvSpPr/>
      </dsp:nvSpPr>
      <dsp:spPr>
        <a:xfrm>
          <a:off x="0" y="0"/>
          <a:ext cx="9174401" cy="108300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Voice type was more important than the sex of the performer</a:t>
          </a:r>
        </a:p>
      </dsp:txBody>
      <dsp:txXfrm>
        <a:off x="31720" y="31720"/>
        <a:ext cx="8005751" cy="1019568"/>
      </dsp:txXfrm>
    </dsp:sp>
    <dsp:sp modelId="{6331F9C5-3ADB-4937-8791-F8087E70CCFD}">
      <dsp:nvSpPr>
        <dsp:cNvPr id="0" name=""/>
        <dsp:cNvSpPr/>
      </dsp:nvSpPr>
      <dsp:spPr>
        <a:xfrm>
          <a:off x="809505" y="1263509"/>
          <a:ext cx="9174401" cy="1083008"/>
        </a:xfrm>
        <a:prstGeom prst="roundRect">
          <a:avLst>
            <a:gd name="adj" fmla="val 10000"/>
          </a:avLst>
        </a:prstGeom>
        <a:solidFill>
          <a:schemeClr val="accent5">
            <a:hueOff val="1080813"/>
            <a:satOff val="4046"/>
            <a:lumOff val="156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Treble-range male voices (castrati) were preferred for lead roles</a:t>
          </a:r>
        </a:p>
      </dsp:txBody>
      <dsp:txXfrm>
        <a:off x="841225" y="1295229"/>
        <a:ext cx="7597499" cy="1019568"/>
      </dsp:txXfrm>
    </dsp:sp>
    <dsp:sp modelId="{A0343368-00AC-461E-B219-F8F6E9142979}">
      <dsp:nvSpPr>
        <dsp:cNvPr id="0" name=""/>
        <dsp:cNvSpPr/>
      </dsp:nvSpPr>
      <dsp:spPr>
        <a:xfrm>
          <a:off x="1619011" y="2527018"/>
          <a:ext cx="9174401" cy="1083008"/>
        </a:xfrm>
        <a:prstGeom prst="roundRect">
          <a:avLst>
            <a:gd name="adj" fmla="val 10000"/>
          </a:avLst>
        </a:prstGeom>
        <a:solidFill>
          <a:schemeClr val="accent5">
            <a:hueOff val="2161625"/>
            <a:satOff val="8092"/>
            <a:lumOff val="313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The high-pitched powerful male soprano was cast in the role of “hero” during this era</a:t>
          </a:r>
        </a:p>
      </dsp:txBody>
      <dsp:txXfrm>
        <a:off x="1650731" y="2558738"/>
        <a:ext cx="7597499" cy="1019568"/>
      </dsp:txXfrm>
    </dsp:sp>
    <dsp:sp modelId="{5F4FC5C9-F6F3-4BC9-852B-913743DF660A}">
      <dsp:nvSpPr>
        <dsp:cNvPr id="0" name=""/>
        <dsp:cNvSpPr/>
      </dsp:nvSpPr>
      <dsp:spPr>
        <a:xfrm>
          <a:off x="8470445" y="821281"/>
          <a:ext cx="703955" cy="703955"/>
        </a:xfrm>
        <a:prstGeom prst="downArrow">
          <a:avLst>
            <a:gd name="adj1" fmla="val 55000"/>
            <a:gd name="adj2" fmla="val 45000"/>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8628835" y="821281"/>
        <a:ext cx="387175" cy="529726"/>
      </dsp:txXfrm>
    </dsp:sp>
    <dsp:sp modelId="{70327C97-66D6-4815-8698-6D45F35ED620}">
      <dsp:nvSpPr>
        <dsp:cNvPr id="0" name=""/>
        <dsp:cNvSpPr/>
      </dsp:nvSpPr>
      <dsp:spPr>
        <a:xfrm>
          <a:off x="9279951" y="2077570"/>
          <a:ext cx="703955" cy="703955"/>
        </a:xfrm>
        <a:prstGeom prst="downArrow">
          <a:avLst>
            <a:gd name="adj1" fmla="val 55000"/>
            <a:gd name="adj2" fmla="val 45000"/>
          </a:avLst>
        </a:prstGeom>
        <a:solidFill>
          <a:schemeClr val="accent5">
            <a:tint val="40000"/>
            <a:alpha val="90000"/>
            <a:hueOff val="2001083"/>
            <a:satOff val="8364"/>
            <a:lumOff val="899"/>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9438341" y="2077570"/>
        <a:ext cx="387175" cy="5297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5E77B-6D00-4020-A759-0BF9FDCEFC20}">
      <dsp:nvSpPr>
        <dsp:cNvPr id="0" name=""/>
        <dsp:cNvSpPr/>
      </dsp:nvSpPr>
      <dsp:spPr>
        <a:xfrm>
          <a:off x="0" y="172878"/>
          <a:ext cx="6610348" cy="196559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Arial Black" panose="020B0A04020102020204" pitchFamily="34" charset="0"/>
            </a:rPr>
            <a:t>Some societies reacted negatively to depictions of high-pitched, emotional men on stage, and warned of the weakening of society </a:t>
          </a:r>
        </a:p>
      </dsp:txBody>
      <dsp:txXfrm>
        <a:off x="95953" y="268831"/>
        <a:ext cx="6418442" cy="1773693"/>
      </dsp:txXfrm>
    </dsp:sp>
    <dsp:sp modelId="{EBA7FB08-D545-4BF9-8A19-15AFFED4F088}">
      <dsp:nvSpPr>
        <dsp:cNvPr id="0" name=""/>
        <dsp:cNvSpPr/>
      </dsp:nvSpPr>
      <dsp:spPr>
        <a:xfrm>
          <a:off x="0" y="2207598"/>
          <a:ext cx="6610348" cy="1965599"/>
        </a:xfrm>
        <a:prstGeom prst="roundRect">
          <a:avLst/>
        </a:prstGeom>
        <a:solidFill>
          <a:schemeClr val="accent2">
            <a:hueOff val="2065122"/>
            <a:satOff val="4697"/>
            <a:lumOff val="58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Arial Black" panose="020B0A04020102020204" pitchFamily="34" charset="0"/>
            </a:rPr>
            <a:t>Others took issue with the use of castrati </a:t>
          </a:r>
        </a:p>
      </dsp:txBody>
      <dsp:txXfrm>
        <a:off x="95953" y="2303551"/>
        <a:ext cx="6418442" cy="1773693"/>
      </dsp:txXfrm>
    </dsp:sp>
    <dsp:sp modelId="{C05C57F4-574B-4188-8F33-F6F944EC0C3E}">
      <dsp:nvSpPr>
        <dsp:cNvPr id="0" name=""/>
        <dsp:cNvSpPr/>
      </dsp:nvSpPr>
      <dsp:spPr>
        <a:xfrm>
          <a:off x="0" y="4242318"/>
          <a:ext cx="6610348" cy="1965599"/>
        </a:xfrm>
        <a:prstGeom prst="roundRect">
          <a:avLst/>
        </a:prstGeom>
        <a:solidFill>
          <a:schemeClr val="accent2">
            <a:hueOff val="4130244"/>
            <a:satOff val="9393"/>
            <a:lumOff val="117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latin typeface="Arial Black" panose="020B0A04020102020204" pitchFamily="34" charset="0"/>
            </a:rPr>
            <a:t>19</a:t>
          </a:r>
          <a:r>
            <a:rPr lang="en-US" sz="2400" kern="1200" baseline="30000" dirty="0">
              <a:latin typeface="Arial Black" panose="020B0A04020102020204" pitchFamily="34" charset="0"/>
            </a:rPr>
            <a:t>th</a:t>
          </a:r>
          <a:r>
            <a:rPr lang="en-US" sz="2400" kern="1200" dirty="0">
              <a:latin typeface="Arial Black" panose="020B0A04020102020204" pitchFamily="34" charset="0"/>
            </a:rPr>
            <a:t> century opera began to reflect new cultural beliefs about roles for men and women</a:t>
          </a:r>
        </a:p>
      </dsp:txBody>
      <dsp:txXfrm>
        <a:off x="95953" y="4338271"/>
        <a:ext cx="6418442" cy="17736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1C320-05E6-4C83-B2C5-8BCBFE425345}">
      <dsp:nvSpPr>
        <dsp:cNvPr id="0" name=""/>
        <dsp:cNvSpPr/>
      </dsp:nvSpPr>
      <dsp:spPr>
        <a:xfrm>
          <a:off x="0" y="2366"/>
          <a:ext cx="5759656"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D74498F-ECFD-4E55-AE6A-8043E9EC314D}">
      <dsp:nvSpPr>
        <dsp:cNvPr id="0" name=""/>
        <dsp:cNvSpPr/>
      </dsp:nvSpPr>
      <dsp:spPr>
        <a:xfrm>
          <a:off x="0" y="2366"/>
          <a:ext cx="5759656" cy="1614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latin typeface="Arial Black" panose="020B0A04020102020204" pitchFamily="34" charset="0"/>
            </a:rPr>
            <a:t>In the </a:t>
          </a:r>
          <a:r>
            <a:rPr lang="en-US" sz="2200" kern="1200" dirty="0">
              <a:latin typeface="Arial Black" panose="020B0A04020102020204" pitchFamily="34" charset="0"/>
            </a:rPr>
            <a:t>19</a:t>
          </a:r>
          <a:r>
            <a:rPr lang="en-US" sz="2200" kern="1200" baseline="30000" dirty="0">
              <a:latin typeface="Arial Black" panose="020B0A04020102020204" pitchFamily="34" charset="0"/>
            </a:rPr>
            <a:t>th</a:t>
          </a:r>
          <a:r>
            <a:rPr lang="en-US" sz="2200" kern="1200" dirty="0">
              <a:latin typeface="Arial Black" panose="020B0A04020102020204" pitchFamily="34" charset="0"/>
            </a:rPr>
            <a:t> century, opera’s audience </a:t>
          </a:r>
          <a:r>
            <a:rPr lang="en-US" sz="2200" kern="1200" dirty="0" smtClean="0">
              <a:latin typeface="Arial Black" panose="020B0A04020102020204" pitchFamily="34" charset="0"/>
            </a:rPr>
            <a:t>expanded. Those who could afford tickets could attend</a:t>
          </a:r>
          <a:endParaRPr lang="en-US" sz="2200" kern="1200" dirty="0">
            <a:latin typeface="Arial Black" panose="020B0A04020102020204" pitchFamily="34" charset="0"/>
          </a:endParaRPr>
        </a:p>
      </dsp:txBody>
      <dsp:txXfrm>
        <a:off x="0" y="2366"/>
        <a:ext cx="5759656" cy="1614077"/>
      </dsp:txXfrm>
    </dsp:sp>
    <dsp:sp modelId="{9D974AFF-7BA5-4EFC-8027-805E8539C1F6}">
      <dsp:nvSpPr>
        <dsp:cNvPr id="0" name=""/>
        <dsp:cNvSpPr/>
      </dsp:nvSpPr>
      <dsp:spPr>
        <a:xfrm>
          <a:off x="0" y="1616444"/>
          <a:ext cx="5759656" cy="0"/>
        </a:xfrm>
        <a:prstGeom prst="line">
          <a:avLst/>
        </a:prstGeom>
        <a:solidFill>
          <a:schemeClr val="accent2">
            <a:hueOff val="2065122"/>
            <a:satOff val="4697"/>
            <a:lumOff val="588"/>
            <a:alphaOff val="0"/>
          </a:schemeClr>
        </a:solidFill>
        <a:ln w="19050" cap="flat" cmpd="sng" algn="ctr">
          <a:solidFill>
            <a:schemeClr val="accent2">
              <a:hueOff val="2065122"/>
              <a:satOff val="4697"/>
              <a:lumOff val="58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A72912C-3FE1-44E0-878B-8F75E3B5E306}">
      <dsp:nvSpPr>
        <dsp:cNvPr id="0" name=""/>
        <dsp:cNvSpPr/>
      </dsp:nvSpPr>
      <dsp:spPr>
        <a:xfrm>
          <a:off x="0" y="1616444"/>
          <a:ext cx="5759656" cy="1614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latin typeface="Arial Black" panose="020B0A04020102020204" pitchFamily="34" charset="0"/>
            </a:rPr>
            <a:t>Operatic music was often the popular music of its time. Arias were known and sung by the public, like pop tunes</a:t>
          </a:r>
          <a:endParaRPr lang="en-US" sz="2200" kern="1200" dirty="0">
            <a:latin typeface="Arial Black" panose="020B0A04020102020204" pitchFamily="34" charset="0"/>
          </a:endParaRPr>
        </a:p>
      </dsp:txBody>
      <dsp:txXfrm>
        <a:off x="0" y="1616444"/>
        <a:ext cx="5759656" cy="1614077"/>
      </dsp:txXfrm>
    </dsp:sp>
    <dsp:sp modelId="{A677AF6F-19F6-49E1-B360-1CD7552DBD78}">
      <dsp:nvSpPr>
        <dsp:cNvPr id="0" name=""/>
        <dsp:cNvSpPr/>
      </dsp:nvSpPr>
      <dsp:spPr>
        <a:xfrm>
          <a:off x="0" y="3230522"/>
          <a:ext cx="5759656" cy="0"/>
        </a:xfrm>
        <a:prstGeom prst="line">
          <a:avLst/>
        </a:prstGeom>
        <a:solidFill>
          <a:schemeClr val="accent2">
            <a:hueOff val="4130244"/>
            <a:satOff val="9393"/>
            <a:lumOff val="1176"/>
            <a:alphaOff val="0"/>
          </a:schemeClr>
        </a:solidFill>
        <a:ln w="19050" cap="flat" cmpd="sng" algn="ctr">
          <a:solidFill>
            <a:schemeClr val="accent2">
              <a:hueOff val="4130244"/>
              <a:satOff val="9393"/>
              <a:lumOff val="1176"/>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8104A08-644C-4C6B-8F82-BEC55F211AC1}">
      <dsp:nvSpPr>
        <dsp:cNvPr id="0" name=""/>
        <dsp:cNvSpPr/>
      </dsp:nvSpPr>
      <dsp:spPr>
        <a:xfrm>
          <a:off x="0" y="3230522"/>
          <a:ext cx="5759656" cy="1614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latin typeface="Arial Black" panose="020B0A04020102020204" pitchFamily="34" charset="0"/>
            </a:rPr>
            <a:t>Middle-class audience members still like to play the role of the wealthy by attending opera, with elaborate dress and spectacle</a:t>
          </a:r>
          <a:endParaRPr lang="en-US" sz="2200" kern="1200" dirty="0">
            <a:latin typeface="Arial Black" panose="020B0A04020102020204" pitchFamily="34" charset="0"/>
          </a:endParaRPr>
        </a:p>
      </dsp:txBody>
      <dsp:txXfrm>
        <a:off x="0" y="3230522"/>
        <a:ext cx="5759656" cy="16140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0A38D-D9C2-4C26-86BA-46B3243C7B0C}">
      <dsp:nvSpPr>
        <dsp:cNvPr id="0" name=""/>
        <dsp:cNvSpPr/>
      </dsp:nvSpPr>
      <dsp:spPr>
        <a:xfrm>
          <a:off x="1268" y="6585"/>
          <a:ext cx="4453890" cy="282822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88000"/>
                <a:lumMod val="88000"/>
              </a:schemeClr>
              <a:schemeClr val="accent1">
                <a:hueOff val="0"/>
                <a:satOff val="0"/>
                <a:lumOff val="0"/>
                <a:alphaOff val="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B0CBD198-625E-42E7-A09A-6D4B83C9AA1A}">
      <dsp:nvSpPr>
        <dsp:cNvPr id="0" name=""/>
        <dsp:cNvSpPr/>
      </dsp:nvSpPr>
      <dsp:spPr>
        <a:xfrm>
          <a:off x="496145" y="476718"/>
          <a:ext cx="4453890" cy="28282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latin typeface="Arial Black" panose="020B0A04020102020204" pitchFamily="34" charset="0"/>
            </a:rPr>
            <a:t>Opera’s popularity peaked in the 19</a:t>
          </a:r>
          <a:r>
            <a:rPr lang="en-US" sz="2500" kern="1200" baseline="30000" dirty="0">
              <a:latin typeface="Arial Black" panose="020B0A04020102020204" pitchFamily="34" charset="0"/>
            </a:rPr>
            <a:t>th</a:t>
          </a:r>
          <a:r>
            <a:rPr lang="en-US" sz="2500" kern="1200" dirty="0">
              <a:latin typeface="Arial Black" panose="020B0A04020102020204" pitchFamily="34" charset="0"/>
            </a:rPr>
            <a:t> century</a:t>
          </a:r>
        </a:p>
      </dsp:txBody>
      <dsp:txXfrm>
        <a:off x="578981" y="559554"/>
        <a:ext cx="4288218" cy="2662548"/>
      </dsp:txXfrm>
    </dsp:sp>
    <dsp:sp modelId="{556B5DF7-BA0A-4BF4-B460-A83F2E2E73C9}">
      <dsp:nvSpPr>
        <dsp:cNvPr id="0" name=""/>
        <dsp:cNvSpPr/>
      </dsp:nvSpPr>
      <dsp:spPr>
        <a:xfrm>
          <a:off x="5444913" y="6585"/>
          <a:ext cx="4453890" cy="282822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88000"/>
                <a:lumMod val="88000"/>
              </a:schemeClr>
              <a:schemeClr val="accent1">
                <a:hueOff val="0"/>
                <a:satOff val="0"/>
                <a:lumOff val="0"/>
                <a:alphaOff val="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C31817EB-8FB1-4CEA-823E-512833939390}">
      <dsp:nvSpPr>
        <dsp:cNvPr id="0" name=""/>
        <dsp:cNvSpPr/>
      </dsp:nvSpPr>
      <dsp:spPr>
        <a:xfrm>
          <a:off x="5939790" y="476718"/>
          <a:ext cx="4453890" cy="28282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latin typeface="Arial Black" panose="020B0A04020102020204" pitchFamily="34" charset="0"/>
            </a:rPr>
            <a:t>Even today, 19</a:t>
          </a:r>
          <a:r>
            <a:rPr lang="en-US" sz="2500" kern="1200" baseline="30000" dirty="0">
              <a:latin typeface="Arial Black" panose="020B0A04020102020204" pitchFamily="34" charset="0"/>
            </a:rPr>
            <a:t>th</a:t>
          </a:r>
          <a:r>
            <a:rPr lang="en-US" sz="2500" kern="1200" dirty="0">
              <a:latin typeface="Arial Black" panose="020B0A04020102020204" pitchFamily="34" charset="0"/>
            </a:rPr>
            <a:t> century operas (along with 18</a:t>
          </a:r>
          <a:r>
            <a:rPr lang="en-US" sz="2500" kern="1200" baseline="30000" dirty="0">
              <a:latin typeface="Arial Black" panose="020B0A04020102020204" pitchFamily="34" charset="0"/>
            </a:rPr>
            <a:t>th</a:t>
          </a:r>
          <a:r>
            <a:rPr lang="en-US" sz="2500" kern="1200" dirty="0">
              <a:latin typeface="Arial Black" panose="020B0A04020102020204" pitchFamily="34" charset="0"/>
            </a:rPr>
            <a:t> century Mozart operas) are the most popular and the most performed</a:t>
          </a:r>
        </a:p>
      </dsp:txBody>
      <dsp:txXfrm>
        <a:off x="6022626" y="559554"/>
        <a:ext cx="4288218" cy="26625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D206E-878D-483F-A5E3-274D67FDF3EA}">
      <dsp:nvSpPr>
        <dsp:cNvPr id="0" name=""/>
        <dsp:cNvSpPr/>
      </dsp:nvSpPr>
      <dsp:spPr>
        <a:xfrm>
          <a:off x="0" y="597677"/>
          <a:ext cx="6324600" cy="25552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a:latin typeface="Arial Black" panose="020B0A04020102020204" pitchFamily="34" charset="0"/>
            </a:rPr>
            <a:t>Over time, newer shows brought a </a:t>
          </a:r>
          <a:r>
            <a:rPr lang="en-US" sz="2600" kern="1200" dirty="0" smtClean="0">
              <a:latin typeface="Arial Black" panose="020B0A04020102020204" pitchFamily="34" charset="0"/>
            </a:rPr>
            <a:t>different perspective on </a:t>
          </a:r>
          <a:r>
            <a:rPr lang="en-US" sz="2600" kern="1200" dirty="0">
              <a:latin typeface="Arial Black" panose="020B0A04020102020204" pitchFamily="34" charset="0"/>
            </a:rPr>
            <a:t>race and gender to Broadway. Examples include </a:t>
          </a:r>
          <a:r>
            <a:rPr lang="en-US" sz="2600" i="1" kern="1200" dirty="0">
              <a:latin typeface="Arial Black" panose="020B0A04020102020204" pitchFamily="34" charset="0"/>
            </a:rPr>
            <a:t>Rent</a:t>
          </a:r>
          <a:r>
            <a:rPr lang="en-US" sz="2600" kern="1200" dirty="0">
              <a:latin typeface="Arial Black" panose="020B0A04020102020204" pitchFamily="34" charset="0"/>
            </a:rPr>
            <a:t> and </a:t>
          </a:r>
          <a:r>
            <a:rPr lang="en-US" sz="2600" i="1" kern="1200" dirty="0">
              <a:latin typeface="Arial Black" panose="020B0A04020102020204" pitchFamily="34" charset="0"/>
            </a:rPr>
            <a:t>Wicked</a:t>
          </a:r>
          <a:r>
            <a:rPr lang="en-US" sz="2600" kern="1200" dirty="0">
              <a:latin typeface="Arial Black" panose="020B0A04020102020204" pitchFamily="34" charset="0"/>
            </a:rPr>
            <a:t>, among others</a:t>
          </a:r>
        </a:p>
      </dsp:txBody>
      <dsp:txXfrm>
        <a:off x="124738" y="722415"/>
        <a:ext cx="6075124" cy="2305804"/>
      </dsp:txXfrm>
    </dsp:sp>
    <dsp:sp modelId="{CFBDDE38-7E18-4AD1-962F-FAF1C2F8F5A8}">
      <dsp:nvSpPr>
        <dsp:cNvPr id="0" name=""/>
        <dsp:cNvSpPr/>
      </dsp:nvSpPr>
      <dsp:spPr>
        <a:xfrm>
          <a:off x="0" y="3227838"/>
          <a:ext cx="6324600" cy="2555280"/>
        </a:xfrm>
        <a:prstGeom prst="roundRect">
          <a:avLst/>
        </a:prstGeom>
        <a:solidFill>
          <a:schemeClr val="accent2">
            <a:hueOff val="4130244"/>
            <a:satOff val="9393"/>
            <a:lumOff val="1176"/>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a:latin typeface="Arial Black" panose="020B0A04020102020204" pitchFamily="34" charset="0"/>
            </a:rPr>
            <a:t>In </a:t>
          </a:r>
          <a:r>
            <a:rPr lang="en-US" sz="2600" i="1" kern="1200" dirty="0">
              <a:latin typeface="Arial Black" panose="020B0A04020102020204" pitchFamily="34" charset="0"/>
            </a:rPr>
            <a:t>Wicked</a:t>
          </a:r>
          <a:r>
            <a:rPr lang="en-US" sz="2600" kern="1200" dirty="0">
              <a:latin typeface="Arial Black" panose="020B0A04020102020204" pitchFamily="34" charset="0"/>
            </a:rPr>
            <a:t>, for example, two female characters are the central focus on the show, and audiences see strong female leads</a:t>
          </a:r>
        </a:p>
      </dsp:txBody>
      <dsp:txXfrm>
        <a:off x="124738" y="3352576"/>
        <a:ext cx="6075124" cy="23058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47679-7E0C-49C3-8939-224D8A03954F}">
      <dsp:nvSpPr>
        <dsp:cNvPr id="0" name=""/>
        <dsp:cNvSpPr/>
      </dsp:nvSpPr>
      <dsp:spPr>
        <a:xfrm>
          <a:off x="1268" y="6585"/>
          <a:ext cx="4453890" cy="282822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88000"/>
                <a:lumMod val="88000"/>
              </a:schemeClr>
              <a:schemeClr val="accent1">
                <a:hueOff val="0"/>
                <a:satOff val="0"/>
                <a:lumOff val="0"/>
                <a:alphaOff val="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47E5F215-AF2E-42DB-969C-840317D69B73}">
      <dsp:nvSpPr>
        <dsp:cNvPr id="0" name=""/>
        <dsp:cNvSpPr/>
      </dsp:nvSpPr>
      <dsp:spPr>
        <a:xfrm>
          <a:off x="496145" y="476718"/>
          <a:ext cx="4453890" cy="28282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Megamusicals of the 1980s like </a:t>
          </a:r>
          <a:r>
            <a:rPr lang="en-US" sz="2800" i="1" kern="1200" dirty="0"/>
            <a:t>Phantom of the Opera, Miss Saigon, </a:t>
          </a:r>
          <a:r>
            <a:rPr lang="en-US" sz="2800" kern="1200" dirty="0"/>
            <a:t>and </a:t>
          </a:r>
          <a:r>
            <a:rPr lang="en-US" sz="2800" i="1" kern="1200" dirty="0"/>
            <a:t>Les Misérables </a:t>
          </a:r>
          <a:r>
            <a:rPr lang="en-US" sz="2800" i="1" kern="1200" dirty="0" smtClean="0"/>
            <a:t> </a:t>
          </a:r>
          <a:r>
            <a:rPr lang="en-US" sz="2800" kern="1200" dirty="0" smtClean="0"/>
            <a:t>were </a:t>
          </a:r>
          <a:r>
            <a:rPr lang="en-US" sz="2800" kern="1200" dirty="0"/>
            <a:t>based on 19</a:t>
          </a:r>
          <a:r>
            <a:rPr lang="en-US" sz="2800" kern="1200" baseline="30000" dirty="0"/>
            <a:t>th</a:t>
          </a:r>
          <a:r>
            <a:rPr lang="en-US" sz="2800" kern="1200" dirty="0"/>
            <a:t> century stories, and </a:t>
          </a:r>
          <a:r>
            <a:rPr lang="en-US" sz="2800" kern="1200" dirty="0" smtClean="0"/>
            <a:t>retell sexist narratives</a:t>
          </a:r>
          <a:endParaRPr lang="en-US" sz="2800" kern="1200" dirty="0"/>
        </a:p>
      </dsp:txBody>
      <dsp:txXfrm>
        <a:off x="578981" y="559554"/>
        <a:ext cx="4288218" cy="2662548"/>
      </dsp:txXfrm>
    </dsp:sp>
    <dsp:sp modelId="{9A9EB341-F1CE-4BF8-A63A-D998EE447ACB}">
      <dsp:nvSpPr>
        <dsp:cNvPr id="0" name=""/>
        <dsp:cNvSpPr/>
      </dsp:nvSpPr>
      <dsp:spPr>
        <a:xfrm>
          <a:off x="5444913" y="6585"/>
          <a:ext cx="4453890" cy="282822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88000"/>
                <a:lumMod val="88000"/>
              </a:schemeClr>
              <a:schemeClr val="accent1">
                <a:hueOff val="0"/>
                <a:satOff val="0"/>
                <a:lumOff val="0"/>
                <a:alphaOff val="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sp>
    <dsp:sp modelId="{6C242BF3-AFF0-4728-9BEB-06F30041B31C}">
      <dsp:nvSpPr>
        <dsp:cNvPr id="0" name=""/>
        <dsp:cNvSpPr/>
      </dsp:nvSpPr>
      <dsp:spPr>
        <a:xfrm>
          <a:off x="5939790" y="476718"/>
          <a:ext cx="4453890" cy="28282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Miss Saigon is a re-working of Madama Butterfly, for example</a:t>
          </a:r>
          <a:endParaRPr lang="en-US" sz="2800" kern="1200" dirty="0"/>
        </a:p>
      </dsp:txBody>
      <dsp:txXfrm>
        <a:off x="6022626" y="559554"/>
        <a:ext cx="4288218" cy="26625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543FE-21BB-487A-A1DD-DFB3AD2AABB2}">
      <dsp:nvSpPr>
        <dsp:cNvPr id="0" name=""/>
        <dsp:cNvSpPr/>
      </dsp:nvSpPr>
      <dsp:spPr>
        <a:xfrm>
          <a:off x="0" y="2292"/>
          <a:ext cx="5759656" cy="0"/>
        </a:xfrm>
        <a:prstGeom prst="line">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2A3CD45-57ED-46E3-ADB1-49866CE926A1}">
      <dsp:nvSpPr>
        <dsp:cNvPr id="0" name=""/>
        <dsp:cNvSpPr/>
      </dsp:nvSpPr>
      <dsp:spPr>
        <a:xfrm>
          <a:off x="0" y="2292"/>
          <a:ext cx="5759656" cy="878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Arial Black" panose="020B0A04020102020204" pitchFamily="34" charset="0"/>
            </a:rPr>
            <a:t>Operas and musicals reflect cultural issues of their time</a:t>
          </a:r>
        </a:p>
      </dsp:txBody>
      <dsp:txXfrm>
        <a:off x="0" y="2292"/>
        <a:ext cx="5759656" cy="878089"/>
      </dsp:txXfrm>
    </dsp:sp>
    <dsp:sp modelId="{24D23BD6-D567-4299-A0D0-B292184004EF}">
      <dsp:nvSpPr>
        <dsp:cNvPr id="0" name=""/>
        <dsp:cNvSpPr/>
      </dsp:nvSpPr>
      <dsp:spPr>
        <a:xfrm>
          <a:off x="0" y="880381"/>
          <a:ext cx="5759656" cy="0"/>
        </a:xfrm>
        <a:prstGeom prst="line">
          <a:avLst/>
        </a:prstGeom>
        <a:solidFill>
          <a:schemeClr val="accent5">
            <a:hueOff val="540406"/>
            <a:satOff val="2023"/>
            <a:lumOff val="784"/>
            <a:alphaOff val="0"/>
          </a:schemeClr>
        </a:solidFill>
        <a:ln w="19050" cap="flat" cmpd="sng" algn="ctr">
          <a:solidFill>
            <a:schemeClr val="accent5">
              <a:hueOff val="540406"/>
              <a:satOff val="2023"/>
              <a:lumOff val="784"/>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A00A96D-CB13-4019-9FAC-8655AC48EF1D}">
      <dsp:nvSpPr>
        <dsp:cNvPr id="0" name=""/>
        <dsp:cNvSpPr/>
      </dsp:nvSpPr>
      <dsp:spPr>
        <a:xfrm>
          <a:off x="0" y="880381"/>
          <a:ext cx="5754031" cy="1048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Arial Black" panose="020B0A04020102020204" pitchFamily="34" charset="0"/>
            </a:rPr>
            <a:t>Societal beliefs about gender are evident in characterization and plots</a:t>
          </a:r>
        </a:p>
      </dsp:txBody>
      <dsp:txXfrm>
        <a:off x="0" y="880381"/>
        <a:ext cx="5754031" cy="1048289"/>
      </dsp:txXfrm>
    </dsp:sp>
    <dsp:sp modelId="{02BA6628-08A3-48D3-9203-BD98815BDE5B}">
      <dsp:nvSpPr>
        <dsp:cNvPr id="0" name=""/>
        <dsp:cNvSpPr/>
      </dsp:nvSpPr>
      <dsp:spPr>
        <a:xfrm>
          <a:off x="0" y="1928671"/>
          <a:ext cx="5759656" cy="0"/>
        </a:xfrm>
        <a:prstGeom prst="line">
          <a:avLst/>
        </a:prstGeom>
        <a:solidFill>
          <a:schemeClr val="accent5">
            <a:hueOff val="1080813"/>
            <a:satOff val="4046"/>
            <a:lumOff val="1568"/>
            <a:alphaOff val="0"/>
          </a:schemeClr>
        </a:solidFill>
        <a:ln w="19050" cap="flat" cmpd="sng" algn="ctr">
          <a:solidFill>
            <a:schemeClr val="accent5">
              <a:hueOff val="1080813"/>
              <a:satOff val="4046"/>
              <a:lumOff val="156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F718AD4-73FE-4475-844A-0A0C39364CE3}">
      <dsp:nvSpPr>
        <dsp:cNvPr id="0" name=""/>
        <dsp:cNvSpPr/>
      </dsp:nvSpPr>
      <dsp:spPr>
        <a:xfrm>
          <a:off x="0" y="1928671"/>
          <a:ext cx="5759656" cy="878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Arial Black" panose="020B0A04020102020204" pitchFamily="34" charset="0"/>
            </a:rPr>
            <a:t>Operas and musicals send their messages in dramatic ways</a:t>
          </a:r>
        </a:p>
      </dsp:txBody>
      <dsp:txXfrm>
        <a:off x="0" y="1928671"/>
        <a:ext cx="5759656" cy="878089"/>
      </dsp:txXfrm>
    </dsp:sp>
    <dsp:sp modelId="{BB2A9C8F-05DF-427B-8E5B-811869B8B0CF}">
      <dsp:nvSpPr>
        <dsp:cNvPr id="0" name=""/>
        <dsp:cNvSpPr/>
      </dsp:nvSpPr>
      <dsp:spPr>
        <a:xfrm>
          <a:off x="0" y="2806761"/>
          <a:ext cx="5759656" cy="0"/>
        </a:xfrm>
        <a:prstGeom prst="line">
          <a:avLst/>
        </a:prstGeom>
        <a:solidFill>
          <a:schemeClr val="accent5">
            <a:hueOff val="1621219"/>
            <a:satOff val="6069"/>
            <a:lumOff val="2353"/>
            <a:alphaOff val="0"/>
          </a:schemeClr>
        </a:solidFill>
        <a:ln w="19050" cap="flat" cmpd="sng" algn="ctr">
          <a:solidFill>
            <a:schemeClr val="accent5">
              <a:hueOff val="1621219"/>
              <a:satOff val="6069"/>
              <a:lumOff val="2353"/>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9BAE46F-C5B9-4676-928E-B7181BF0E39F}">
      <dsp:nvSpPr>
        <dsp:cNvPr id="0" name=""/>
        <dsp:cNvSpPr/>
      </dsp:nvSpPr>
      <dsp:spPr>
        <a:xfrm>
          <a:off x="0" y="2806761"/>
          <a:ext cx="5754031" cy="1330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latin typeface="Arial Black" panose="020B0A04020102020204" pitchFamily="34" charset="0"/>
            </a:rPr>
            <a:t>Sometimes music and scenery </a:t>
          </a:r>
          <a:r>
            <a:rPr lang="en-US" sz="2000" kern="1200" dirty="0" smtClean="0">
              <a:latin typeface="Arial Black" panose="020B0A04020102020204" pitchFamily="34" charset="0"/>
            </a:rPr>
            <a:t>can “mask” </a:t>
          </a:r>
          <a:r>
            <a:rPr lang="en-US" sz="2000" kern="1200" dirty="0">
              <a:latin typeface="Arial Black" panose="020B0A04020102020204" pitchFamily="34" charset="0"/>
            </a:rPr>
            <a:t>story lines that audiences would normally find </a:t>
          </a:r>
          <a:r>
            <a:rPr lang="en-US" sz="2000" kern="1200" dirty="0" smtClean="0">
              <a:latin typeface="Arial Black" panose="020B0A04020102020204" pitchFamily="34" charset="0"/>
            </a:rPr>
            <a:t>offensive</a:t>
          </a:r>
        </a:p>
        <a:p>
          <a:pPr lvl="0" algn="l" defTabSz="889000">
            <a:lnSpc>
              <a:spcPct val="90000"/>
            </a:lnSpc>
            <a:spcBef>
              <a:spcPct val="0"/>
            </a:spcBef>
            <a:spcAft>
              <a:spcPct val="35000"/>
            </a:spcAft>
          </a:pPr>
          <a:endParaRPr lang="en-US" sz="2000" kern="1200" dirty="0">
            <a:latin typeface="Arial Black" panose="020B0A04020102020204" pitchFamily="34" charset="0"/>
          </a:endParaRPr>
        </a:p>
      </dsp:txBody>
      <dsp:txXfrm>
        <a:off x="0" y="2806761"/>
        <a:ext cx="5754031" cy="1330955"/>
      </dsp:txXfrm>
    </dsp:sp>
    <dsp:sp modelId="{F32CBE5D-D06F-48CC-8DBD-B1395141D8DE}">
      <dsp:nvSpPr>
        <dsp:cNvPr id="0" name=""/>
        <dsp:cNvSpPr/>
      </dsp:nvSpPr>
      <dsp:spPr>
        <a:xfrm>
          <a:off x="0" y="4137717"/>
          <a:ext cx="5759656" cy="0"/>
        </a:xfrm>
        <a:prstGeom prst="line">
          <a:avLst/>
        </a:prstGeom>
        <a:solidFill>
          <a:schemeClr val="accent5">
            <a:hueOff val="2161625"/>
            <a:satOff val="8092"/>
            <a:lumOff val="3137"/>
            <a:alphaOff val="0"/>
          </a:schemeClr>
        </a:solidFill>
        <a:ln w="19050" cap="flat" cmpd="sng" algn="ctr">
          <a:solidFill>
            <a:schemeClr val="accent5">
              <a:hueOff val="2161625"/>
              <a:satOff val="8092"/>
              <a:lumOff val="313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B011472-25DB-47F1-9467-AE4974B9E340}">
      <dsp:nvSpPr>
        <dsp:cNvPr id="0" name=""/>
        <dsp:cNvSpPr/>
      </dsp:nvSpPr>
      <dsp:spPr>
        <a:xfrm>
          <a:off x="0" y="4137717"/>
          <a:ext cx="5754031" cy="1156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smtClean="0">
              <a:latin typeface="Arial Black" panose="020B0A04020102020204" pitchFamily="34" charset="0"/>
            </a:rPr>
            <a:t>These art forms also challenge audiences to think in new ways, and can have a role in shaping new beliefs </a:t>
          </a:r>
          <a:endParaRPr lang="en-US" sz="2000" kern="1200" dirty="0">
            <a:latin typeface="Arial Black" panose="020B0A04020102020204" pitchFamily="34" charset="0"/>
          </a:endParaRPr>
        </a:p>
      </dsp:txBody>
      <dsp:txXfrm>
        <a:off x="0" y="4137717"/>
        <a:ext cx="5754031" cy="115697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Brickwork-HD-R1a.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2" name="Freeform 11"/>
          <p:cNvSpPr/>
          <p:nvPr/>
        </p:nvSpPr>
        <p:spPr>
          <a:xfrm>
            <a:off x="-15875" y="0"/>
            <a:ext cx="11683810" cy="6588125"/>
          </a:xfrm>
          <a:custGeom>
            <a:avLst/>
            <a:gdLst/>
            <a:ahLst/>
            <a:cxnLst/>
            <a:rect l="l" t="t" r="r" b="b"/>
            <a:pathLst>
              <a:path w="11683810" h="6588125">
                <a:moveTo>
                  <a:pt x="0" y="0"/>
                </a:moveTo>
                <a:lnTo>
                  <a:pt x="11318691" y="0"/>
                </a:lnTo>
                <a:lnTo>
                  <a:pt x="11683810" y="5976938"/>
                </a:lnTo>
                <a:lnTo>
                  <a:pt x="15875" y="6588125"/>
                </a:lnTo>
                <a:cubicBezTo>
                  <a:pt x="10583" y="4386792"/>
                  <a:pt x="5292" y="2185458"/>
                  <a:pt x="0" y="0"/>
                </a:cubicBezTo>
                <a:close/>
              </a:path>
            </a:pathLst>
          </a:custGeom>
          <a:ln>
            <a:noFill/>
          </a:ln>
          <a:effectLst>
            <a:outerShdw blurRad="101600" dist="152400" dir="438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0" y="4282257"/>
            <a:ext cx="11329257" cy="2028845"/>
          </a:xfrm>
          <a:custGeom>
            <a:avLst/>
            <a:gdLst/>
            <a:ahLst/>
            <a:cxnLst/>
            <a:rect l="l" t="t" r="r" b="b"/>
            <a:pathLst>
              <a:path w="11329257" h="2028845">
                <a:moveTo>
                  <a:pt x="0" y="588520"/>
                </a:moveTo>
                <a:lnTo>
                  <a:pt x="11244075" y="0"/>
                </a:lnTo>
                <a:lnTo>
                  <a:pt x="11329257" y="1424838"/>
                </a:lnTo>
                <a:lnTo>
                  <a:pt x="0" y="2028845"/>
                </a:lnTo>
                <a:lnTo>
                  <a:pt x="0" y="58852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6" name="Freeform 25"/>
          <p:cNvSpPr/>
          <p:nvPr/>
        </p:nvSpPr>
        <p:spPr>
          <a:xfrm>
            <a:off x="0" y="0"/>
            <a:ext cx="8719579" cy="456877"/>
          </a:xfrm>
          <a:custGeom>
            <a:avLst/>
            <a:gdLst/>
            <a:ahLst/>
            <a:cxnLst/>
            <a:rect l="l" t="t" r="r" b="b"/>
            <a:pathLst>
              <a:path w="8719579" h="456877">
                <a:moveTo>
                  <a:pt x="0" y="0"/>
                </a:moveTo>
                <a:lnTo>
                  <a:pt x="8719579" y="0"/>
                </a:lnTo>
                <a:lnTo>
                  <a:pt x="0" y="456877"/>
                </a:lnTo>
                <a:lnTo>
                  <a:pt x="0" y="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rot="21420000">
            <a:off x="-161800" y="293317"/>
            <a:ext cx="11367116" cy="5751804"/>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891201" y="662656"/>
            <a:ext cx="9755187" cy="2766528"/>
          </a:xfrm>
        </p:spPr>
        <p:txBody>
          <a:bodyPr anchor="b">
            <a:normAutofit/>
          </a:bodyPr>
          <a:lstStyle>
            <a:lvl1pPr algn="r">
              <a:defRPr sz="8000"/>
            </a:lvl1pPr>
          </a:lstStyle>
          <a:p>
            <a:r>
              <a:rPr lang="en-US"/>
              <a:t>Click to edit Master title style</a:t>
            </a:r>
            <a:endParaRPr lang="en-US" dirty="0"/>
          </a:p>
        </p:txBody>
      </p:sp>
      <p:sp>
        <p:nvSpPr>
          <p:cNvPr id="3" name="Subtitle 2"/>
          <p:cNvSpPr>
            <a:spLocks noGrp="1"/>
          </p:cNvSpPr>
          <p:nvPr>
            <p:ph type="subTitle" idx="1"/>
          </p:nvPr>
        </p:nvSpPr>
        <p:spPr>
          <a:xfrm rot="21420000">
            <a:off x="983062" y="3505209"/>
            <a:ext cx="9755187" cy="550333"/>
          </a:xfrm>
        </p:spPr>
        <p:txBody>
          <a:bodyPr anchor="t">
            <a:noAutofit/>
          </a:bodyPr>
          <a:lstStyle>
            <a:lvl1pPr marL="0" indent="0" algn="r">
              <a:buNone/>
              <a:defRPr sz="28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rot="21420000">
            <a:off x="4948541" y="4578463"/>
            <a:ext cx="6143653" cy="1163112"/>
          </a:xfrm>
        </p:spPr>
        <p:txBody>
          <a:bodyPr/>
          <a:lstStyle>
            <a:lvl1pPr algn="ctr">
              <a:defRPr sz="5400">
                <a:solidFill>
                  <a:schemeClr val="accent2">
                    <a:lumMod val="50000"/>
                  </a:schemeClr>
                </a:solidFill>
              </a:defRPr>
            </a:lvl1pPr>
          </a:lstStyle>
          <a:p>
            <a:fld id="{F6E0E8E6-B6EB-498A-BC29-48D81AAAA5B6}" type="datetimeFigureOut">
              <a:rPr lang="en-US" dirty="0"/>
              <a:t>7/30/2020</a:t>
            </a:fld>
            <a:endParaRPr lang="en-US" dirty="0"/>
          </a:p>
        </p:txBody>
      </p:sp>
      <p:sp>
        <p:nvSpPr>
          <p:cNvPr id="5" name="Footer Placeholder 4"/>
          <p:cNvSpPr>
            <a:spLocks noGrp="1"/>
          </p:cNvSpPr>
          <p:nvPr>
            <p:ph type="ftr" sz="quarter" idx="11"/>
          </p:nvPr>
        </p:nvSpPr>
        <p:spPr>
          <a:xfrm rot="21420000">
            <a:off x="-9144" y="4882896"/>
            <a:ext cx="4050792" cy="1197864"/>
          </a:xfrm>
        </p:spPr>
        <p:txBody>
          <a:bodyPr vert="horz" lIns="91440" tIns="45720" rIns="91440" bIns="45720" rtlCol="0" anchor="ctr"/>
          <a:lstStyle>
            <a:lvl1pPr algn="r">
              <a:defRPr lang="en-US" sz="5400" dirty="0"/>
            </a:lvl1pPr>
          </a:lstStyle>
          <a:p>
            <a:endParaRPr lang="en-US" dirty="0"/>
          </a:p>
        </p:txBody>
      </p:sp>
      <p:sp>
        <p:nvSpPr>
          <p:cNvPr id="6" name="Slide Number Placeholder 5"/>
          <p:cNvSpPr>
            <a:spLocks noGrp="1"/>
          </p:cNvSpPr>
          <p:nvPr>
            <p:ph type="sldNum" sz="quarter" idx="12"/>
          </p:nvPr>
        </p:nvSpPr>
        <p:spPr>
          <a:xfrm rot="21420000">
            <a:off x="9851758" y="3832648"/>
            <a:ext cx="907186" cy="498470"/>
          </a:xfrm>
        </p:spPr>
        <p:txBody>
          <a:bodyPr/>
          <a:lstStyle>
            <a:lvl1pPr>
              <a:defRPr sz="2400">
                <a:solidFill>
                  <a:schemeClr val="tx1">
                    <a:lumMod val="75000"/>
                    <a:lumOff val="25000"/>
                  </a:schemeClr>
                </a:solidFill>
              </a:defRPr>
            </a:lvl1pPr>
          </a:lstStyle>
          <a:p>
            <a:fld id="{6D22F896-40B5-4ADD-8801-0D06FADFA095}" type="slidenum">
              <a:rPr lang="en-US" dirty="0"/>
              <a:pPr/>
              <a:t>‹#›</a:t>
            </a:fld>
            <a:endParaRPr lang="en-US" dirty="0"/>
          </a:p>
        </p:txBody>
      </p:sp>
      <p:sp>
        <p:nvSpPr>
          <p:cNvPr id="25" name="5-Point Star 24"/>
          <p:cNvSpPr/>
          <p:nvPr/>
        </p:nvSpPr>
        <p:spPr>
          <a:xfrm rot="21420000">
            <a:off x="4221385" y="5111356"/>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06333"/>
            <a:ext cx="10394708" cy="58884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801" y="685799"/>
            <a:ext cx="10392513"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780" y="4702923"/>
            <a:ext cx="10394728"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4A8B59-FD8C-464E-A2E0-D2DB42977C43}"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902" cy="3194903"/>
          </a:xfr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779" y="4106333"/>
            <a:ext cx="10394729"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2D0685-9E9F-46AF-8733-3458A4A5B67E}"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1732" y="685800"/>
            <a:ext cx="9525020" cy="2916704"/>
          </a:xfrm>
        </p:spPr>
        <p:txBody>
          <a:bodyPr anchor="ctr">
            <a:normAutofit/>
          </a:bodyPr>
          <a:lstStyle>
            <a:lvl1pPr algn="ctr">
              <a:defRPr sz="4800"/>
            </a:lvl1pPr>
          </a:lstStyle>
          <a:p>
            <a:r>
              <a:rPr lang="en-US"/>
              <a:t>Click to edit Master title style</a:t>
            </a:r>
            <a:endParaRPr lang="en-US" dirty="0"/>
          </a:p>
        </p:txBody>
      </p:sp>
      <p:sp>
        <p:nvSpPr>
          <p:cNvPr id="12" name="Text Placeholder 3"/>
          <p:cNvSpPr>
            <a:spLocks noGrp="1"/>
          </p:cNvSpPr>
          <p:nvPr>
            <p:ph type="body" sz="half" idx="13"/>
          </p:nvPr>
        </p:nvSpPr>
        <p:spPr>
          <a:xfrm>
            <a:off x="1550264" y="3610032"/>
            <a:ext cx="8667956"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1" y="4106334"/>
            <a:ext cx="1039688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9578A0-4252-4A4F-8A4C-4F80F1AD91FF}"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685801" y="89262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473083" y="292282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0" y="1723854"/>
            <a:ext cx="10394707" cy="2511835"/>
          </a:xfrm>
        </p:spPr>
        <p:txBody>
          <a:bodyPr anchor="b">
            <a:normAutofit/>
          </a:bodyPr>
          <a:lstStyle>
            <a:lvl1pPr algn="l">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800" y="4247468"/>
            <a:ext cx="10394707"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CDF071-3364-4AF2-8784-696D9E530376}"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802" y="685800"/>
            <a:ext cx="10394706" cy="1151965"/>
          </a:xfr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685802"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802"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234622"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234621"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770380"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770380"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2E0C83B-2A0D-4895-8D19-F0DA28872F64}" type="datetimeFigureOut">
              <a:rPr lang="en-US" dirty="0"/>
              <a:t>7/30/2020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801" y="685800"/>
            <a:ext cx="10396882" cy="1151965"/>
          </a:xfr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691840"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780" y="2063395"/>
            <a:ext cx="3310128"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91840" y="4389287"/>
            <a:ext cx="3310128"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237410"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235999" y="2063395"/>
            <a:ext cx="3310128"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235999" y="4389286"/>
            <a:ext cx="3310128"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768944"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768819" y="2063394"/>
            <a:ext cx="3310128"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768819" y="4389284"/>
            <a:ext cx="3310128"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E32ACF0-C7E7-4CC8-840E-A2809FB4BDF6}" type="datetimeFigureOut">
              <a:rPr lang="en-US" dirty="0"/>
              <a:t>7/30/2020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800" y="2063396"/>
            <a:ext cx="10394707" cy="331119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1B64FF-53E9-4519-AFEB-B5EAE0A6C098}"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5862" y="685800"/>
            <a:ext cx="2264646" cy="4688785"/>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800" y="685800"/>
            <a:ext cx="7904431" cy="468878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D0605F-0999-49B8-97E8-A9F5FE66FD89}"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041493-8214-4CD3-9E66-4A7CE0239274}"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4707" cy="319348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685801" y="3742267"/>
            <a:ext cx="10394707"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45397E-FD2D-4D0A-B33C-2E5AEFAED143}"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5088714" cy="3311189"/>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5993971" y="2063396"/>
            <a:ext cx="5086538" cy="3311189"/>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15092E-80DC-4992-A0D4-E74F7FC3042B}"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4707" cy="115814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8356" y="2063396"/>
            <a:ext cx="4856158"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802" y="2861733"/>
            <a:ext cx="5088712" cy="2512852"/>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8191" y="2063396"/>
            <a:ext cx="486449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5993969" y="2861733"/>
            <a:ext cx="5088713" cy="2512852"/>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69A4C6-EA06-4AF0-A839-1839C57399A0}" type="datetimeFigureOut">
              <a:rPr lang="en-US" dirty="0"/>
              <a:t>7/30/2020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F0C016-2580-485A-AC4B-4452BC379743}" type="datetimeFigureOut">
              <a:rPr lang="en-US" dirty="0"/>
              <a:t>7/30/2020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0C8E6-7044-439E-9AE7-82A0C81AB0F0}" type="datetimeFigureOut">
              <a:rPr lang="en-US" dirty="0"/>
              <a:t>7/30/2020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643" y="685800"/>
            <a:ext cx="4126860" cy="2023252"/>
          </a:xfr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5046132" y="685800"/>
            <a:ext cx="6034375" cy="46887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3642" y="2709052"/>
            <a:ext cx="4126861"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5F70E-5DFF-42EC-93B3-07D70D7ED1BD}"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6345302" cy="2023252"/>
          </a:xfrm>
        </p:spPr>
        <p:txBody>
          <a:bodyPr anchor="b">
            <a:normAutofit/>
          </a:bodyPr>
          <a:lstStyle>
            <a:lvl1pPr algn="ct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82362" y="0"/>
            <a:ext cx="3598146"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1" y="2709052"/>
            <a:ext cx="634530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4520B5-A0C9-4D15-A71B-70A075D52D64}"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Brickwork-HD-R1a.jpg"/>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0" name="Group 9"/>
          <p:cNvGrpSpPr/>
          <p:nvPr/>
        </p:nvGrpSpPr>
        <p:grpSpPr>
          <a:xfrm>
            <a:off x="-25397" y="0"/>
            <a:ext cx="12005350"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13" name="Rectangle 12"/>
            <p:cNvSpPr/>
            <p:nvPr/>
          </p:nvSpPr>
          <p:spPr>
            <a:xfrm>
              <a:off x="1" y="5600215"/>
              <a:ext cx="11706512" cy="780581"/>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85801" y="685800"/>
            <a:ext cx="10396882" cy="11519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063396"/>
            <a:ext cx="10396883" cy="331118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98083" y="5757334"/>
            <a:ext cx="3784600" cy="498470"/>
          </a:xfrm>
          <a:prstGeom prst="rect">
            <a:avLst/>
          </a:prstGeom>
        </p:spPr>
        <p:txBody>
          <a:bodyPr vert="horz" lIns="91440" tIns="45720" rIns="91440" bIns="45720" rtlCol="0" anchor="ctr"/>
          <a:lstStyle>
            <a:lvl1pPr algn="r">
              <a:defRPr sz="3200" cap="all" baseline="0">
                <a:solidFill>
                  <a:schemeClr val="accent2">
                    <a:lumMod val="50000"/>
                  </a:schemeClr>
                </a:solidFill>
              </a:defRPr>
            </a:lvl1pPr>
          </a:lstStyle>
          <a:p>
            <a:fld id="{61EAF71F-1A43-41B7-B605-0710A83174B7}" type="datetimeFigureOut">
              <a:rPr lang="en-US" dirty="0"/>
              <a:t>7/30/2020</a:t>
            </a:fld>
            <a:endParaRPr lang="en-US" dirty="0"/>
          </a:p>
        </p:txBody>
      </p:sp>
      <p:sp>
        <p:nvSpPr>
          <p:cNvPr id="5" name="Footer Placeholder 4"/>
          <p:cNvSpPr>
            <a:spLocks noGrp="1"/>
          </p:cNvSpPr>
          <p:nvPr>
            <p:ph type="ftr" sz="quarter" idx="3"/>
          </p:nvPr>
        </p:nvSpPr>
        <p:spPr>
          <a:xfrm>
            <a:off x="685801" y="5757334"/>
            <a:ext cx="5499719" cy="498470"/>
          </a:xfrm>
          <a:prstGeom prst="rect">
            <a:avLst/>
          </a:prstGeom>
        </p:spPr>
        <p:txBody>
          <a:bodyPr vert="horz" lIns="91440" tIns="45720" rIns="91440" bIns="45720" rtlCol="0" anchor="ctr"/>
          <a:lstStyle>
            <a:lvl1pPr algn="l">
              <a:defRPr sz="3200" cap="all" baseline="0">
                <a:solidFill>
                  <a:schemeClr val="accent2">
                    <a:lumMod val="50000"/>
                  </a:schemeClr>
                </a:solidFill>
              </a:defRPr>
            </a:lvl1pPr>
          </a:lstStyle>
          <a:p>
            <a:endParaRPr lang="en-US" dirty="0"/>
          </a:p>
        </p:txBody>
      </p:sp>
      <p:sp>
        <p:nvSpPr>
          <p:cNvPr id="6" name="Slide Number Placeholder 5"/>
          <p:cNvSpPr>
            <a:spLocks noGrp="1"/>
          </p:cNvSpPr>
          <p:nvPr>
            <p:ph type="sldNum" sz="quarter" idx="4"/>
          </p:nvPr>
        </p:nvSpPr>
        <p:spPr>
          <a:xfrm>
            <a:off x="6287121" y="5757334"/>
            <a:ext cx="907186" cy="498470"/>
          </a:xfrm>
          <a:prstGeom prst="rect">
            <a:avLst/>
          </a:prstGeom>
        </p:spPr>
        <p:txBody>
          <a:bodyPr vert="horz" lIns="91440" tIns="45720" rIns="91440" bIns="45720" rtlCol="0" anchor="ctr"/>
          <a:lstStyle>
            <a:lvl1pPr algn="ctr">
              <a:defRPr sz="3200" cap="all" baseline="0">
                <a:solidFill>
                  <a:schemeClr val="accent2">
                    <a:lumMod val="50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jpeg"/><Relationship Id="rId7" Type="http://schemas.openxmlformats.org/officeDocument/2006/relationships/diagramColors" Target="../diagrams/colors4.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jpeg"/><Relationship Id="rId7" Type="http://schemas.openxmlformats.org/officeDocument/2006/relationships/diagramColors" Target="../diagrams/colors5.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1.tiff"/><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jpeg"/><Relationship Id="rId7" Type="http://schemas.openxmlformats.org/officeDocument/2006/relationships/diagramColors" Target="../diagrams/colors7.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jpeg"/><Relationship Id="rId7" Type="http://schemas.openxmlformats.org/officeDocument/2006/relationships/diagramColors" Target="../diagrams/colors9.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61663-BBD7-4460-8BB5-BF8D0C490940}"/>
              </a:ext>
            </a:extLst>
          </p:cNvPr>
          <p:cNvSpPr>
            <a:spLocks noGrp="1"/>
          </p:cNvSpPr>
          <p:nvPr>
            <p:ph type="ctrTitle"/>
          </p:nvPr>
        </p:nvSpPr>
        <p:spPr>
          <a:xfrm rot="21420000">
            <a:off x="860863" y="663451"/>
            <a:ext cx="9755187" cy="1607158"/>
          </a:xfrm>
        </p:spPr>
        <p:txBody>
          <a:bodyPr>
            <a:normAutofit fontScale="90000"/>
          </a:bodyPr>
          <a:lstStyle/>
          <a:p>
            <a:r>
              <a:rPr lang="en-US" b="1" dirty="0">
                <a:solidFill>
                  <a:schemeClr val="tx1"/>
                </a:solidFill>
              </a:rPr>
              <a:t>Women, Music, Culture</a:t>
            </a:r>
            <a:br>
              <a:rPr lang="en-US" b="1" dirty="0">
                <a:solidFill>
                  <a:schemeClr val="tx1"/>
                </a:solidFill>
              </a:rPr>
            </a:br>
            <a:r>
              <a:rPr lang="en-US" b="1" dirty="0">
                <a:solidFill>
                  <a:schemeClr val="tx1"/>
                </a:solidFill>
              </a:rPr>
              <a:t>Chapter 11</a:t>
            </a:r>
            <a:endParaRPr lang="en-US" dirty="0"/>
          </a:p>
        </p:txBody>
      </p:sp>
      <p:sp>
        <p:nvSpPr>
          <p:cNvPr id="3" name="Subtitle 2">
            <a:extLst>
              <a:ext uri="{FF2B5EF4-FFF2-40B4-BE49-F238E27FC236}">
                <a16:creationId xmlns:a16="http://schemas.microsoft.com/office/drawing/2014/main" id="{544809D0-7C68-4319-A96E-7E79BB9CE2C3}"/>
              </a:ext>
            </a:extLst>
          </p:cNvPr>
          <p:cNvSpPr>
            <a:spLocks noGrp="1"/>
          </p:cNvSpPr>
          <p:nvPr>
            <p:ph type="subTitle" idx="1"/>
          </p:nvPr>
        </p:nvSpPr>
        <p:spPr>
          <a:xfrm rot="21420000">
            <a:off x="957278" y="2520552"/>
            <a:ext cx="9755187" cy="1535665"/>
          </a:xfrm>
        </p:spPr>
        <p:txBody>
          <a:bodyPr/>
          <a:lstStyle/>
          <a:p>
            <a:r>
              <a:rPr lang="en-US" sz="3600" b="1" dirty="0">
                <a:solidFill>
                  <a:schemeClr val="tx1"/>
                </a:solidFill>
              </a:rPr>
              <a:t>Changing Gender Roles: </a:t>
            </a:r>
          </a:p>
          <a:p>
            <a:r>
              <a:rPr lang="en-US" sz="3600" b="1" dirty="0">
                <a:solidFill>
                  <a:schemeClr val="tx1"/>
                </a:solidFill>
              </a:rPr>
              <a:t>From Nineteenth Century Opera to the Modern Musical</a:t>
            </a:r>
            <a:endParaRPr lang="en-US" sz="3600" b="1" dirty="0">
              <a:solidFill>
                <a:schemeClr val="bg1"/>
              </a:solidFill>
            </a:endParaRPr>
          </a:p>
          <a:p>
            <a:endParaRPr lang="en-US" dirty="0"/>
          </a:p>
        </p:txBody>
      </p:sp>
    </p:spTree>
    <p:extLst>
      <p:ext uri="{BB962C8B-B14F-4D97-AF65-F5344CB8AC3E}">
        <p14:creationId xmlns:p14="http://schemas.microsoft.com/office/powerpoint/2010/main" val="1229468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A2CF262-F82A-412F-A8DE-40C08CD2555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2" name="Rectangle 11">
            <a:extLst>
              <a:ext uri="{FF2B5EF4-FFF2-40B4-BE49-F238E27FC236}">
                <a16:creationId xmlns:a16="http://schemas.microsoft.com/office/drawing/2014/main" id="{F2C91ADE-25FF-497C-9E0F-00727CF13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4" name="Freeform 9">
            <a:extLst>
              <a:ext uri="{FF2B5EF4-FFF2-40B4-BE49-F238E27FC236}">
                <a16:creationId xmlns:a16="http://schemas.microsoft.com/office/drawing/2014/main" id="{AEA33B51-C523-48BB-8344-03D568D949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16" name="Rectangle 15">
            <a:extLst>
              <a:ext uri="{FF2B5EF4-FFF2-40B4-BE49-F238E27FC236}">
                <a16:creationId xmlns:a16="http://schemas.microsoft.com/office/drawing/2014/main" id="{694CCDA7-819B-4009-B9D8-11AB3C220F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54296" cy="6380796"/>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2AA51C5-B164-4570-8CDD-B8EC163D6381}"/>
              </a:ext>
            </a:extLst>
          </p:cNvPr>
          <p:cNvSpPr>
            <a:spLocks noGrp="1"/>
          </p:cNvSpPr>
          <p:nvPr>
            <p:ph type="title"/>
          </p:nvPr>
        </p:nvSpPr>
        <p:spPr>
          <a:xfrm>
            <a:off x="685802" y="685800"/>
            <a:ext cx="3381946" cy="4846967"/>
          </a:xfrm>
        </p:spPr>
        <p:txBody>
          <a:bodyPr>
            <a:normAutofit/>
          </a:bodyPr>
          <a:lstStyle/>
          <a:p>
            <a:r>
              <a:rPr lang="en-US" sz="4800">
                <a:solidFill>
                  <a:srgbClr val="FFFFFF"/>
                </a:solidFill>
              </a:rPr>
              <a:t>The “danger” of opera, and changing gender depictions</a:t>
            </a:r>
          </a:p>
        </p:txBody>
      </p:sp>
      <p:graphicFrame>
        <p:nvGraphicFramePr>
          <p:cNvPr id="5" name="Content Placeholder 2">
            <a:extLst>
              <a:ext uri="{FF2B5EF4-FFF2-40B4-BE49-F238E27FC236}">
                <a16:creationId xmlns:a16="http://schemas.microsoft.com/office/drawing/2014/main" id="{6C82D939-2600-4123-B9F2-933E78C6BFF1}"/>
              </a:ext>
            </a:extLst>
          </p:cNvPr>
          <p:cNvGraphicFramePr>
            <a:graphicFrameLocks noGrp="1"/>
          </p:cNvGraphicFramePr>
          <p:nvPr>
            <p:ph sz="quarter" idx="13"/>
            <p:extLst>
              <p:ext uri="{D42A27DB-BD31-4B8C-83A1-F6EECF244321}">
                <p14:modId xmlns:p14="http://schemas.microsoft.com/office/powerpoint/2010/main" val="2099038281"/>
              </p:ext>
            </p:extLst>
          </p:nvPr>
        </p:nvGraphicFramePr>
        <p:xfrm>
          <a:off x="4895850" y="0"/>
          <a:ext cx="6610348" cy="6380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89448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BDDCC-AB92-476D-A1D4-3961FF7123A8}"/>
              </a:ext>
            </a:extLst>
          </p:cNvPr>
          <p:cNvSpPr>
            <a:spLocks noGrp="1"/>
          </p:cNvSpPr>
          <p:nvPr>
            <p:ph type="title"/>
          </p:nvPr>
        </p:nvSpPr>
        <p:spPr>
          <a:xfrm>
            <a:off x="897559" y="-61073"/>
            <a:ext cx="10396882" cy="1151965"/>
          </a:xfrm>
        </p:spPr>
        <p:txBody>
          <a:bodyPr/>
          <a:lstStyle/>
          <a:p>
            <a:r>
              <a:rPr lang="en-US" dirty="0"/>
              <a:t>19</a:t>
            </a:r>
            <a:r>
              <a:rPr lang="en-US" baseline="30000" dirty="0"/>
              <a:t>th</a:t>
            </a:r>
            <a:r>
              <a:rPr lang="en-US" dirty="0"/>
              <a:t> century “gendered” roles</a:t>
            </a:r>
          </a:p>
        </p:txBody>
      </p:sp>
      <p:sp>
        <p:nvSpPr>
          <p:cNvPr id="3" name="Content Placeholder 2">
            <a:extLst>
              <a:ext uri="{FF2B5EF4-FFF2-40B4-BE49-F238E27FC236}">
                <a16:creationId xmlns:a16="http://schemas.microsoft.com/office/drawing/2014/main" id="{7CFA1725-1BC9-4976-A258-632D236EE19A}"/>
              </a:ext>
            </a:extLst>
          </p:cNvPr>
          <p:cNvSpPr>
            <a:spLocks noGrp="1"/>
          </p:cNvSpPr>
          <p:nvPr>
            <p:ph sz="quarter" idx="13"/>
          </p:nvPr>
        </p:nvSpPr>
        <p:spPr>
          <a:xfrm>
            <a:off x="685800" y="1352550"/>
            <a:ext cx="4783758" cy="4267199"/>
          </a:xfrm>
        </p:spPr>
        <p:txBody>
          <a:bodyPr>
            <a:normAutofit/>
          </a:bodyPr>
          <a:lstStyle/>
          <a:p>
            <a:pPr marL="0" indent="0">
              <a:lnSpc>
                <a:spcPct val="100000"/>
              </a:lnSpc>
              <a:buNone/>
            </a:pPr>
            <a:r>
              <a:rPr lang="en-US" dirty="0">
                <a:solidFill>
                  <a:srgbClr val="FF0000"/>
                </a:solidFill>
                <a:latin typeface="Arial Black" panose="020B0A04020102020204" pitchFamily="34" charset="0"/>
              </a:rPr>
              <a:t>Soprano: high female voice</a:t>
            </a:r>
          </a:p>
          <a:p>
            <a:pPr marL="0" indent="0">
              <a:lnSpc>
                <a:spcPct val="100000"/>
              </a:lnSpc>
              <a:buNone/>
            </a:pPr>
            <a:r>
              <a:rPr lang="en-US" sz="2000" dirty="0">
                <a:latin typeface="Arial Black" panose="020B0A04020102020204" pitchFamily="34" charset="0"/>
              </a:rPr>
              <a:t>Portrayed as </a:t>
            </a:r>
            <a:r>
              <a:rPr lang="en-US" sz="2000" dirty="0" smtClean="0">
                <a:latin typeface="Arial Black" panose="020B0A04020102020204" pitchFamily="34" charset="0"/>
              </a:rPr>
              <a:t>desirable, meek</a:t>
            </a:r>
            <a:r>
              <a:rPr lang="en-US" sz="2000" dirty="0">
                <a:latin typeface="Arial Black" panose="020B0A04020102020204" pitchFamily="34" charset="0"/>
              </a:rPr>
              <a:t>, passive, weak, </a:t>
            </a:r>
            <a:r>
              <a:rPr lang="en-US" sz="2000" dirty="0" smtClean="0">
                <a:latin typeface="Arial Black" panose="020B0A04020102020204" pitchFamily="34" charset="0"/>
              </a:rPr>
              <a:t>morally “good</a:t>
            </a:r>
            <a:r>
              <a:rPr lang="en-US" sz="2000" dirty="0">
                <a:latin typeface="Arial Black" panose="020B0A04020102020204" pitchFamily="34" charset="0"/>
              </a:rPr>
              <a:t>”</a:t>
            </a:r>
          </a:p>
          <a:p>
            <a:pPr marL="0" indent="0">
              <a:lnSpc>
                <a:spcPct val="100000"/>
              </a:lnSpc>
              <a:buNone/>
            </a:pPr>
            <a:r>
              <a:rPr lang="en-US" sz="2000" dirty="0">
                <a:solidFill>
                  <a:srgbClr val="FF0000"/>
                </a:solidFill>
                <a:latin typeface="Arial Black" panose="020B0A04020102020204" pitchFamily="34" charset="0"/>
              </a:rPr>
              <a:t>Alto: lower female voice</a:t>
            </a:r>
          </a:p>
          <a:p>
            <a:pPr marL="0" indent="0">
              <a:lnSpc>
                <a:spcPct val="100000"/>
              </a:lnSpc>
              <a:buNone/>
            </a:pPr>
            <a:r>
              <a:rPr lang="en-US" sz="2000" dirty="0">
                <a:latin typeface="Arial Black" panose="020B0A04020102020204" pitchFamily="34" charset="0"/>
              </a:rPr>
              <a:t>Portrayed as evil, old, </a:t>
            </a:r>
            <a:r>
              <a:rPr lang="en-US" sz="2000" dirty="0" smtClean="0">
                <a:latin typeface="Arial Black" panose="020B0A04020102020204" pitchFamily="34" charset="0"/>
              </a:rPr>
              <a:t>a vixen</a:t>
            </a:r>
            <a:r>
              <a:rPr lang="en-US" sz="2000" dirty="0">
                <a:latin typeface="Arial Black" panose="020B0A04020102020204" pitchFamily="34" charset="0"/>
              </a:rPr>
              <a:t>, clever</a:t>
            </a:r>
          </a:p>
          <a:p>
            <a:pPr>
              <a:lnSpc>
                <a:spcPct val="100000"/>
              </a:lnSpc>
            </a:pPr>
            <a:r>
              <a:rPr lang="en-US" sz="2000" b="1" u="sng" dirty="0">
                <a:latin typeface="Arial Black" panose="020B0A04020102020204" pitchFamily="34" charset="0"/>
              </a:rPr>
              <a:t>A common </a:t>
            </a:r>
            <a:r>
              <a:rPr lang="en-US" sz="2000" b="1" u="sng" dirty="0" smtClean="0">
                <a:latin typeface="Arial Black" panose="020B0A04020102020204" pitchFamily="34" charset="0"/>
              </a:rPr>
              <a:t>sub-plot</a:t>
            </a:r>
            <a:r>
              <a:rPr lang="en-US" b="1" dirty="0">
                <a:latin typeface="Arial Black" panose="020B0A04020102020204" pitchFamily="34" charset="0"/>
              </a:rPr>
              <a:t> </a:t>
            </a:r>
            <a:r>
              <a:rPr lang="en-US" b="1" dirty="0" smtClean="0">
                <a:latin typeface="Arial Black" panose="020B0A04020102020204" pitchFamily="34" charset="0"/>
              </a:rPr>
              <a:t>was to</a:t>
            </a:r>
            <a:r>
              <a:rPr lang="en-US" sz="2000" b="1" dirty="0" smtClean="0">
                <a:latin typeface="Arial Black" panose="020B0A04020102020204" pitchFamily="34" charset="0"/>
              </a:rPr>
              <a:t> </a:t>
            </a:r>
            <a:r>
              <a:rPr lang="en-US" sz="2000" dirty="0">
                <a:latin typeface="Arial Black" panose="020B0A04020102020204" pitchFamily="34" charset="0"/>
              </a:rPr>
              <a:t>cast the female leads as moral opposites</a:t>
            </a:r>
          </a:p>
          <a:p>
            <a:pPr>
              <a:lnSpc>
                <a:spcPct val="100000"/>
              </a:lnSpc>
            </a:pPr>
            <a:endParaRPr lang="en-US" dirty="0">
              <a:latin typeface="Arial Black" panose="020B0A04020102020204" pitchFamily="34" charset="0"/>
            </a:endParaRPr>
          </a:p>
        </p:txBody>
      </p:sp>
      <p:sp>
        <p:nvSpPr>
          <p:cNvPr id="4" name="Content Placeholder 2">
            <a:extLst>
              <a:ext uri="{FF2B5EF4-FFF2-40B4-BE49-F238E27FC236}">
                <a16:creationId xmlns:a16="http://schemas.microsoft.com/office/drawing/2014/main" id="{723E4384-A991-4649-9C63-72B4AF82AD17}"/>
              </a:ext>
            </a:extLst>
          </p:cNvPr>
          <p:cNvSpPr txBox="1">
            <a:spLocks/>
          </p:cNvSpPr>
          <p:nvPr/>
        </p:nvSpPr>
        <p:spPr>
          <a:xfrm>
            <a:off x="5884242" y="1352550"/>
            <a:ext cx="4783758" cy="4000500"/>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457200" lvl="1" indent="0">
              <a:lnSpc>
                <a:spcPct val="100000"/>
              </a:lnSpc>
              <a:buNone/>
            </a:pPr>
            <a:r>
              <a:rPr lang="en-US" sz="2000" dirty="0" smtClean="0">
                <a:solidFill>
                  <a:srgbClr val="FF0000"/>
                </a:solidFill>
                <a:latin typeface="Arial Black" panose="020B0A04020102020204" pitchFamily="34" charset="0"/>
              </a:rPr>
              <a:t>Tenor</a:t>
            </a:r>
            <a:r>
              <a:rPr lang="en-US" sz="2000" dirty="0">
                <a:solidFill>
                  <a:srgbClr val="FF0000"/>
                </a:solidFill>
                <a:latin typeface="Arial Black" panose="020B0A04020102020204" pitchFamily="34" charset="0"/>
              </a:rPr>
              <a:t>: high male voice</a:t>
            </a:r>
          </a:p>
          <a:p>
            <a:pPr marL="457200" lvl="1" indent="0">
              <a:lnSpc>
                <a:spcPct val="100000"/>
              </a:lnSpc>
              <a:buNone/>
            </a:pPr>
            <a:r>
              <a:rPr lang="en-US" sz="2000" dirty="0">
                <a:latin typeface="Arial Black" panose="020B0A04020102020204" pitchFamily="34" charset="0"/>
              </a:rPr>
              <a:t>Portrayed as the hero, and love interest of the </a:t>
            </a:r>
            <a:r>
              <a:rPr lang="en-US" sz="2000" dirty="0" smtClean="0">
                <a:latin typeface="Arial Black" panose="020B0A04020102020204" pitchFamily="34" charset="0"/>
              </a:rPr>
              <a:t>soprano</a:t>
            </a:r>
          </a:p>
          <a:p>
            <a:pPr marL="457200" lvl="1" indent="0">
              <a:lnSpc>
                <a:spcPct val="100000"/>
              </a:lnSpc>
              <a:buNone/>
            </a:pPr>
            <a:endParaRPr lang="en-US" sz="2000" dirty="0">
              <a:latin typeface="Arial Black" panose="020B0A04020102020204" pitchFamily="34" charset="0"/>
            </a:endParaRPr>
          </a:p>
          <a:p>
            <a:pPr marL="457200" lvl="1" indent="0">
              <a:lnSpc>
                <a:spcPct val="100000"/>
              </a:lnSpc>
              <a:buNone/>
            </a:pPr>
            <a:r>
              <a:rPr lang="en-US" sz="2000" dirty="0">
                <a:solidFill>
                  <a:srgbClr val="FF0000"/>
                </a:solidFill>
                <a:latin typeface="Arial Black" panose="020B0A04020102020204" pitchFamily="34" charset="0"/>
              </a:rPr>
              <a:t>Bass: low male voice</a:t>
            </a:r>
          </a:p>
          <a:p>
            <a:pPr marL="457200" lvl="1" indent="0">
              <a:lnSpc>
                <a:spcPct val="100000"/>
              </a:lnSpc>
              <a:buNone/>
            </a:pPr>
            <a:r>
              <a:rPr lang="en-US" sz="2000" dirty="0">
                <a:latin typeface="Arial Black" panose="020B0A04020102020204" pitchFamily="34" charset="0"/>
              </a:rPr>
              <a:t>Portrayed as evil, dumb</a:t>
            </a:r>
          </a:p>
          <a:p>
            <a:endParaRPr lang="en-US" dirty="0">
              <a:latin typeface="Arial Black" panose="020B0A04020102020204" pitchFamily="34" charset="0"/>
            </a:endParaRPr>
          </a:p>
        </p:txBody>
      </p:sp>
    </p:spTree>
    <p:extLst>
      <p:ext uri="{BB962C8B-B14F-4D97-AF65-F5344CB8AC3E}">
        <p14:creationId xmlns:p14="http://schemas.microsoft.com/office/powerpoint/2010/main" val="123099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15" name="Picture 9">
            <a:extLst>
              <a:ext uri="{FF2B5EF4-FFF2-40B4-BE49-F238E27FC236}">
                <a16:creationId xmlns:a16="http://schemas.microsoft.com/office/drawing/2014/main" id="{DA2CF262-F82A-412F-A8DE-40C08CD2555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7" name="Rectangle 11">
            <a:extLst>
              <a:ext uri="{FF2B5EF4-FFF2-40B4-BE49-F238E27FC236}">
                <a16:creationId xmlns:a16="http://schemas.microsoft.com/office/drawing/2014/main" id="{F2C91ADE-25FF-497C-9E0F-00727CF13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4" name="Freeform 9">
            <a:extLst>
              <a:ext uri="{FF2B5EF4-FFF2-40B4-BE49-F238E27FC236}">
                <a16:creationId xmlns:a16="http://schemas.microsoft.com/office/drawing/2014/main" id="{AEA33B51-C523-48BB-8344-03D568D949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16" name="Rectangle 15">
            <a:extLst>
              <a:ext uri="{FF2B5EF4-FFF2-40B4-BE49-F238E27FC236}">
                <a16:creationId xmlns:a16="http://schemas.microsoft.com/office/drawing/2014/main" id="{694CCDA7-819B-4009-B9D8-11AB3C220F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54296" cy="6380796"/>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1AD7087-39BC-4FED-8699-6C34C0284F14}"/>
              </a:ext>
            </a:extLst>
          </p:cNvPr>
          <p:cNvSpPr>
            <a:spLocks noGrp="1"/>
          </p:cNvSpPr>
          <p:nvPr>
            <p:ph type="title"/>
          </p:nvPr>
        </p:nvSpPr>
        <p:spPr>
          <a:xfrm>
            <a:off x="685802" y="685800"/>
            <a:ext cx="3381946" cy="4846967"/>
          </a:xfrm>
        </p:spPr>
        <p:txBody>
          <a:bodyPr>
            <a:normAutofit/>
          </a:bodyPr>
          <a:lstStyle/>
          <a:p>
            <a:r>
              <a:rPr lang="en-US" sz="4800">
                <a:solidFill>
                  <a:srgbClr val="FFFFFF"/>
                </a:solidFill>
              </a:rPr>
              <a:t>A wider audience</a:t>
            </a:r>
          </a:p>
        </p:txBody>
      </p:sp>
      <p:graphicFrame>
        <p:nvGraphicFramePr>
          <p:cNvPr id="5" name="Content Placeholder 2">
            <a:extLst>
              <a:ext uri="{FF2B5EF4-FFF2-40B4-BE49-F238E27FC236}">
                <a16:creationId xmlns:a16="http://schemas.microsoft.com/office/drawing/2014/main" id="{EADB98E5-CA21-42DF-823B-9D39789E0473}"/>
              </a:ext>
            </a:extLst>
          </p:cNvPr>
          <p:cNvGraphicFramePr>
            <a:graphicFrameLocks noGrp="1"/>
          </p:cNvGraphicFramePr>
          <p:nvPr>
            <p:ph sz="quarter" idx="13"/>
            <p:extLst>
              <p:ext uri="{D42A27DB-BD31-4B8C-83A1-F6EECF244321}">
                <p14:modId xmlns:p14="http://schemas.microsoft.com/office/powerpoint/2010/main" val="3272703973"/>
              </p:ext>
            </p:extLst>
          </p:nvPr>
        </p:nvGraphicFramePr>
        <p:xfrm>
          <a:off x="5294108" y="685800"/>
          <a:ext cx="5759656" cy="48469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25620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B5474-35AA-4BD2-BFE3-054825058D96}"/>
              </a:ext>
            </a:extLst>
          </p:cNvPr>
          <p:cNvSpPr>
            <a:spLocks noGrp="1"/>
          </p:cNvSpPr>
          <p:nvPr>
            <p:ph type="title"/>
          </p:nvPr>
        </p:nvSpPr>
        <p:spPr/>
        <p:txBody>
          <a:bodyPr>
            <a:normAutofit fontScale="90000"/>
          </a:bodyPr>
          <a:lstStyle/>
          <a:p>
            <a:r>
              <a:rPr lang="en-US" dirty="0"/>
              <a:t>19</a:t>
            </a:r>
            <a:r>
              <a:rPr lang="en-US" baseline="30000" dirty="0"/>
              <a:t>th</a:t>
            </a:r>
            <a:r>
              <a:rPr lang="en-US" dirty="0"/>
              <a:t> century: </a:t>
            </a:r>
            <a:br>
              <a:rPr lang="en-US" dirty="0"/>
            </a:br>
            <a:r>
              <a:rPr lang="en-US" dirty="0"/>
              <a:t>Peak popularity, peak sexism?</a:t>
            </a:r>
          </a:p>
        </p:txBody>
      </p:sp>
      <p:sp>
        <p:nvSpPr>
          <p:cNvPr id="3" name="Content Placeholder 2">
            <a:extLst>
              <a:ext uri="{FF2B5EF4-FFF2-40B4-BE49-F238E27FC236}">
                <a16:creationId xmlns:a16="http://schemas.microsoft.com/office/drawing/2014/main" id="{50091E85-C5F0-4AB9-B866-931E84A82514}"/>
              </a:ext>
            </a:extLst>
          </p:cNvPr>
          <p:cNvSpPr>
            <a:spLocks noGrp="1"/>
          </p:cNvSpPr>
          <p:nvPr>
            <p:ph sz="quarter" idx="13"/>
          </p:nvPr>
        </p:nvSpPr>
        <p:spPr/>
        <p:txBody>
          <a:bodyPr>
            <a:normAutofit fontScale="85000" lnSpcReduction="20000"/>
          </a:bodyPr>
          <a:lstStyle/>
          <a:p>
            <a:pPr lvl="2"/>
            <a:r>
              <a:rPr lang="en-US" sz="3200" dirty="0">
                <a:latin typeface="Arial Black" panose="020B0A04020102020204" pitchFamily="34" charset="0"/>
              </a:rPr>
              <a:t>Some of the most revered and popular operas are considered the most sexist</a:t>
            </a:r>
          </a:p>
          <a:p>
            <a:pPr lvl="2"/>
            <a:r>
              <a:rPr lang="en-US" sz="3200" dirty="0">
                <a:latin typeface="Arial Black" panose="020B0A04020102020204" pitchFamily="34" charset="0"/>
              </a:rPr>
              <a:t>Women characters are subjected to </a:t>
            </a:r>
            <a:r>
              <a:rPr lang="en-US" sz="3200" dirty="0" smtClean="0">
                <a:latin typeface="Arial Black" panose="020B0A04020102020204" pitchFamily="34" charset="0"/>
              </a:rPr>
              <a:t>rape, death</a:t>
            </a:r>
            <a:r>
              <a:rPr lang="en-US" sz="3200" dirty="0">
                <a:latin typeface="Arial Black" panose="020B0A04020102020204" pitchFamily="34" charset="0"/>
              </a:rPr>
              <a:t>, suffering, and weakness</a:t>
            </a:r>
          </a:p>
          <a:p>
            <a:pPr lvl="2"/>
            <a:r>
              <a:rPr lang="en-US" sz="3200" dirty="0">
                <a:latin typeface="Arial Black" panose="020B0A04020102020204" pitchFamily="34" charset="0"/>
              </a:rPr>
              <a:t>Female characters also frequently go insane, commit suicide, or become hysterical</a:t>
            </a:r>
          </a:p>
          <a:p>
            <a:endParaRPr lang="en-US" dirty="0">
              <a:latin typeface="Arial Black" panose="020B0A04020102020204" pitchFamily="34" charset="0"/>
            </a:endParaRPr>
          </a:p>
        </p:txBody>
      </p:sp>
    </p:spTree>
    <p:extLst>
      <p:ext uri="{BB962C8B-B14F-4D97-AF65-F5344CB8AC3E}">
        <p14:creationId xmlns:p14="http://schemas.microsoft.com/office/powerpoint/2010/main" val="962031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141BC0-C2DF-4232-AB6C-80819E3AC3B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2" name="Freeform 11">
            <a:extLst>
              <a:ext uri="{FF2B5EF4-FFF2-40B4-BE49-F238E27FC236}">
                <a16:creationId xmlns:a16="http://schemas.microsoft.com/office/drawing/2014/main" id="{9BDBE454-F089-4465-B0A3-46179F1EAE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75" y="0"/>
            <a:ext cx="11683810" cy="6588125"/>
          </a:xfrm>
          <a:custGeom>
            <a:avLst/>
            <a:gdLst/>
            <a:ahLst/>
            <a:cxnLst/>
            <a:rect l="l" t="t" r="r" b="b"/>
            <a:pathLst>
              <a:path w="11683810" h="6588125">
                <a:moveTo>
                  <a:pt x="0" y="0"/>
                </a:moveTo>
                <a:lnTo>
                  <a:pt x="11318691" y="0"/>
                </a:lnTo>
                <a:lnTo>
                  <a:pt x="11683810" y="5976938"/>
                </a:lnTo>
                <a:lnTo>
                  <a:pt x="15875" y="6588125"/>
                </a:lnTo>
                <a:cubicBezTo>
                  <a:pt x="10583" y="4386792"/>
                  <a:pt x="5292" y="2185458"/>
                  <a:pt x="0" y="0"/>
                </a:cubicBezTo>
                <a:close/>
              </a:path>
            </a:pathLst>
          </a:custGeom>
          <a:ln>
            <a:noFill/>
          </a:ln>
          <a:effectLst>
            <a:outerShdw blurRad="101600" dist="152400" dir="438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F69BA40B-4294-476F-88F2-27BC6C606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2257"/>
            <a:ext cx="11329257" cy="2028845"/>
          </a:xfrm>
          <a:custGeom>
            <a:avLst/>
            <a:gdLst/>
            <a:ahLst/>
            <a:cxnLst/>
            <a:rect l="l" t="t" r="r" b="b"/>
            <a:pathLst>
              <a:path w="11329257" h="2028845">
                <a:moveTo>
                  <a:pt x="0" y="588520"/>
                </a:moveTo>
                <a:lnTo>
                  <a:pt x="11244075" y="0"/>
                </a:lnTo>
                <a:lnTo>
                  <a:pt x="11329257" y="1424838"/>
                </a:lnTo>
                <a:lnTo>
                  <a:pt x="0" y="2028845"/>
                </a:lnTo>
                <a:lnTo>
                  <a:pt x="0" y="58852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6" name="Freeform 25">
            <a:extLst>
              <a:ext uri="{FF2B5EF4-FFF2-40B4-BE49-F238E27FC236}">
                <a16:creationId xmlns:a16="http://schemas.microsoft.com/office/drawing/2014/main" id="{73E5E7A2-F041-4748-A921-1C5F48C856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19579" cy="456877"/>
          </a:xfrm>
          <a:custGeom>
            <a:avLst/>
            <a:gdLst/>
            <a:ahLst/>
            <a:cxnLst/>
            <a:rect l="l" t="t" r="r" b="b"/>
            <a:pathLst>
              <a:path w="8719579" h="456877">
                <a:moveTo>
                  <a:pt x="0" y="0"/>
                </a:moveTo>
                <a:lnTo>
                  <a:pt x="8719579" y="0"/>
                </a:lnTo>
                <a:lnTo>
                  <a:pt x="0" y="456877"/>
                </a:lnTo>
                <a:lnTo>
                  <a:pt x="0" y="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8" name="Freeform 14">
            <a:extLst>
              <a:ext uri="{FF2B5EF4-FFF2-40B4-BE49-F238E27FC236}">
                <a16:creationId xmlns:a16="http://schemas.microsoft.com/office/drawing/2014/main" id="{D4A7182D-FC7E-4BC5-BBC0-60D1742D13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000">
            <a:off x="-161800" y="293317"/>
            <a:ext cx="11367116" cy="5751804"/>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0" name="5-Point Star 24">
            <a:extLst>
              <a:ext uri="{FF2B5EF4-FFF2-40B4-BE49-F238E27FC236}">
                <a16:creationId xmlns:a16="http://schemas.microsoft.com/office/drawing/2014/main" id="{49EC0A1F-A67D-4068-AA73-47EF71C9F4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000">
            <a:off x="4221385" y="5111356"/>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pic>
        <p:nvPicPr>
          <p:cNvPr id="22" name="Picture 21">
            <a:extLst>
              <a:ext uri="{FF2B5EF4-FFF2-40B4-BE49-F238E27FC236}">
                <a16:creationId xmlns:a16="http://schemas.microsoft.com/office/drawing/2014/main" id="{11767CA9-092D-45F6-8163-5F7DDFBA849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24" name="Rectangle 23">
            <a:extLst>
              <a:ext uri="{FF2B5EF4-FFF2-40B4-BE49-F238E27FC236}">
                <a16:creationId xmlns:a16="http://schemas.microsoft.com/office/drawing/2014/main" id="{FA67A2BD-7D2C-4A84-8257-DEA69266B0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 y="0"/>
            <a:ext cx="4702938" cy="6858000"/>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F69EF7-964F-46F4-B960-DC85C0252E65}"/>
              </a:ext>
            </a:extLst>
          </p:cNvPr>
          <p:cNvSpPr>
            <a:spLocks noGrp="1"/>
          </p:cNvSpPr>
          <p:nvPr>
            <p:ph type="title"/>
          </p:nvPr>
        </p:nvSpPr>
        <p:spPr>
          <a:xfrm>
            <a:off x="460118" y="546898"/>
            <a:ext cx="3314218" cy="4387052"/>
          </a:xfrm>
        </p:spPr>
        <p:txBody>
          <a:bodyPr vert="horz" lIns="91440" tIns="45720" rIns="91440" bIns="45720" rtlCol="0" anchor="b">
            <a:normAutofit/>
          </a:bodyPr>
          <a:lstStyle/>
          <a:p>
            <a:pPr algn="r"/>
            <a:r>
              <a:rPr lang="en-US" sz="2800" dirty="0">
                <a:solidFill>
                  <a:schemeClr val="tx1"/>
                </a:solidFill>
              </a:rPr>
              <a:t>In Puccini’s </a:t>
            </a:r>
            <a:r>
              <a:rPr lang="en-US" sz="2800" i="1" dirty="0">
                <a:solidFill>
                  <a:schemeClr val="tx1"/>
                </a:solidFill>
              </a:rPr>
              <a:t>Madama Butterfly</a:t>
            </a:r>
            <a:r>
              <a:rPr lang="en-US" sz="2800" dirty="0">
                <a:solidFill>
                  <a:schemeClr val="tx1"/>
                </a:solidFill>
              </a:rPr>
              <a:t>, </a:t>
            </a:r>
            <a:r>
              <a:rPr lang="en-US" sz="2800" dirty="0" smtClean="0">
                <a:solidFill>
                  <a:schemeClr val="tx1"/>
                </a:solidFill>
              </a:rPr>
              <a:t> the </a:t>
            </a:r>
            <a:r>
              <a:rPr lang="en-US" sz="2800" dirty="0">
                <a:solidFill>
                  <a:schemeClr val="tx1"/>
                </a:solidFill>
              </a:rPr>
              <a:t>lead character commits suicide to the tune of one of opera’s most beloved arias.  It is one of the most performed operas today.</a:t>
            </a:r>
          </a:p>
        </p:txBody>
      </p:sp>
      <p:sp>
        <p:nvSpPr>
          <p:cNvPr id="26" name="Rectangle 25">
            <a:extLst>
              <a:ext uri="{FF2B5EF4-FFF2-40B4-BE49-F238E27FC236}">
                <a16:creationId xmlns:a16="http://schemas.microsoft.com/office/drawing/2014/main" id="{80B3EC9B-9F5F-4DD1-A533-BC9CE0265C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88" y="0"/>
            <a:ext cx="4238653" cy="226225"/>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553E4262-ADC1-4AB1-A9E7-445A75DF9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5752622"/>
            <a:ext cx="4239772" cy="780581"/>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8">
            <a:extLst>
              <a:ext uri="{FF2B5EF4-FFF2-40B4-BE49-F238E27FC236}">
                <a16:creationId xmlns:a16="http://schemas.microsoft.com/office/drawing/2014/main" id="{CC3C01A0-328F-44B5-9D0D-CD27D3D2E0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89" y="0"/>
            <a:ext cx="4283927" cy="6576643"/>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32" name="Rectangle 31">
            <a:extLst>
              <a:ext uri="{FF2B5EF4-FFF2-40B4-BE49-F238E27FC236}">
                <a16:creationId xmlns:a16="http://schemas.microsoft.com/office/drawing/2014/main" id="{0FA8F1A2-BCB1-41A9-8356-62EEFCA88A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8800" y="450792"/>
            <a:ext cx="6639906" cy="5950008"/>
          </a:xfrm>
          <a:prstGeom prst="rect">
            <a:avLst/>
          </a:prstGeom>
          <a:solidFill>
            <a:schemeClr val="bg1"/>
          </a:solidFill>
          <a:ln w="57150" cmpd="thinThick">
            <a:noFill/>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5" descr="A poster for a modern adaption of Madama Butterfly">
            <a:extLst>
              <a:ext uri="{FF2B5EF4-FFF2-40B4-BE49-F238E27FC236}">
                <a16:creationId xmlns:a16="http://schemas.microsoft.com/office/drawing/2014/main" id="{6FED7B14-13E0-461B-BAEF-7B4A86A8FF2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315856" y="684680"/>
            <a:ext cx="3022359" cy="5482365"/>
          </a:xfrm>
          <a:prstGeom prst="rect">
            <a:avLst/>
          </a:prstGeom>
        </p:spPr>
      </p:pic>
      <p:pic>
        <p:nvPicPr>
          <p:cNvPr id="4" name="Content Placeholder 4" descr="A scene from Madama Butterfly ">
            <a:extLst>
              <a:ext uri="{FF2B5EF4-FFF2-40B4-BE49-F238E27FC236}">
                <a16:creationId xmlns:a16="http://schemas.microsoft.com/office/drawing/2014/main" id="{D86D337B-B5A9-431F-99EF-50D24566C8C1}"/>
              </a:ext>
            </a:extLst>
          </p:cNvPr>
          <p:cNvPicPr>
            <a:picLocks noGrp="1" noChangeAspect="1"/>
          </p:cNvPicPr>
          <p:nvPr>
            <p:ph sz="quarter" idx="13"/>
          </p:nvPr>
        </p:nvPicPr>
        <p:blipFill rotWithShape="1">
          <a:blip r:embed="rId5" cstate="email">
            <a:extLst>
              <a:ext uri="{28A0092B-C50C-407E-A947-70E740481C1C}">
                <a14:useLocalDpi xmlns:a14="http://schemas.microsoft.com/office/drawing/2010/main"/>
              </a:ext>
            </a:extLst>
          </a:blip>
          <a:srcRect/>
          <a:stretch/>
        </p:blipFill>
        <p:spPr>
          <a:xfrm>
            <a:off x="8467718" y="684680"/>
            <a:ext cx="3028419" cy="5482657"/>
          </a:xfrm>
          <a:prstGeom prst="rect">
            <a:avLst/>
          </a:prstGeom>
        </p:spPr>
      </p:pic>
    </p:spTree>
    <p:extLst>
      <p:ext uri="{BB962C8B-B14F-4D97-AF65-F5344CB8AC3E}">
        <p14:creationId xmlns:p14="http://schemas.microsoft.com/office/powerpoint/2010/main" val="3304793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A1352-3D9F-46F4-8161-E668A7254B12}"/>
              </a:ext>
            </a:extLst>
          </p:cNvPr>
          <p:cNvSpPr>
            <a:spLocks noGrp="1"/>
          </p:cNvSpPr>
          <p:nvPr>
            <p:ph type="title"/>
          </p:nvPr>
        </p:nvSpPr>
        <p:spPr/>
        <p:txBody>
          <a:bodyPr>
            <a:normAutofit fontScale="90000"/>
          </a:bodyPr>
          <a:lstStyle/>
          <a:p>
            <a:r>
              <a:rPr lang="en-US" dirty="0"/>
              <a:t>An alternative view of the 19</a:t>
            </a:r>
            <a:r>
              <a:rPr lang="en-US" baseline="30000" dirty="0"/>
              <a:t>th</a:t>
            </a:r>
            <a:r>
              <a:rPr lang="en-US" dirty="0"/>
              <a:t> century</a:t>
            </a:r>
          </a:p>
        </p:txBody>
      </p:sp>
      <p:sp>
        <p:nvSpPr>
          <p:cNvPr id="3" name="Content Placeholder 2">
            <a:extLst>
              <a:ext uri="{FF2B5EF4-FFF2-40B4-BE49-F238E27FC236}">
                <a16:creationId xmlns:a16="http://schemas.microsoft.com/office/drawing/2014/main" id="{0F41C9B1-AD77-4B2D-AD3D-97EA91C82A2C}"/>
              </a:ext>
            </a:extLst>
          </p:cNvPr>
          <p:cNvSpPr>
            <a:spLocks noGrp="1"/>
          </p:cNvSpPr>
          <p:nvPr>
            <p:ph sz="quarter" idx="13"/>
          </p:nvPr>
        </p:nvSpPr>
        <p:spPr/>
        <p:txBody>
          <a:bodyPr>
            <a:normAutofit fontScale="77500" lnSpcReduction="20000"/>
          </a:bodyPr>
          <a:lstStyle/>
          <a:p>
            <a:pPr lvl="1"/>
            <a:r>
              <a:rPr lang="en-US" sz="3200" dirty="0">
                <a:latin typeface="Arial Black" panose="020B0A04020102020204" pitchFamily="34" charset="0"/>
              </a:rPr>
              <a:t>Some third-wave feminists argue that 19</a:t>
            </a:r>
            <a:r>
              <a:rPr lang="en-US" sz="3200" baseline="30000" dirty="0">
                <a:latin typeface="Arial Black" panose="020B0A04020102020204" pitchFamily="34" charset="0"/>
              </a:rPr>
              <a:t>th</a:t>
            </a:r>
            <a:r>
              <a:rPr lang="en-US" sz="3200" dirty="0">
                <a:latin typeface="Arial Black" panose="020B0A04020102020204" pitchFamily="34" charset="0"/>
              </a:rPr>
              <a:t> century opera allowed women in the audience to live vicariously through characters on stage</a:t>
            </a:r>
          </a:p>
          <a:p>
            <a:pPr lvl="1"/>
            <a:r>
              <a:rPr lang="en-US" sz="3200" dirty="0">
                <a:latin typeface="Arial Black" panose="020B0A04020102020204" pitchFamily="34" charset="0"/>
              </a:rPr>
              <a:t>Voicing stories that society silenced, real experiences and prejudices </a:t>
            </a:r>
            <a:r>
              <a:rPr lang="en-US" sz="3200" dirty="0" smtClean="0">
                <a:latin typeface="Arial Black" panose="020B0A04020102020204" pitchFamily="34" charset="0"/>
              </a:rPr>
              <a:t>experienced by </a:t>
            </a:r>
            <a:r>
              <a:rPr lang="en-US" sz="3200" dirty="0">
                <a:latin typeface="Arial Black" panose="020B0A04020102020204" pitchFamily="34" charset="0"/>
              </a:rPr>
              <a:t>women in the audience could be </a:t>
            </a:r>
            <a:r>
              <a:rPr lang="en-US" sz="3200" dirty="0" smtClean="0">
                <a:latin typeface="Arial Black" panose="020B0A04020102020204" pitchFamily="34" charset="0"/>
              </a:rPr>
              <a:t>examined </a:t>
            </a:r>
            <a:r>
              <a:rPr lang="en-US" sz="3200" dirty="0">
                <a:latin typeface="Arial Black" panose="020B0A04020102020204" pitchFamily="34" charset="0"/>
              </a:rPr>
              <a:t>by connecting with women on stage</a:t>
            </a:r>
          </a:p>
          <a:p>
            <a:endParaRPr lang="en-US" dirty="0">
              <a:latin typeface="Arial Black" panose="020B0A04020102020204" pitchFamily="34" charset="0"/>
            </a:endParaRPr>
          </a:p>
        </p:txBody>
      </p:sp>
    </p:spTree>
    <p:extLst>
      <p:ext uri="{BB962C8B-B14F-4D97-AF65-F5344CB8AC3E}">
        <p14:creationId xmlns:p14="http://schemas.microsoft.com/office/powerpoint/2010/main" val="1136739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99DB-52E8-45B5-ACAB-F679E9FCD9CE}"/>
              </a:ext>
            </a:extLst>
          </p:cNvPr>
          <p:cNvSpPr>
            <a:spLocks noGrp="1"/>
          </p:cNvSpPr>
          <p:nvPr>
            <p:ph type="title"/>
          </p:nvPr>
        </p:nvSpPr>
        <p:spPr>
          <a:xfrm>
            <a:off x="685801" y="685800"/>
            <a:ext cx="10396882" cy="1151965"/>
          </a:xfrm>
        </p:spPr>
        <p:txBody>
          <a:bodyPr>
            <a:normAutofit/>
          </a:bodyPr>
          <a:lstStyle/>
          <a:p>
            <a:r>
              <a:rPr lang="en-US" dirty="0"/>
              <a:t>20</a:t>
            </a:r>
            <a:r>
              <a:rPr lang="en-US" baseline="30000" dirty="0"/>
              <a:t>th</a:t>
            </a:r>
            <a:r>
              <a:rPr lang="en-US" dirty="0"/>
              <a:t> century decline of opera</a:t>
            </a:r>
          </a:p>
        </p:txBody>
      </p:sp>
      <p:graphicFrame>
        <p:nvGraphicFramePr>
          <p:cNvPr id="5" name="Content Placeholder 2">
            <a:extLst>
              <a:ext uri="{FF2B5EF4-FFF2-40B4-BE49-F238E27FC236}">
                <a16:creationId xmlns:a16="http://schemas.microsoft.com/office/drawing/2014/main" id="{F9030655-120F-440C-8400-C52C87030219}"/>
              </a:ext>
            </a:extLst>
          </p:cNvPr>
          <p:cNvGraphicFramePr>
            <a:graphicFrameLocks noGrp="1"/>
          </p:cNvGraphicFramePr>
          <p:nvPr>
            <p:ph sz="quarter" idx="13"/>
            <p:extLst>
              <p:ext uri="{D42A27DB-BD31-4B8C-83A1-F6EECF244321}">
                <p14:modId xmlns:p14="http://schemas.microsoft.com/office/powerpoint/2010/main" val="3490901035"/>
              </p:ext>
            </p:extLst>
          </p:nvPr>
        </p:nvGraphicFramePr>
        <p:xfrm>
          <a:off x="685800" y="2063750"/>
          <a:ext cx="10394950" cy="3311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312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8516A-1356-43EB-8CE4-9CC1D71BE75F}"/>
              </a:ext>
            </a:extLst>
          </p:cNvPr>
          <p:cNvSpPr>
            <a:spLocks noGrp="1"/>
          </p:cNvSpPr>
          <p:nvPr>
            <p:ph type="title"/>
          </p:nvPr>
        </p:nvSpPr>
        <p:spPr>
          <a:xfrm>
            <a:off x="8009813" y="285750"/>
            <a:ext cx="3072869" cy="1151965"/>
          </a:xfrm>
        </p:spPr>
        <p:txBody>
          <a:bodyPr>
            <a:normAutofit/>
          </a:bodyPr>
          <a:lstStyle/>
          <a:p>
            <a:r>
              <a:rPr lang="en-US" sz="3700" dirty="0"/>
              <a:t>Broadway musicals</a:t>
            </a:r>
          </a:p>
        </p:txBody>
      </p:sp>
      <p:sp>
        <p:nvSpPr>
          <p:cNvPr id="9" name="Rectangle 8">
            <a:extLst>
              <a:ext uri="{FF2B5EF4-FFF2-40B4-BE49-F238E27FC236}">
                <a16:creationId xmlns:a16="http://schemas.microsoft.com/office/drawing/2014/main" id="{4DD6A7B6-3808-491D-9EB0-0459CA4040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240" y="457200"/>
            <a:ext cx="7045932" cy="4686138"/>
          </a:xfrm>
          <a:prstGeom prst="rect">
            <a:avLst/>
          </a:prstGeom>
          <a:solidFill>
            <a:schemeClr val="bg1"/>
          </a:solidFill>
          <a:ln w="57150" cmpd="thinThick">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photo of outside of Broadway's streets, filled with posters and lights for all sorts of musicals">
            <a:extLst>
              <a:ext uri="{FF2B5EF4-FFF2-40B4-BE49-F238E27FC236}">
                <a16:creationId xmlns:a16="http://schemas.microsoft.com/office/drawing/2014/main" id="{27D3C05A-E05B-4350-8D62-98568183349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64930" y="689358"/>
            <a:ext cx="6329451" cy="4219634"/>
          </a:xfrm>
          <a:prstGeom prst="rect">
            <a:avLst/>
          </a:prstGeom>
        </p:spPr>
      </p:pic>
      <p:sp>
        <p:nvSpPr>
          <p:cNvPr id="3" name="Content Placeholder 2">
            <a:extLst>
              <a:ext uri="{FF2B5EF4-FFF2-40B4-BE49-F238E27FC236}">
                <a16:creationId xmlns:a16="http://schemas.microsoft.com/office/drawing/2014/main" id="{A4D5E4B9-7777-45ED-B0DE-8CB196FDF5B9}"/>
              </a:ext>
            </a:extLst>
          </p:cNvPr>
          <p:cNvSpPr>
            <a:spLocks noGrp="1"/>
          </p:cNvSpPr>
          <p:nvPr>
            <p:ph sz="quarter" idx="13"/>
          </p:nvPr>
        </p:nvSpPr>
        <p:spPr>
          <a:xfrm>
            <a:off x="8006592" y="1437716"/>
            <a:ext cx="3076090" cy="3471276"/>
          </a:xfrm>
        </p:spPr>
        <p:txBody>
          <a:bodyPr>
            <a:normAutofit/>
          </a:bodyPr>
          <a:lstStyle/>
          <a:p>
            <a:r>
              <a:rPr lang="en-US" dirty="0">
                <a:latin typeface="Arial Black" panose="020B0A04020102020204" pitchFamily="34" charset="0"/>
              </a:rPr>
              <a:t>Musicals, unlike opera, still draw large, live audiences</a:t>
            </a:r>
          </a:p>
          <a:p>
            <a:r>
              <a:rPr lang="en-US" dirty="0">
                <a:latin typeface="Arial Black" panose="020B0A04020102020204" pitchFamily="34" charset="0"/>
              </a:rPr>
              <a:t>Broadway’s most avid fans are women</a:t>
            </a:r>
          </a:p>
        </p:txBody>
      </p:sp>
    </p:spTree>
    <p:extLst>
      <p:ext uri="{BB962C8B-B14F-4D97-AF65-F5344CB8AC3E}">
        <p14:creationId xmlns:p14="http://schemas.microsoft.com/office/powerpoint/2010/main" val="625536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B28D430-56EA-45B9-8632-927BEBF0297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0" name="Freeform: Shape 9">
            <a:extLst>
              <a:ext uri="{FF2B5EF4-FFF2-40B4-BE49-F238E27FC236}">
                <a16:creationId xmlns:a16="http://schemas.microsoft.com/office/drawing/2014/main" id="{A601F395-3079-4179-84BA-6654D9F825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7"/>
            <a:ext cx="10905067" cy="5571066"/>
          </a:xfrm>
          <a:custGeom>
            <a:avLst/>
            <a:gdLst>
              <a:gd name="connsiteX0" fmla="*/ 0 w 8130198"/>
              <a:gd name="connsiteY0" fmla="*/ 0 h 6857999"/>
              <a:gd name="connsiteX1" fmla="*/ 7241014 w 8130198"/>
              <a:gd name="connsiteY1" fmla="*/ 0 h 6857999"/>
              <a:gd name="connsiteX2" fmla="*/ 8130198 w 8130198"/>
              <a:gd name="connsiteY2" fmla="*/ 0 h 6857999"/>
              <a:gd name="connsiteX3" fmla="*/ 8130198 w 8130198"/>
              <a:gd name="connsiteY3" fmla="*/ 6857999 h 6857999"/>
              <a:gd name="connsiteX4" fmla="*/ 0 w 8130198"/>
              <a:gd name="connsiteY4" fmla="*/ 6857999 h 6857999"/>
              <a:gd name="connsiteX5" fmla="*/ 0 w 8130198"/>
              <a:gd name="connsiteY5" fmla="*/ 63753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30198" h="6857999">
                <a:moveTo>
                  <a:pt x="0" y="0"/>
                </a:moveTo>
                <a:lnTo>
                  <a:pt x="7241014" y="0"/>
                </a:lnTo>
                <a:lnTo>
                  <a:pt x="8130198" y="0"/>
                </a:lnTo>
                <a:lnTo>
                  <a:pt x="8130198" y="6857999"/>
                </a:lnTo>
                <a:lnTo>
                  <a:pt x="0" y="6857999"/>
                </a:lnTo>
                <a:lnTo>
                  <a:pt x="0" y="6375361"/>
                </a:lnTo>
                <a:close/>
              </a:path>
            </a:pathLst>
          </a:custGeom>
          <a:ln w="50800" cap="sq">
            <a:noFill/>
            <a:miter lim="800000"/>
          </a:ln>
          <a:effectLst>
            <a:outerShdw blurRad="101600" dist="152400" dir="4380000" algn="t" rotWithShape="0">
              <a:prstClr val="black">
                <a:alpha val="43000"/>
              </a:prstClr>
            </a:outerShdw>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0ABDE9F-3A5D-458D-8A60-F75DDF9D3A93}"/>
              </a:ext>
            </a:extLst>
          </p:cNvPr>
          <p:cNvSpPr>
            <a:spLocks noGrp="1"/>
          </p:cNvSpPr>
          <p:nvPr>
            <p:ph sz="quarter" idx="13"/>
          </p:nvPr>
        </p:nvSpPr>
        <p:spPr>
          <a:xfrm>
            <a:off x="1286933" y="819150"/>
            <a:ext cx="9618133" cy="4993821"/>
          </a:xfrm>
        </p:spPr>
        <p:txBody>
          <a:bodyPr>
            <a:normAutofit fontScale="92500" lnSpcReduction="10000"/>
          </a:bodyPr>
          <a:lstStyle/>
          <a:p>
            <a:r>
              <a:rPr lang="en-US" sz="3600" dirty="0">
                <a:solidFill>
                  <a:schemeClr val="tx1">
                    <a:lumMod val="85000"/>
                    <a:lumOff val="15000"/>
                  </a:schemeClr>
                </a:solidFill>
                <a:latin typeface="Arial Black" panose="020B0A04020102020204" pitchFamily="34" charset="0"/>
              </a:rPr>
              <a:t>Broadway expands its influence into the public consciousness with music performed at talent shows, on television, and in karaoke settings. </a:t>
            </a:r>
          </a:p>
          <a:p>
            <a:r>
              <a:rPr lang="en-US" sz="3600" dirty="0">
                <a:solidFill>
                  <a:schemeClr val="tx1">
                    <a:lumMod val="85000"/>
                    <a:lumOff val="15000"/>
                  </a:schemeClr>
                </a:solidFill>
                <a:latin typeface="Arial Black" panose="020B0A04020102020204" pitchFamily="34" charset="0"/>
              </a:rPr>
              <a:t>Some of the most popular musicals are also made into “musical movies”</a:t>
            </a:r>
          </a:p>
          <a:p>
            <a:endParaRPr lang="en-US" sz="1800" dirty="0">
              <a:solidFill>
                <a:schemeClr val="tx1">
                  <a:lumMod val="85000"/>
                  <a:lumOff val="15000"/>
                </a:schemeClr>
              </a:solidFill>
            </a:endParaRPr>
          </a:p>
        </p:txBody>
      </p:sp>
    </p:spTree>
    <p:extLst>
      <p:ext uri="{BB962C8B-B14F-4D97-AF65-F5344CB8AC3E}">
        <p14:creationId xmlns:p14="http://schemas.microsoft.com/office/powerpoint/2010/main" val="3649855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35995-C202-4CCF-987E-7D92E10FF6B0}"/>
              </a:ext>
            </a:extLst>
          </p:cNvPr>
          <p:cNvSpPr>
            <a:spLocks noGrp="1"/>
          </p:cNvSpPr>
          <p:nvPr>
            <p:ph type="title"/>
          </p:nvPr>
        </p:nvSpPr>
        <p:spPr/>
        <p:txBody>
          <a:bodyPr/>
          <a:lstStyle/>
          <a:p>
            <a:r>
              <a:rPr lang="en-US" dirty="0"/>
              <a:t>Gender reflections</a:t>
            </a:r>
          </a:p>
        </p:txBody>
      </p:sp>
      <p:sp>
        <p:nvSpPr>
          <p:cNvPr id="3" name="Content Placeholder 2">
            <a:extLst>
              <a:ext uri="{FF2B5EF4-FFF2-40B4-BE49-F238E27FC236}">
                <a16:creationId xmlns:a16="http://schemas.microsoft.com/office/drawing/2014/main" id="{656EE366-A0C7-4C5A-9CB4-698A8A2B2B3C}"/>
              </a:ext>
            </a:extLst>
          </p:cNvPr>
          <p:cNvSpPr>
            <a:spLocks noGrp="1"/>
          </p:cNvSpPr>
          <p:nvPr>
            <p:ph sz="quarter" idx="13"/>
          </p:nvPr>
        </p:nvSpPr>
        <p:spPr/>
        <p:txBody>
          <a:bodyPr>
            <a:normAutofit fontScale="92500" lnSpcReduction="10000"/>
          </a:bodyPr>
          <a:lstStyle/>
          <a:p>
            <a:r>
              <a:rPr lang="en-US" sz="2800" dirty="0">
                <a:latin typeface="Arial Black" panose="020B0A04020102020204" pitchFamily="34" charset="0"/>
              </a:rPr>
              <a:t>Like opera, musicals tend to reflect culturally-defined gender roles</a:t>
            </a:r>
          </a:p>
          <a:p>
            <a:r>
              <a:rPr lang="en-US" sz="2800" dirty="0">
                <a:latin typeface="Arial Black" panose="020B0A04020102020204" pitchFamily="34" charset="0"/>
              </a:rPr>
              <a:t>The strengthening of women in Broadway musicals is not linear. There were strong roles in the 1940s and 1950s, and weak roles later. Overall, though, much has changed since 1950.</a:t>
            </a:r>
          </a:p>
          <a:p>
            <a:endParaRPr lang="en-US" dirty="0"/>
          </a:p>
        </p:txBody>
      </p:sp>
    </p:spTree>
    <p:extLst>
      <p:ext uri="{BB962C8B-B14F-4D97-AF65-F5344CB8AC3E}">
        <p14:creationId xmlns:p14="http://schemas.microsoft.com/office/powerpoint/2010/main" val="1438926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B28D430-56EA-45B9-8632-927BEBF0297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0" name="Freeform: Shape 9">
            <a:extLst>
              <a:ext uri="{FF2B5EF4-FFF2-40B4-BE49-F238E27FC236}">
                <a16:creationId xmlns:a16="http://schemas.microsoft.com/office/drawing/2014/main" id="{A601F395-3079-4179-84BA-6654D9F825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7"/>
            <a:ext cx="10905067" cy="5571066"/>
          </a:xfrm>
          <a:custGeom>
            <a:avLst/>
            <a:gdLst>
              <a:gd name="connsiteX0" fmla="*/ 0 w 8130198"/>
              <a:gd name="connsiteY0" fmla="*/ 0 h 6857999"/>
              <a:gd name="connsiteX1" fmla="*/ 7241014 w 8130198"/>
              <a:gd name="connsiteY1" fmla="*/ 0 h 6857999"/>
              <a:gd name="connsiteX2" fmla="*/ 8130198 w 8130198"/>
              <a:gd name="connsiteY2" fmla="*/ 0 h 6857999"/>
              <a:gd name="connsiteX3" fmla="*/ 8130198 w 8130198"/>
              <a:gd name="connsiteY3" fmla="*/ 6857999 h 6857999"/>
              <a:gd name="connsiteX4" fmla="*/ 0 w 8130198"/>
              <a:gd name="connsiteY4" fmla="*/ 6857999 h 6857999"/>
              <a:gd name="connsiteX5" fmla="*/ 0 w 8130198"/>
              <a:gd name="connsiteY5" fmla="*/ 63753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30198" h="6857999">
                <a:moveTo>
                  <a:pt x="0" y="0"/>
                </a:moveTo>
                <a:lnTo>
                  <a:pt x="7241014" y="0"/>
                </a:lnTo>
                <a:lnTo>
                  <a:pt x="8130198" y="0"/>
                </a:lnTo>
                <a:lnTo>
                  <a:pt x="8130198" y="6857999"/>
                </a:lnTo>
                <a:lnTo>
                  <a:pt x="0" y="6857999"/>
                </a:lnTo>
                <a:lnTo>
                  <a:pt x="0" y="6375361"/>
                </a:lnTo>
                <a:close/>
              </a:path>
            </a:pathLst>
          </a:custGeom>
          <a:ln w="50800" cap="sq">
            <a:noFill/>
            <a:miter lim="800000"/>
          </a:ln>
          <a:effectLst>
            <a:outerShdw blurRad="101600" dist="152400" dir="4380000" algn="t" rotWithShape="0">
              <a:prstClr val="black">
                <a:alpha val="43000"/>
              </a:prstClr>
            </a:outerShdw>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839D956-672B-431F-986D-20FB4F0EB77C}"/>
              </a:ext>
            </a:extLst>
          </p:cNvPr>
          <p:cNvSpPr>
            <a:spLocks noGrp="1"/>
          </p:cNvSpPr>
          <p:nvPr>
            <p:ph type="title"/>
          </p:nvPr>
        </p:nvSpPr>
        <p:spPr>
          <a:xfrm>
            <a:off x="1286934" y="643467"/>
            <a:ext cx="9618133" cy="1043108"/>
          </a:xfrm>
        </p:spPr>
        <p:txBody>
          <a:bodyPr>
            <a:normAutofit/>
          </a:bodyPr>
          <a:lstStyle/>
          <a:p>
            <a:pPr algn="ctr"/>
            <a:r>
              <a:rPr lang="en-US" sz="4800" dirty="0"/>
              <a:t>Chapter Focus</a:t>
            </a:r>
          </a:p>
        </p:txBody>
      </p:sp>
      <p:sp>
        <p:nvSpPr>
          <p:cNvPr id="3" name="Content Placeholder 2">
            <a:extLst>
              <a:ext uri="{FF2B5EF4-FFF2-40B4-BE49-F238E27FC236}">
                <a16:creationId xmlns:a16="http://schemas.microsoft.com/office/drawing/2014/main" id="{EA4BF97F-40DD-4393-AC4B-DED1E5A56745}"/>
              </a:ext>
            </a:extLst>
          </p:cNvPr>
          <p:cNvSpPr>
            <a:spLocks noGrp="1"/>
          </p:cNvSpPr>
          <p:nvPr>
            <p:ph sz="quarter" idx="13"/>
          </p:nvPr>
        </p:nvSpPr>
        <p:spPr>
          <a:xfrm>
            <a:off x="1066800" y="1504950"/>
            <a:ext cx="9838267" cy="4709583"/>
          </a:xfrm>
        </p:spPr>
        <p:txBody>
          <a:bodyPr>
            <a:normAutofit lnSpcReduction="10000"/>
          </a:bodyPr>
          <a:lstStyle/>
          <a:p>
            <a:pPr>
              <a:lnSpc>
                <a:spcPct val="110000"/>
              </a:lnSpc>
            </a:pPr>
            <a:r>
              <a:rPr lang="en-US" dirty="0">
                <a:solidFill>
                  <a:schemeClr val="tx1">
                    <a:lumMod val="85000"/>
                    <a:lumOff val="15000"/>
                  </a:schemeClr>
                </a:solidFill>
                <a:latin typeface="Arial Black" panose="020B0A04020102020204" pitchFamily="34" charset="0"/>
              </a:rPr>
              <a:t>Portrayals of men and women in staged productions reveal culturally-defined gender expectations</a:t>
            </a:r>
          </a:p>
          <a:p>
            <a:pPr>
              <a:lnSpc>
                <a:spcPct val="110000"/>
              </a:lnSpc>
            </a:pPr>
            <a:r>
              <a:rPr lang="en-US" dirty="0">
                <a:solidFill>
                  <a:schemeClr val="tx1">
                    <a:lumMod val="85000"/>
                    <a:lumOff val="15000"/>
                  </a:schemeClr>
                </a:solidFill>
                <a:latin typeface="Arial Black" panose="020B0A04020102020204" pitchFamily="34" charset="0"/>
              </a:rPr>
              <a:t>Expected gender roles vary by time and culture</a:t>
            </a:r>
          </a:p>
          <a:p>
            <a:pPr>
              <a:lnSpc>
                <a:spcPct val="110000"/>
              </a:lnSpc>
            </a:pPr>
            <a:r>
              <a:rPr lang="en-US" dirty="0">
                <a:solidFill>
                  <a:schemeClr val="tx1">
                    <a:lumMod val="85000"/>
                    <a:lumOff val="15000"/>
                  </a:schemeClr>
                </a:solidFill>
                <a:latin typeface="Arial Black" panose="020B0A04020102020204" pitchFamily="34" charset="0"/>
              </a:rPr>
              <a:t>The stage is a place that not only reflects gender expectations, but also challenges them</a:t>
            </a:r>
          </a:p>
          <a:p>
            <a:pPr>
              <a:lnSpc>
                <a:spcPct val="110000"/>
              </a:lnSpc>
            </a:pPr>
            <a:r>
              <a:rPr lang="en-US" dirty="0">
                <a:solidFill>
                  <a:schemeClr val="tx1">
                    <a:lumMod val="85000"/>
                    <a:lumOff val="15000"/>
                  </a:schemeClr>
                </a:solidFill>
                <a:latin typeface="Arial Black" panose="020B0A04020102020204" pitchFamily="34" charset="0"/>
              </a:rPr>
              <a:t>The stage sometimes allowed performers to say “what could not be said” due to cultural restrictions </a:t>
            </a:r>
          </a:p>
          <a:p>
            <a:pPr>
              <a:lnSpc>
                <a:spcPct val="110000"/>
              </a:lnSpc>
            </a:pPr>
            <a:r>
              <a:rPr lang="en-US" dirty="0">
                <a:solidFill>
                  <a:schemeClr val="tx1">
                    <a:lumMod val="85000"/>
                    <a:lumOff val="15000"/>
                  </a:schemeClr>
                </a:solidFill>
                <a:latin typeface="Arial Black" panose="020B0A04020102020204" pitchFamily="34" charset="0"/>
              </a:rPr>
              <a:t>This chapter traces opera’s roots, examines sexism in some 19</a:t>
            </a:r>
            <a:r>
              <a:rPr lang="en-US" baseline="30000" dirty="0">
                <a:solidFill>
                  <a:schemeClr val="tx1">
                    <a:lumMod val="85000"/>
                    <a:lumOff val="15000"/>
                  </a:schemeClr>
                </a:solidFill>
                <a:latin typeface="Arial Black" panose="020B0A04020102020204" pitchFamily="34" charset="0"/>
              </a:rPr>
              <a:t>th</a:t>
            </a:r>
            <a:r>
              <a:rPr lang="en-US" dirty="0">
                <a:solidFill>
                  <a:schemeClr val="tx1">
                    <a:lumMod val="85000"/>
                    <a:lumOff val="15000"/>
                  </a:schemeClr>
                </a:solidFill>
                <a:latin typeface="Arial Black" panose="020B0A04020102020204" pitchFamily="34" charset="0"/>
              </a:rPr>
              <a:t> century operas, and traces changing gender portrayals in Broadway musicals</a:t>
            </a:r>
          </a:p>
          <a:p>
            <a:pPr>
              <a:lnSpc>
                <a:spcPct val="110000"/>
              </a:lnSpc>
            </a:pPr>
            <a:r>
              <a:rPr lang="en-US" dirty="0" smtClean="0">
                <a:solidFill>
                  <a:schemeClr val="tx1">
                    <a:lumMod val="85000"/>
                    <a:lumOff val="15000"/>
                  </a:schemeClr>
                </a:solidFill>
                <a:latin typeface="Arial Black" panose="020B0A04020102020204" pitchFamily="34" charset="0"/>
              </a:rPr>
              <a:t>stereotypical </a:t>
            </a:r>
            <a:r>
              <a:rPr lang="en-US" dirty="0">
                <a:solidFill>
                  <a:schemeClr val="tx1">
                    <a:lumMod val="85000"/>
                    <a:lumOff val="15000"/>
                  </a:schemeClr>
                </a:solidFill>
                <a:latin typeface="Arial Black" panose="020B0A04020102020204" pitchFamily="34" charset="0"/>
              </a:rPr>
              <a:t>gender portrayals and groundbreaking new depictions of men and women on stage are addressed </a:t>
            </a:r>
          </a:p>
          <a:p>
            <a:pPr>
              <a:lnSpc>
                <a:spcPct val="110000"/>
              </a:lnSpc>
            </a:pPr>
            <a:endParaRPr lang="en-US" sz="1700" dirty="0">
              <a:solidFill>
                <a:schemeClr val="tx1">
                  <a:lumMod val="85000"/>
                  <a:lumOff val="15000"/>
                </a:schemeClr>
              </a:solidFill>
              <a:latin typeface="Arial Black" panose="020B0A04020102020204" pitchFamily="34" charset="0"/>
            </a:endParaRPr>
          </a:p>
        </p:txBody>
      </p:sp>
    </p:spTree>
    <p:extLst>
      <p:ext uri="{BB962C8B-B14F-4D97-AF65-F5344CB8AC3E}">
        <p14:creationId xmlns:p14="http://schemas.microsoft.com/office/powerpoint/2010/main" val="412264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141BC0-C2DF-4232-AB6C-80819E3AC3B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2" name="Freeform 11">
            <a:extLst>
              <a:ext uri="{FF2B5EF4-FFF2-40B4-BE49-F238E27FC236}">
                <a16:creationId xmlns:a16="http://schemas.microsoft.com/office/drawing/2014/main" id="{9BDBE454-F089-4465-B0A3-46179F1EAE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75" y="0"/>
            <a:ext cx="11683810" cy="6588125"/>
          </a:xfrm>
          <a:custGeom>
            <a:avLst/>
            <a:gdLst/>
            <a:ahLst/>
            <a:cxnLst/>
            <a:rect l="l" t="t" r="r" b="b"/>
            <a:pathLst>
              <a:path w="11683810" h="6588125">
                <a:moveTo>
                  <a:pt x="0" y="0"/>
                </a:moveTo>
                <a:lnTo>
                  <a:pt x="11318691" y="0"/>
                </a:lnTo>
                <a:lnTo>
                  <a:pt x="11683810" y="5976938"/>
                </a:lnTo>
                <a:lnTo>
                  <a:pt x="15875" y="6588125"/>
                </a:lnTo>
                <a:cubicBezTo>
                  <a:pt x="10583" y="4386792"/>
                  <a:pt x="5292" y="2185458"/>
                  <a:pt x="0" y="0"/>
                </a:cubicBezTo>
                <a:close/>
              </a:path>
            </a:pathLst>
          </a:custGeom>
          <a:ln>
            <a:noFill/>
          </a:ln>
          <a:effectLst>
            <a:outerShdw blurRad="101600" dist="152400" dir="438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F69BA40B-4294-476F-88F2-27BC6C606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2257"/>
            <a:ext cx="11329257" cy="2028845"/>
          </a:xfrm>
          <a:custGeom>
            <a:avLst/>
            <a:gdLst/>
            <a:ahLst/>
            <a:cxnLst/>
            <a:rect l="l" t="t" r="r" b="b"/>
            <a:pathLst>
              <a:path w="11329257" h="2028845">
                <a:moveTo>
                  <a:pt x="0" y="588520"/>
                </a:moveTo>
                <a:lnTo>
                  <a:pt x="11244075" y="0"/>
                </a:lnTo>
                <a:lnTo>
                  <a:pt x="11329257" y="1424838"/>
                </a:lnTo>
                <a:lnTo>
                  <a:pt x="0" y="2028845"/>
                </a:lnTo>
                <a:lnTo>
                  <a:pt x="0" y="58852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6" name="Freeform 25">
            <a:extLst>
              <a:ext uri="{FF2B5EF4-FFF2-40B4-BE49-F238E27FC236}">
                <a16:creationId xmlns:a16="http://schemas.microsoft.com/office/drawing/2014/main" id="{73E5E7A2-F041-4748-A921-1C5F48C856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19579" cy="456877"/>
          </a:xfrm>
          <a:custGeom>
            <a:avLst/>
            <a:gdLst/>
            <a:ahLst/>
            <a:cxnLst/>
            <a:rect l="l" t="t" r="r" b="b"/>
            <a:pathLst>
              <a:path w="8719579" h="456877">
                <a:moveTo>
                  <a:pt x="0" y="0"/>
                </a:moveTo>
                <a:lnTo>
                  <a:pt x="8719579" y="0"/>
                </a:lnTo>
                <a:lnTo>
                  <a:pt x="0" y="456877"/>
                </a:lnTo>
                <a:lnTo>
                  <a:pt x="0" y="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8" name="Freeform 14">
            <a:extLst>
              <a:ext uri="{FF2B5EF4-FFF2-40B4-BE49-F238E27FC236}">
                <a16:creationId xmlns:a16="http://schemas.microsoft.com/office/drawing/2014/main" id="{D4A7182D-FC7E-4BC5-BBC0-60D1742D13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000">
            <a:off x="-161800" y="293317"/>
            <a:ext cx="11367116" cy="5751804"/>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0" name="5-Point Star 24">
            <a:extLst>
              <a:ext uri="{FF2B5EF4-FFF2-40B4-BE49-F238E27FC236}">
                <a16:creationId xmlns:a16="http://schemas.microsoft.com/office/drawing/2014/main" id="{49EC0A1F-A67D-4068-AA73-47EF71C9F4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000">
            <a:off x="4221385" y="5111356"/>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pic>
        <p:nvPicPr>
          <p:cNvPr id="22" name="Picture 21">
            <a:extLst>
              <a:ext uri="{FF2B5EF4-FFF2-40B4-BE49-F238E27FC236}">
                <a16:creationId xmlns:a16="http://schemas.microsoft.com/office/drawing/2014/main" id="{11767CA9-092D-45F6-8163-5F7DDFBA849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24" name="Rectangle 23">
            <a:extLst>
              <a:ext uri="{FF2B5EF4-FFF2-40B4-BE49-F238E27FC236}">
                <a16:creationId xmlns:a16="http://schemas.microsoft.com/office/drawing/2014/main" id="{FA67A2BD-7D2C-4A84-8257-DEA69266B0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 y="0"/>
            <a:ext cx="4702938" cy="6858000"/>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1B52AF-3DAD-44A6-9579-61AA0C4C64BB}"/>
              </a:ext>
            </a:extLst>
          </p:cNvPr>
          <p:cNvSpPr>
            <a:spLocks noGrp="1"/>
          </p:cNvSpPr>
          <p:nvPr>
            <p:ph type="title"/>
          </p:nvPr>
        </p:nvSpPr>
        <p:spPr>
          <a:xfrm>
            <a:off x="460118" y="569623"/>
            <a:ext cx="3314218" cy="3644677"/>
          </a:xfrm>
        </p:spPr>
        <p:txBody>
          <a:bodyPr vert="horz" lIns="91440" tIns="45720" rIns="91440" bIns="45720" rtlCol="0" anchor="b">
            <a:normAutofit fontScale="90000"/>
          </a:bodyPr>
          <a:lstStyle/>
          <a:p>
            <a:pPr algn="r"/>
            <a:r>
              <a:rPr lang="en-US" sz="2000" dirty="0" smtClean="0">
                <a:solidFill>
                  <a:schemeClr val="tx1"/>
                </a:solidFill>
                <a:latin typeface="Arial Black" panose="020B0A04020102020204" pitchFamily="34" charset="0"/>
              </a:rPr>
              <a:t>Depictions of women in </a:t>
            </a:r>
            <a:r>
              <a:rPr lang="en-US" sz="2000" i="1" dirty="0" smtClean="0">
                <a:solidFill>
                  <a:schemeClr val="tx1"/>
                </a:solidFill>
                <a:latin typeface="Arial Black" panose="020B0A04020102020204" pitchFamily="34" charset="0"/>
              </a:rPr>
              <a:t>Seven brides for seven brothers  </a:t>
            </a:r>
            <a:r>
              <a:rPr lang="en-US" sz="2000" dirty="0" smtClean="0">
                <a:solidFill>
                  <a:schemeClr val="tx1"/>
                </a:solidFill>
                <a:latin typeface="Arial Black" panose="020B0A04020102020204" pitchFamily="34" charset="0"/>
              </a:rPr>
              <a:t>(1954)  are notably different from the strong characters found in </a:t>
            </a:r>
            <a:r>
              <a:rPr lang="en-US" sz="2000" i="1" dirty="0" smtClean="0">
                <a:solidFill>
                  <a:schemeClr val="tx1"/>
                </a:solidFill>
                <a:latin typeface="Arial Black" panose="020B0A04020102020204" pitchFamily="34" charset="0"/>
              </a:rPr>
              <a:t>Wicked  </a:t>
            </a:r>
            <a:r>
              <a:rPr lang="en-US" sz="2000" dirty="0" smtClean="0">
                <a:solidFill>
                  <a:schemeClr val="tx1"/>
                </a:solidFill>
                <a:latin typeface="Arial Black" panose="020B0A04020102020204" pitchFamily="34" charset="0"/>
              </a:rPr>
              <a:t>(2003) </a:t>
            </a:r>
            <a:r>
              <a:rPr lang="en-US" sz="2700" dirty="0" smtClean="0">
                <a:solidFill>
                  <a:schemeClr val="tx1"/>
                </a:solidFill>
                <a:latin typeface="Arial Black" panose="020B0A04020102020204" pitchFamily="34" charset="0"/>
              </a:rPr>
              <a:t/>
            </a:r>
            <a:br>
              <a:rPr lang="en-US" sz="2700" dirty="0" smtClean="0">
                <a:solidFill>
                  <a:schemeClr val="tx1"/>
                </a:solidFill>
                <a:latin typeface="Arial Black" panose="020B0A04020102020204" pitchFamily="34" charset="0"/>
              </a:rPr>
            </a:br>
            <a:r>
              <a:rPr lang="en-US" sz="2700" dirty="0">
                <a:solidFill>
                  <a:schemeClr val="tx1"/>
                </a:solidFill>
                <a:latin typeface="Arial Black" panose="020B0A04020102020204" pitchFamily="34" charset="0"/>
              </a:rPr>
              <a:t/>
            </a:r>
            <a:br>
              <a:rPr lang="en-US" sz="2700" dirty="0">
                <a:solidFill>
                  <a:schemeClr val="tx1"/>
                </a:solidFill>
                <a:latin typeface="Arial Black" panose="020B0A04020102020204" pitchFamily="34" charset="0"/>
              </a:rPr>
            </a:br>
            <a:r>
              <a:rPr lang="en-US" sz="2700" dirty="0" smtClean="0">
                <a:solidFill>
                  <a:schemeClr val="tx1"/>
                </a:solidFill>
              </a:rPr>
              <a:t/>
            </a:r>
            <a:br>
              <a:rPr lang="en-US" sz="2700" dirty="0" smtClean="0">
                <a:solidFill>
                  <a:schemeClr val="tx1"/>
                </a:solidFill>
              </a:rPr>
            </a:br>
            <a:r>
              <a:rPr lang="en-US" sz="1800" dirty="0">
                <a:solidFill>
                  <a:schemeClr val="tx1"/>
                </a:solidFill>
              </a:rPr>
              <a:t/>
            </a:r>
            <a:br>
              <a:rPr lang="en-US" sz="1800" dirty="0">
                <a:solidFill>
                  <a:schemeClr val="tx1"/>
                </a:solidFill>
              </a:rPr>
            </a:br>
            <a:r>
              <a:rPr lang="en-US" sz="1800" dirty="0" smtClean="0">
                <a:solidFill>
                  <a:schemeClr val="tx1"/>
                </a:solidFill>
              </a:rPr>
              <a:t/>
            </a:r>
            <a:br>
              <a:rPr lang="en-US" sz="1800" dirty="0" smtClean="0">
                <a:solidFill>
                  <a:schemeClr val="tx1"/>
                </a:solidFill>
              </a:rPr>
            </a:br>
            <a:r>
              <a:rPr lang="en-US" sz="1800" dirty="0">
                <a:solidFill>
                  <a:schemeClr val="tx1"/>
                </a:solidFill>
              </a:rPr>
              <a:t/>
            </a:r>
            <a:br>
              <a:rPr lang="en-US" sz="1800" dirty="0">
                <a:solidFill>
                  <a:schemeClr val="tx1"/>
                </a:solidFill>
              </a:rPr>
            </a:br>
            <a:r>
              <a:rPr lang="en-US" sz="1800" dirty="0" smtClean="0">
                <a:solidFill>
                  <a:schemeClr val="tx1"/>
                </a:solidFill>
              </a:rPr>
              <a:t>Wicked Photo </a:t>
            </a:r>
            <a:r>
              <a:rPr lang="en-US" sz="1800" dirty="0">
                <a:solidFill>
                  <a:schemeClr val="tx1"/>
                </a:solidFill>
              </a:rPr>
              <a:t>Credit: Joan Marcus</a:t>
            </a:r>
          </a:p>
        </p:txBody>
      </p:sp>
      <p:sp>
        <p:nvSpPr>
          <p:cNvPr id="26" name="Rectangle 25">
            <a:extLst>
              <a:ext uri="{FF2B5EF4-FFF2-40B4-BE49-F238E27FC236}">
                <a16:creationId xmlns:a16="http://schemas.microsoft.com/office/drawing/2014/main" id="{80B3EC9B-9F5F-4DD1-A533-BC9CE0265C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88" y="0"/>
            <a:ext cx="4238653" cy="226225"/>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553E4262-ADC1-4AB1-A9E7-445A75DF9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5752622"/>
            <a:ext cx="4239772" cy="780581"/>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8">
            <a:extLst>
              <a:ext uri="{FF2B5EF4-FFF2-40B4-BE49-F238E27FC236}">
                <a16:creationId xmlns:a16="http://schemas.microsoft.com/office/drawing/2014/main" id="{CC3C01A0-328F-44B5-9D0D-CD27D3D2E0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89" y="0"/>
            <a:ext cx="4283927" cy="6576643"/>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32" name="Rectangle 31">
            <a:extLst>
              <a:ext uri="{FF2B5EF4-FFF2-40B4-BE49-F238E27FC236}">
                <a16:creationId xmlns:a16="http://schemas.microsoft.com/office/drawing/2014/main" id="{0FA8F1A2-BCB1-41A9-8356-62EEFCA88A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8800" y="450792"/>
            <a:ext cx="6639906" cy="5950008"/>
          </a:xfrm>
          <a:prstGeom prst="rect">
            <a:avLst/>
          </a:prstGeom>
          <a:solidFill>
            <a:schemeClr val="bg1"/>
          </a:solidFill>
          <a:ln w="57150" cmpd="thinThick">
            <a:noFill/>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descr="Seven brides for seven brothers poster">
            <a:extLst>
              <a:ext uri="{FF2B5EF4-FFF2-40B4-BE49-F238E27FC236}">
                <a16:creationId xmlns:a16="http://schemas.microsoft.com/office/drawing/2014/main" id="{DDCCF201-0045-4313-B52F-9B451130734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315856" y="684680"/>
            <a:ext cx="3022359" cy="5482365"/>
          </a:xfrm>
          <a:prstGeom prst="rect">
            <a:avLst/>
          </a:prstGeom>
        </p:spPr>
      </p:pic>
      <p:pic>
        <p:nvPicPr>
          <p:cNvPr id="5" name="Content Placeholder 7" descr="I photo still from Wicked with the quote &quot;I'm through with playing by the rules of someone else's game!&quot;">
            <a:extLst>
              <a:ext uri="{FF2B5EF4-FFF2-40B4-BE49-F238E27FC236}">
                <a16:creationId xmlns:a16="http://schemas.microsoft.com/office/drawing/2014/main" id="{FD28016C-3313-44C3-BC84-DE687FF9FB5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467718" y="684680"/>
            <a:ext cx="3028419" cy="5482657"/>
          </a:xfrm>
          <a:prstGeom prst="rect">
            <a:avLst/>
          </a:prstGeom>
        </p:spPr>
      </p:pic>
    </p:spTree>
    <p:extLst>
      <p:ext uri="{BB962C8B-B14F-4D97-AF65-F5344CB8AC3E}">
        <p14:creationId xmlns:p14="http://schemas.microsoft.com/office/powerpoint/2010/main" val="1535553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17" name="Picture 9">
            <a:extLst>
              <a:ext uri="{FF2B5EF4-FFF2-40B4-BE49-F238E27FC236}">
                <a16:creationId xmlns:a16="http://schemas.microsoft.com/office/drawing/2014/main" id="{DA2CF262-F82A-412F-A8DE-40C08CD2555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8" name="Rectangle 11">
            <a:extLst>
              <a:ext uri="{FF2B5EF4-FFF2-40B4-BE49-F238E27FC236}">
                <a16:creationId xmlns:a16="http://schemas.microsoft.com/office/drawing/2014/main" id="{F2C91ADE-25FF-497C-9E0F-00727CF13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9" name="Freeform 9">
            <a:extLst>
              <a:ext uri="{FF2B5EF4-FFF2-40B4-BE49-F238E27FC236}">
                <a16:creationId xmlns:a16="http://schemas.microsoft.com/office/drawing/2014/main" id="{AEA33B51-C523-48BB-8344-03D568D949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16" name="Rectangle 15">
            <a:extLst>
              <a:ext uri="{FF2B5EF4-FFF2-40B4-BE49-F238E27FC236}">
                <a16:creationId xmlns:a16="http://schemas.microsoft.com/office/drawing/2014/main" id="{694CCDA7-819B-4009-B9D8-11AB3C220F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54296" cy="6380796"/>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8B3329A-FC99-40D2-A21E-8C8C67554434}"/>
              </a:ext>
            </a:extLst>
          </p:cNvPr>
          <p:cNvSpPr>
            <a:spLocks noGrp="1"/>
          </p:cNvSpPr>
          <p:nvPr>
            <p:ph type="title"/>
          </p:nvPr>
        </p:nvSpPr>
        <p:spPr>
          <a:xfrm>
            <a:off x="685802" y="685800"/>
            <a:ext cx="3381946" cy="4846967"/>
          </a:xfrm>
        </p:spPr>
        <p:txBody>
          <a:bodyPr>
            <a:normAutofit/>
          </a:bodyPr>
          <a:lstStyle/>
          <a:p>
            <a:r>
              <a:rPr lang="en-US" sz="4800">
                <a:solidFill>
                  <a:srgbClr val="FFFFFF"/>
                </a:solidFill>
              </a:rPr>
              <a:t>New shows, new roles</a:t>
            </a:r>
          </a:p>
        </p:txBody>
      </p:sp>
      <p:graphicFrame>
        <p:nvGraphicFramePr>
          <p:cNvPr id="5" name="Content Placeholder 2">
            <a:extLst>
              <a:ext uri="{FF2B5EF4-FFF2-40B4-BE49-F238E27FC236}">
                <a16:creationId xmlns:a16="http://schemas.microsoft.com/office/drawing/2014/main" id="{4EE80715-03FE-4756-9BCE-DB5F89F180D0}"/>
              </a:ext>
            </a:extLst>
          </p:cNvPr>
          <p:cNvGraphicFramePr>
            <a:graphicFrameLocks noGrp="1"/>
          </p:cNvGraphicFramePr>
          <p:nvPr>
            <p:ph sz="quarter" idx="13"/>
            <p:extLst>
              <p:ext uri="{D42A27DB-BD31-4B8C-83A1-F6EECF244321}">
                <p14:modId xmlns:p14="http://schemas.microsoft.com/office/powerpoint/2010/main" val="3585705353"/>
              </p:ext>
            </p:extLst>
          </p:nvPr>
        </p:nvGraphicFramePr>
        <p:xfrm>
          <a:off x="5029200" y="1"/>
          <a:ext cx="6324600" cy="6380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906371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141BC0-C2DF-4232-AB6C-80819E3AC3B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2" name="Freeform 11">
            <a:extLst>
              <a:ext uri="{FF2B5EF4-FFF2-40B4-BE49-F238E27FC236}">
                <a16:creationId xmlns:a16="http://schemas.microsoft.com/office/drawing/2014/main" id="{9BDBE454-F089-4465-B0A3-46179F1EAE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75" y="0"/>
            <a:ext cx="11683810" cy="6588125"/>
          </a:xfrm>
          <a:custGeom>
            <a:avLst/>
            <a:gdLst/>
            <a:ahLst/>
            <a:cxnLst/>
            <a:rect l="l" t="t" r="r" b="b"/>
            <a:pathLst>
              <a:path w="11683810" h="6588125">
                <a:moveTo>
                  <a:pt x="0" y="0"/>
                </a:moveTo>
                <a:lnTo>
                  <a:pt x="11318691" y="0"/>
                </a:lnTo>
                <a:lnTo>
                  <a:pt x="11683810" y="5976938"/>
                </a:lnTo>
                <a:lnTo>
                  <a:pt x="15875" y="6588125"/>
                </a:lnTo>
                <a:cubicBezTo>
                  <a:pt x="10583" y="4386792"/>
                  <a:pt x="5292" y="2185458"/>
                  <a:pt x="0" y="0"/>
                </a:cubicBezTo>
                <a:close/>
              </a:path>
            </a:pathLst>
          </a:custGeom>
          <a:ln>
            <a:noFill/>
          </a:ln>
          <a:effectLst>
            <a:outerShdw blurRad="101600" dist="152400" dir="438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F69BA40B-4294-476F-88F2-27BC6C606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2257"/>
            <a:ext cx="11329257" cy="2028845"/>
          </a:xfrm>
          <a:custGeom>
            <a:avLst/>
            <a:gdLst/>
            <a:ahLst/>
            <a:cxnLst/>
            <a:rect l="l" t="t" r="r" b="b"/>
            <a:pathLst>
              <a:path w="11329257" h="2028845">
                <a:moveTo>
                  <a:pt x="0" y="588520"/>
                </a:moveTo>
                <a:lnTo>
                  <a:pt x="11244075" y="0"/>
                </a:lnTo>
                <a:lnTo>
                  <a:pt x="11329257" y="1424838"/>
                </a:lnTo>
                <a:lnTo>
                  <a:pt x="0" y="2028845"/>
                </a:lnTo>
                <a:lnTo>
                  <a:pt x="0" y="58852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6" name="Freeform 25">
            <a:extLst>
              <a:ext uri="{FF2B5EF4-FFF2-40B4-BE49-F238E27FC236}">
                <a16:creationId xmlns:a16="http://schemas.microsoft.com/office/drawing/2014/main" id="{73E5E7A2-F041-4748-A921-1C5F48C856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19579" cy="456877"/>
          </a:xfrm>
          <a:custGeom>
            <a:avLst/>
            <a:gdLst/>
            <a:ahLst/>
            <a:cxnLst/>
            <a:rect l="l" t="t" r="r" b="b"/>
            <a:pathLst>
              <a:path w="8719579" h="456877">
                <a:moveTo>
                  <a:pt x="0" y="0"/>
                </a:moveTo>
                <a:lnTo>
                  <a:pt x="8719579" y="0"/>
                </a:lnTo>
                <a:lnTo>
                  <a:pt x="0" y="456877"/>
                </a:lnTo>
                <a:lnTo>
                  <a:pt x="0" y="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8" name="Freeform 14">
            <a:extLst>
              <a:ext uri="{FF2B5EF4-FFF2-40B4-BE49-F238E27FC236}">
                <a16:creationId xmlns:a16="http://schemas.microsoft.com/office/drawing/2014/main" id="{D4A7182D-FC7E-4BC5-BBC0-60D1742D13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000">
            <a:off x="-161800" y="293317"/>
            <a:ext cx="11367116" cy="5751804"/>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0" name="5-Point Star 24">
            <a:extLst>
              <a:ext uri="{FF2B5EF4-FFF2-40B4-BE49-F238E27FC236}">
                <a16:creationId xmlns:a16="http://schemas.microsoft.com/office/drawing/2014/main" id="{49EC0A1F-A67D-4068-AA73-47EF71C9F4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000">
            <a:off x="4221385" y="5111356"/>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pic>
        <p:nvPicPr>
          <p:cNvPr id="22" name="Picture 21">
            <a:extLst>
              <a:ext uri="{FF2B5EF4-FFF2-40B4-BE49-F238E27FC236}">
                <a16:creationId xmlns:a16="http://schemas.microsoft.com/office/drawing/2014/main" id="{11767CA9-092D-45F6-8163-5F7DDFBA849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24" name="Rectangle 23">
            <a:extLst>
              <a:ext uri="{FF2B5EF4-FFF2-40B4-BE49-F238E27FC236}">
                <a16:creationId xmlns:a16="http://schemas.microsoft.com/office/drawing/2014/main" id="{FA67A2BD-7D2C-4A84-8257-DEA69266B0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 y="0"/>
            <a:ext cx="4702938" cy="6858000"/>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1B52AF-3DAD-44A6-9579-61AA0C4C64BB}"/>
              </a:ext>
            </a:extLst>
          </p:cNvPr>
          <p:cNvSpPr>
            <a:spLocks noGrp="1"/>
          </p:cNvSpPr>
          <p:nvPr>
            <p:ph type="title"/>
          </p:nvPr>
        </p:nvSpPr>
        <p:spPr>
          <a:xfrm>
            <a:off x="460118" y="569623"/>
            <a:ext cx="3314218" cy="5070253"/>
          </a:xfrm>
        </p:spPr>
        <p:txBody>
          <a:bodyPr vert="horz" lIns="91440" tIns="45720" rIns="91440" bIns="45720" rtlCol="0" anchor="b">
            <a:normAutofit/>
          </a:bodyPr>
          <a:lstStyle/>
          <a:p>
            <a:pPr algn="r"/>
            <a:r>
              <a:rPr lang="en-US" sz="2000" dirty="0" smtClean="0">
                <a:solidFill>
                  <a:schemeClr val="tx1"/>
                </a:solidFill>
                <a:latin typeface="Arial Black" panose="020B0A04020102020204" pitchFamily="34" charset="0"/>
              </a:rPr>
              <a:t>Some operas also showcased new, powerful roles for women, such </a:t>
            </a:r>
            <a:r>
              <a:rPr lang="en-US" sz="2000" dirty="0" err="1" smtClean="0">
                <a:solidFill>
                  <a:schemeClr val="tx1"/>
                </a:solidFill>
                <a:latin typeface="Arial Black" panose="020B0A04020102020204" pitchFamily="34" charset="0"/>
              </a:rPr>
              <a:t>kaija</a:t>
            </a:r>
            <a:r>
              <a:rPr lang="en-US" sz="2000" dirty="0" smtClean="0">
                <a:solidFill>
                  <a:schemeClr val="tx1"/>
                </a:solidFill>
                <a:latin typeface="Arial Black" panose="020B0A04020102020204" pitchFamily="34" charset="0"/>
              </a:rPr>
              <a:t> </a:t>
            </a:r>
            <a:r>
              <a:rPr lang="en-US" sz="2000" dirty="0" err="1" smtClean="0">
                <a:solidFill>
                  <a:schemeClr val="tx1"/>
                </a:solidFill>
                <a:latin typeface="Arial Black" panose="020B0A04020102020204" pitchFamily="34" charset="0"/>
              </a:rPr>
              <a:t>saariaho’s</a:t>
            </a:r>
            <a:r>
              <a:rPr lang="en-US" sz="2000" dirty="0" smtClean="0">
                <a:solidFill>
                  <a:schemeClr val="tx1"/>
                </a:solidFill>
                <a:latin typeface="Arial Black" panose="020B0A04020102020204" pitchFamily="34" charset="0"/>
              </a:rPr>
              <a:t> </a:t>
            </a:r>
            <a:r>
              <a:rPr lang="en-US" sz="2000" i="1" dirty="0" smtClean="0">
                <a:solidFill>
                  <a:schemeClr val="tx1"/>
                </a:solidFill>
                <a:latin typeface="Arial Black" panose="020B0A04020102020204" pitchFamily="34" charset="0"/>
              </a:rPr>
              <a:t>Emilie</a:t>
            </a:r>
            <a:r>
              <a:rPr lang="en-US" sz="2000" dirty="0" smtClean="0">
                <a:solidFill>
                  <a:schemeClr val="tx1"/>
                </a:solidFill>
                <a:latin typeface="Arial Black" panose="020B0A04020102020204" pitchFamily="34" charset="0"/>
              </a:rPr>
              <a:t>, about </a:t>
            </a:r>
            <a:r>
              <a:rPr lang="en-US" sz="2000" dirty="0">
                <a:solidFill>
                  <a:schemeClr val="tx1"/>
                </a:solidFill>
                <a:latin typeface="Arial Black" panose="020B0A04020102020204" pitchFamily="34" charset="0"/>
              </a:rPr>
              <a:t>French philosopher, mathematician and physicist Emilie du </a:t>
            </a:r>
            <a:r>
              <a:rPr lang="en-US" sz="2000" dirty="0" err="1" smtClean="0">
                <a:solidFill>
                  <a:schemeClr val="tx1"/>
                </a:solidFill>
                <a:latin typeface="Arial Black" panose="020B0A04020102020204" pitchFamily="34" charset="0"/>
              </a:rPr>
              <a:t>Chatelet</a:t>
            </a:r>
            <a:r>
              <a:rPr lang="en-US" sz="2000" dirty="0" smtClean="0">
                <a:solidFill>
                  <a:schemeClr val="tx1"/>
                </a:solidFill>
                <a:latin typeface="Arial Black" panose="020B0A04020102020204" pitchFamily="34" charset="0"/>
              </a:rPr>
              <a:t>. Unfortunately,  these shows often do not do well financially. </a:t>
            </a:r>
            <a:r>
              <a:rPr lang="en-US" sz="1800" dirty="0" smtClean="0">
                <a:solidFill>
                  <a:schemeClr val="tx1"/>
                </a:solidFill>
              </a:rPr>
              <a:t/>
            </a:r>
            <a:br>
              <a:rPr lang="en-US" sz="1800" dirty="0" smtClean="0">
                <a:solidFill>
                  <a:schemeClr val="tx1"/>
                </a:solidFill>
              </a:rPr>
            </a:br>
            <a:r>
              <a:rPr lang="en-US" sz="1800" dirty="0">
                <a:solidFill>
                  <a:schemeClr val="tx1"/>
                </a:solidFill>
              </a:rPr>
              <a:t/>
            </a:r>
            <a:br>
              <a:rPr lang="en-US" sz="1800" dirty="0">
                <a:solidFill>
                  <a:schemeClr val="tx1"/>
                </a:solidFill>
              </a:rPr>
            </a:br>
            <a:endParaRPr lang="en-US" sz="1800" dirty="0">
              <a:solidFill>
                <a:schemeClr val="tx1"/>
              </a:solidFill>
            </a:endParaRPr>
          </a:p>
        </p:txBody>
      </p:sp>
      <p:sp>
        <p:nvSpPr>
          <p:cNvPr id="26" name="Rectangle 25">
            <a:extLst>
              <a:ext uri="{FF2B5EF4-FFF2-40B4-BE49-F238E27FC236}">
                <a16:creationId xmlns:a16="http://schemas.microsoft.com/office/drawing/2014/main" id="{80B3EC9B-9F5F-4DD1-A533-BC9CE0265C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88" y="0"/>
            <a:ext cx="4238653" cy="226225"/>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553E4262-ADC1-4AB1-A9E7-445A75DF9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5752622"/>
            <a:ext cx="4239772" cy="780581"/>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8">
            <a:extLst>
              <a:ext uri="{FF2B5EF4-FFF2-40B4-BE49-F238E27FC236}">
                <a16:creationId xmlns:a16="http://schemas.microsoft.com/office/drawing/2014/main" id="{CC3C01A0-328F-44B5-9D0D-CD27D3D2E0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89" y="0"/>
            <a:ext cx="4283927" cy="6576643"/>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32" name="Rectangle 31">
            <a:extLst>
              <a:ext uri="{FF2B5EF4-FFF2-40B4-BE49-F238E27FC236}">
                <a16:creationId xmlns:a16="http://schemas.microsoft.com/office/drawing/2014/main" id="{0FA8F1A2-BCB1-41A9-8356-62EEFCA88A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8800" y="450792"/>
            <a:ext cx="6639906" cy="5950008"/>
          </a:xfrm>
          <a:prstGeom prst="rect">
            <a:avLst/>
          </a:prstGeom>
          <a:solidFill>
            <a:schemeClr val="bg1"/>
          </a:solidFill>
          <a:ln w="57150" cmpd="thinThick">
            <a:noFill/>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4">
            <a:extLst>
              <a:ext uri="{FF2B5EF4-FFF2-40B4-BE49-F238E27FC236}">
                <a16:creationId xmlns:a16="http://schemas.microsoft.com/office/drawing/2014/main" id="{DDCCF201-0045-4313-B52F-9B451130734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74449" y="1277743"/>
            <a:ext cx="3022359" cy="3619591"/>
          </a:xfrm>
          <a:prstGeom prst="rect">
            <a:avLst/>
          </a:prstGeom>
        </p:spPr>
      </p:pic>
    </p:spTree>
    <p:extLst>
      <p:ext uri="{BB962C8B-B14F-4D97-AF65-F5344CB8AC3E}">
        <p14:creationId xmlns:p14="http://schemas.microsoft.com/office/powerpoint/2010/main" val="3262461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1800C-9D0C-45DF-9890-3D7CE049DC15}"/>
              </a:ext>
            </a:extLst>
          </p:cNvPr>
          <p:cNvSpPr>
            <a:spLocks noGrp="1"/>
          </p:cNvSpPr>
          <p:nvPr>
            <p:ph type="title"/>
          </p:nvPr>
        </p:nvSpPr>
        <p:spPr>
          <a:xfrm>
            <a:off x="685801" y="685800"/>
            <a:ext cx="10396882" cy="1151965"/>
          </a:xfrm>
        </p:spPr>
        <p:txBody>
          <a:bodyPr>
            <a:normAutofit/>
          </a:bodyPr>
          <a:lstStyle/>
          <a:p>
            <a:r>
              <a:rPr lang="en-US" dirty="0"/>
              <a:t>The 1980s: a sexist throwback?</a:t>
            </a:r>
          </a:p>
        </p:txBody>
      </p:sp>
      <p:graphicFrame>
        <p:nvGraphicFramePr>
          <p:cNvPr id="5" name="Content Placeholder 2">
            <a:extLst>
              <a:ext uri="{FF2B5EF4-FFF2-40B4-BE49-F238E27FC236}">
                <a16:creationId xmlns:a16="http://schemas.microsoft.com/office/drawing/2014/main" id="{C4369E9C-9B28-45E6-B7C4-90DC8CEDF150}"/>
              </a:ext>
            </a:extLst>
          </p:cNvPr>
          <p:cNvGraphicFramePr>
            <a:graphicFrameLocks noGrp="1"/>
          </p:cNvGraphicFramePr>
          <p:nvPr>
            <p:ph sz="quarter" idx="13"/>
            <p:extLst>
              <p:ext uri="{D42A27DB-BD31-4B8C-83A1-F6EECF244321}">
                <p14:modId xmlns:p14="http://schemas.microsoft.com/office/powerpoint/2010/main" val="3370530169"/>
              </p:ext>
            </p:extLst>
          </p:nvPr>
        </p:nvGraphicFramePr>
        <p:xfrm>
          <a:off x="685800" y="2063750"/>
          <a:ext cx="10394950" cy="3311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4470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8F07E-73DA-469C-B65B-0DED9DD5BF86}"/>
              </a:ext>
            </a:extLst>
          </p:cNvPr>
          <p:cNvSpPr>
            <a:spLocks noGrp="1"/>
          </p:cNvSpPr>
          <p:nvPr>
            <p:ph type="title"/>
          </p:nvPr>
        </p:nvSpPr>
        <p:spPr>
          <a:xfrm>
            <a:off x="5541402" y="2650803"/>
            <a:ext cx="5769881" cy="1151965"/>
          </a:xfrm>
        </p:spPr>
        <p:txBody>
          <a:bodyPr>
            <a:normAutofit fontScale="90000"/>
          </a:bodyPr>
          <a:lstStyle/>
          <a:p>
            <a:pPr lvl="0"/>
            <a:r>
              <a:rPr lang="en-US" dirty="0"/>
              <a:t>These shows are still the top box office performers in the world of musicals</a:t>
            </a:r>
          </a:p>
        </p:txBody>
      </p:sp>
      <p:pic>
        <p:nvPicPr>
          <p:cNvPr id="4" name="Content Placeholder 3">
            <a:extLst>
              <a:ext uri="{FF2B5EF4-FFF2-40B4-BE49-F238E27FC236}">
                <a16:creationId xmlns:a16="http://schemas.microsoft.com/office/drawing/2014/main" id="{702F356F-3475-498D-BE9D-287F7F3C16D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0020" y="1132066"/>
            <a:ext cx="4443984" cy="3159394"/>
          </a:xfrm>
          <a:prstGeom prst="rect">
            <a:avLst/>
          </a:prstGeom>
          <a:ln w="57150" cmpd="thinThick">
            <a:solidFill>
              <a:schemeClr val="bg1">
                <a:lumMod val="50000"/>
              </a:schemeClr>
            </a:solidFill>
            <a:miter lim="800000"/>
          </a:ln>
        </p:spPr>
      </p:pic>
    </p:spTree>
    <p:extLst>
      <p:ext uri="{BB962C8B-B14F-4D97-AF65-F5344CB8AC3E}">
        <p14:creationId xmlns:p14="http://schemas.microsoft.com/office/powerpoint/2010/main" val="23278643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17" name="Picture 9">
            <a:extLst>
              <a:ext uri="{FF2B5EF4-FFF2-40B4-BE49-F238E27FC236}">
                <a16:creationId xmlns:a16="http://schemas.microsoft.com/office/drawing/2014/main" id="{DA2CF262-F82A-412F-A8DE-40C08CD2555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8" name="Rectangle 11">
            <a:extLst>
              <a:ext uri="{FF2B5EF4-FFF2-40B4-BE49-F238E27FC236}">
                <a16:creationId xmlns:a16="http://schemas.microsoft.com/office/drawing/2014/main" id="{F2C91ADE-25FF-497C-9E0F-00727CF13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9" name="Freeform 9">
            <a:extLst>
              <a:ext uri="{FF2B5EF4-FFF2-40B4-BE49-F238E27FC236}">
                <a16:creationId xmlns:a16="http://schemas.microsoft.com/office/drawing/2014/main" id="{AEA33B51-C523-48BB-8344-03D568D949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16" name="Rectangle 15">
            <a:extLst>
              <a:ext uri="{FF2B5EF4-FFF2-40B4-BE49-F238E27FC236}">
                <a16:creationId xmlns:a16="http://schemas.microsoft.com/office/drawing/2014/main" id="{694CCDA7-819B-4009-B9D8-11AB3C220F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54296" cy="6380796"/>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25811C1-8640-4478-824F-3884D7A70216}"/>
              </a:ext>
            </a:extLst>
          </p:cNvPr>
          <p:cNvSpPr>
            <a:spLocks noGrp="1"/>
          </p:cNvSpPr>
          <p:nvPr>
            <p:ph type="title"/>
          </p:nvPr>
        </p:nvSpPr>
        <p:spPr>
          <a:xfrm>
            <a:off x="685802" y="685800"/>
            <a:ext cx="3381946" cy="4846967"/>
          </a:xfrm>
        </p:spPr>
        <p:txBody>
          <a:bodyPr>
            <a:normAutofit/>
          </a:bodyPr>
          <a:lstStyle/>
          <a:p>
            <a:r>
              <a:rPr lang="en-US" sz="4800">
                <a:solidFill>
                  <a:srgbClr val="FFFFFF"/>
                </a:solidFill>
              </a:rPr>
              <a:t>summary</a:t>
            </a:r>
          </a:p>
        </p:txBody>
      </p:sp>
      <p:graphicFrame>
        <p:nvGraphicFramePr>
          <p:cNvPr id="5" name="Content Placeholder 2">
            <a:extLst>
              <a:ext uri="{FF2B5EF4-FFF2-40B4-BE49-F238E27FC236}">
                <a16:creationId xmlns:a16="http://schemas.microsoft.com/office/drawing/2014/main" id="{7F3C1741-BB18-4B01-8977-4950EF08D264}"/>
              </a:ext>
            </a:extLst>
          </p:cNvPr>
          <p:cNvGraphicFramePr>
            <a:graphicFrameLocks noGrp="1"/>
          </p:cNvGraphicFramePr>
          <p:nvPr>
            <p:ph sz="quarter" idx="13"/>
            <p:extLst>
              <p:ext uri="{D42A27DB-BD31-4B8C-83A1-F6EECF244321}">
                <p14:modId xmlns:p14="http://schemas.microsoft.com/office/powerpoint/2010/main" val="2003602659"/>
              </p:ext>
            </p:extLst>
          </p:nvPr>
        </p:nvGraphicFramePr>
        <p:xfrm>
          <a:off x="5294108" y="685800"/>
          <a:ext cx="5759656" cy="52969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38976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7722E6-4CCA-42E0-8B69-2FB054E5CF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786C999-8BBF-471F-94F8-2C54E04C21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537704" y="0"/>
            <a:ext cx="4654296" cy="6858000"/>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912A290-D0E7-435E-856E-0215251544B9}"/>
              </a:ext>
            </a:extLst>
          </p:cNvPr>
          <p:cNvSpPr>
            <a:spLocks noGrp="1"/>
          </p:cNvSpPr>
          <p:nvPr>
            <p:ph type="title"/>
          </p:nvPr>
        </p:nvSpPr>
        <p:spPr>
          <a:xfrm>
            <a:off x="8375515" y="685800"/>
            <a:ext cx="3103122" cy="5400892"/>
          </a:xfrm>
        </p:spPr>
        <p:txBody>
          <a:bodyPr>
            <a:normAutofit/>
          </a:bodyPr>
          <a:lstStyle/>
          <a:p>
            <a:r>
              <a:rPr lang="en-US">
                <a:solidFill>
                  <a:srgbClr val="FFFFFF"/>
                </a:solidFill>
              </a:rPr>
              <a:t>Operas and musicals: cultural messages</a:t>
            </a:r>
          </a:p>
        </p:txBody>
      </p:sp>
      <p:graphicFrame>
        <p:nvGraphicFramePr>
          <p:cNvPr id="5" name="Content Placeholder 2">
            <a:extLst>
              <a:ext uri="{FF2B5EF4-FFF2-40B4-BE49-F238E27FC236}">
                <a16:creationId xmlns:a16="http://schemas.microsoft.com/office/drawing/2014/main" id="{D0A0C04E-6632-4138-A305-2845E74E7743}"/>
              </a:ext>
            </a:extLst>
          </p:cNvPr>
          <p:cNvGraphicFramePr>
            <a:graphicFrameLocks noGrp="1"/>
          </p:cNvGraphicFramePr>
          <p:nvPr>
            <p:ph sz="quarter" idx="13"/>
            <p:extLst>
              <p:ext uri="{D42A27DB-BD31-4B8C-83A1-F6EECF244321}">
                <p14:modId xmlns:p14="http://schemas.microsoft.com/office/powerpoint/2010/main" val="3628851559"/>
              </p:ext>
            </p:extLst>
          </p:nvPr>
        </p:nvGraphicFramePr>
        <p:xfrm>
          <a:off x="0" y="0"/>
          <a:ext cx="7334250" cy="7048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2856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F1B-D136-4F61-85A9-DFF8CCF83A88}"/>
              </a:ext>
            </a:extLst>
          </p:cNvPr>
          <p:cNvSpPr>
            <a:spLocks noGrp="1"/>
          </p:cNvSpPr>
          <p:nvPr>
            <p:ph type="title"/>
          </p:nvPr>
        </p:nvSpPr>
        <p:spPr>
          <a:xfrm>
            <a:off x="0" y="140950"/>
            <a:ext cx="11601450" cy="1151965"/>
          </a:xfrm>
        </p:spPr>
        <p:txBody>
          <a:bodyPr>
            <a:noAutofit/>
          </a:bodyPr>
          <a:lstStyle/>
          <a:p>
            <a:r>
              <a:rPr lang="en-US" sz="3200" dirty="0"/>
              <a:t>more than one feminist lens is used in the chapter. Note how various critics respond to gender portrayals on stage. </a:t>
            </a:r>
            <a:br>
              <a:rPr lang="en-US" sz="3200" dirty="0"/>
            </a:br>
            <a:r>
              <a:rPr lang="en-US" sz="3200" dirty="0"/>
              <a:t>For example:</a:t>
            </a:r>
          </a:p>
        </p:txBody>
      </p:sp>
      <p:sp>
        <p:nvSpPr>
          <p:cNvPr id="3" name="Content Placeholder 2">
            <a:extLst>
              <a:ext uri="{FF2B5EF4-FFF2-40B4-BE49-F238E27FC236}">
                <a16:creationId xmlns:a16="http://schemas.microsoft.com/office/drawing/2014/main" id="{FFA05B92-9458-4885-B1AA-97DEC7E0D72B}"/>
              </a:ext>
            </a:extLst>
          </p:cNvPr>
          <p:cNvSpPr>
            <a:spLocks noGrp="1"/>
          </p:cNvSpPr>
          <p:nvPr>
            <p:ph sz="quarter" idx="13"/>
          </p:nvPr>
        </p:nvSpPr>
        <p:spPr>
          <a:xfrm>
            <a:off x="304800" y="2076451"/>
            <a:ext cx="4781549" cy="3507684"/>
          </a:xfrm>
        </p:spPr>
        <p:txBody>
          <a:bodyPr>
            <a:normAutofit fontScale="77500" lnSpcReduction="20000"/>
          </a:bodyPr>
          <a:lstStyle/>
          <a:p>
            <a:r>
              <a:rPr lang="en-US" dirty="0">
                <a:latin typeface="Arial Black" panose="020B0A04020102020204" pitchFamily="34" charset="0"/>
              </a:rPr>
              <a:t>Typecasting for women portrayed </a:t>
            </a:r>
            <a:r>
              <a:rPr lang="en-US" dirty="0" smtClean="0">
                <a:latin typeface="Arial Black" panose="020B0A04020102020204" pitchFamily="34" charset="0"/>
              </a:rPr>
              <a:t>“</a:t>
            </a:r>
            <a:r>
              <a:rPr lang="en-US" dirty="0">
                <a:latin typeface="Arial Black" panose="020B0A04020102020204" pitchFamily="34" charset="0"/>
              </a:rPr>
              <a:t>female” characteristics as virtuous, and others as “villainous”</a:t>
            </a:r>
          </a:p>
          <a:p>
            <a:pPr lvl="1"/>
            <a:r>
              <a:rPr lang="en-US" dirty="0">
                <a:latin typeface="Arial Black" panose="020B0A04020102020204" pitchFamily="34" charset="0"/>
              </a:rPr>
              <a:t>Meekness and passivity were considered “ideal”</a:t>
            </a:r>
          </a:p>
          <a:p>
            <a:r>
              <a:rPr lang="en-US" dirty="0">
                <a:latin typeface="Arial Black" panose="020B0A04020102020204" pitchFamily="34" charset="0"/>
              </a:rPr>
              <a:t>Women on stage were often portrayed as mentally and physically weak</a:t>
            </a:r>
          </a:p>
          <a:p>
            <a:r>
              <a:rPr lang="en-US" dirty="0">
                <a:latin typeface="Arial Black" panose="020B0A04020102020204" pitchFamily="34" charset="0"/>
              </a:rPr>
              <a:t>Female characters were captured, raped, and murdered to the tune of beautiful music</a:t>
            </a:r>
          </a:p>
        </p:txBody>
      </p:sp>
      <p:sp>
        <p:nvSpPr>
          <p:cNvPr id="4" name="Content Placeholder 2">
            <a:extLst>
              <a:ext uri="{FF2B5EF4-FFF2-40B4-BE49-F238E27FC236}">
                <a16:creationId xmlns:a16="http://schemas.microsoft.com/office/drawing/2014/main" id="{5BA7477D-421E-46D9-8BF0-95CAF1207A3C}"/>
              </a:ext>
            </a:extLst>
          </p:cNvPr>
          <p:cNvSpPr txBox="1">
            <a:spLocks/>
          </p:cNvSpPr>
          <p:nvPr/>
        </p:nvSpPr>
        <p:spPr>
          <a:xfrm>
            <a:off x="6096000" y="2247901"/>
            <a:ext cx="4781550" cy="3507684"/>
          </a:xfrm>
          <a:prstGeom prst="rect">
            <a:avLst/>
          </a:prstGeom>
        </p:spPr>
        <p:txBody>
          <a:bodyPr vert="horz" lIns="91440" tIns="45720" rIns="91440" bIns="45720" rtlCol="0" anchor="ctr">
            <a:normAutofit fontScale="85000" lnSpcReduction="10000"/>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r>
              <a:rPr lang="en-US" dirty="0">
                <a:latin typeface="Arial Black" panose="020B0A04020102020204" pitchFamily="34" charset="0"/>
              </a:rPr>
              <a:t>3</a:t>
            </a:r>
            <a:r>
              <a:rPr lang="en-US" baseline="30000" dirty="0">
                <a:latin typeface="Arial Black" panose="020B0A04020102020204" pitchFamily="34" charset="0"/>
              </a:rPr>
              <a:t>rd</a:t>
            </a:r>
            <a:r>
              <a:rPr lang="en-US" dirty="0">
                <a:latin typeface="Arial Black" panose="020B0A04020102020204" pitchFamily="34" charset="0"/>
              </a:rPr>
              <a:t> wave feminists argued that the power of a prima donna’s voice on stage prevailed in spite of any storyline</a:t>
            </a:r>
          </a:p>
          <a:p>
            <a:r>
              <a:rPr lang="en-US" dirty="0">
                <a:latin typeface="Arial Black" panose="020B0A04020102020204" pitchFamily="34" charset="0"/>
              </a:rPr>
              <a:t>These critics see the music itself as a form of narrative, projecting meaning, attitude, and intention</a:t>
            </a:r>
          </a:p>
          <a:p>
            <a:r>
              <a:rPr lang="en-US" dirty="0">
                <a:latin typeface="Arial Black" panose="020B0A04020102020204" pitchFamily="34" charset="0"/>
              </a:rPr>
              <a:t>In this sense, operatic women are not passive or silent at all</a:t>
            </a:r>
          </a:p>
          <a:p>
            <a:endParaRPr lang="en-US" dirty="0">
              <a:latin typeface="Arial Black" panose="020B0A04020102020204" pitchFamily="34" charset="0"/>
            </a:endParaRPr>
          </a:p>
        </p:txBody>
      </p:sp>
      <p:sp>
        <p:nvSpPr>
          <p:cNvPr id="5" name="Text Placeholder 4">
            <a:extLst>
              <a:ext uri="{FF2B5EF4-FFF2-40B4-BE49-F238E27FC236}">
                <a16:creationId xmlns:a16="http://schemas.microsoft.com/office/drawing/2014/main" id="{C01823C9-1B96-4370-B34A-DA5465727A48}"/>
              </a:ext>
            </a:extLst>
          </p:cNvPr>
          <p:cNvSpPr txBox="1">
            <a:spLocks/>
          </p:cNvSpPr>
          <p:nvPr/>
        </p:nvSpPr>
        <p:spPr>
          <a:xfrm>
            <a:off x="171450" y="1356415"/>
            <a:ext cx="5295900" cy="720036"/>
          </a:xfrm>
          <a:prstGeom prst="rect">
            <a:avLst/>
          </a:prstGeom>
        </p:spPr>
        <p:txBody>
          <a:bodyPr>
            <a:normAutofit fontScale="92500" lnSpcReduction="20000"/>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n-US" dirty="0">
                <a:solidFill>
                  <a:schemeClr val="accent5">
                    <a:lumMod val="75000"/>
                  </a:schemeClr>
                </a:solidFill>
                <a:latin typeface="Arial Black" panose="020B0A04020102020204" pitchFamily="34" charset="0"/>
              </a:rPr>
              <a:t>On the Critical Side of 19</a:t>
            </a:r>
            <a:r>
              <a:rPr lang="en-US" baseline="30000" dirty="0">
                <a:solidFill>
                  <a:schemeClr val="accent5">
                    <a:lumMod val="75000"/>
                  </a:schemeClr>
                </a:solidFill>
                <a:latin typeface="Arial Black" panose="020B0A04020102020204" pitchFamily="34" charset="0"/>
              </a:rPr>
              <a:t>th</a:t>
            </a:r>
            <a:r>
              <a:rPr lang="en-US" dirty="0">
                <a:solidFill>
                  <a:schemeClr val="accent5">
                    <a:lumMod val="75000"/>
                  </a:schemeClr>
                </a:solidFill>
                <a:latin typeface="Arial Black" panose="020B0A04020102020204" pitchFamily="34" charset="0"/>
              </a:rPr>
              <a:t> Century Opera…</a:t>
            </a:r>
          </a:p>
        </p:txBody>
      </p:sp>
      <p:sp>
        <p:nvSpPr>
          <p:cNvPr id="6" name="Text Placeholder 5">
            <a:extLst>
              <a:ext uri="{FF2B5EF4-FFF2-40B4-BE49-F238E27FC236}">
                <a16:creationId xmlns:a16="http://schemas.microsoft.com/office/drawing/2014/main" id="{6E4294DD-D178-4F64-BD0C-80AA7FA83775}"/>
              </a:ext>
            </a:extLst>
          </p:cNvPr>
          <p:cNvSpPr txBox="1">
            <a:spLocks/>
          </p:cNvSpPr>
          <p:nvPr/>
        </p:nvSpPr>
        <p:spPr>
          <a:xfrm>
            <a:off x="5848350" y="1356415"/>
            <a:ext cx="5753100" cy="720036"/>
          </a:xfrm>
          <a:prstGeom prst="rect">
            <a:avLst/>
          </a:prstGeom>
        </p:spPr>
        <p:txBody>
          <a:bodyPr>
            <a:normAutofit fontScale="92500" lnSpcReduction="20000"/>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n-US" dirty="0">
                <a:solidFill>
                  <a:schemeClr val="accent5">
                    <a:lumMod val="75000"/>
                  </a:schemeClr>
                </a:solidFill>
                <a:latin typeface="Arial Black" panose="020B0A04020102020204" pitchFamily="34" charset="0"/>
              </a:rPr>
              <a:t>Some Feminists Saw </a:t>
            </a:r>
            <a:r>
              <a:rPr lang="en-US" dirty="0" smtClean="0">
                <a:solidFill>
                  <a:schemeClr val="accent5">
                    <a:lumMod val="75000"/>
                  </a:schemeClr>
                </a:solidFill>
                <a:latin typeface="Arial Black" panose="020B0A04020102020204" pitchFamily="34" charset="0"/>
              </a:rPr>
              <a:t>Empowerment </a:t>
            </a:r>
            <a:r>
              <a:rPr lang="en-US" dirty="0">
                <a:solidFill>
                  <a:schemeClr val="accent5">
                    <a:lumMod val="75000"/>
                  </a:schemeClr>
                </a:solidFill>
                <a:latin typeface="Arial Black" panose="020B0A04020102020204" pitchFamily="34" charset="0"/>
              </a:rPr>
              <a:t>for Women</a:t>
            </a:r>
          </a:p>
        </p:txBody>
      </p:sp>
    </p:spTree>
    <p:extLst>
      <p:ext uri="{BB962C8B-B14F-4D97-AF65-F5344CB8AC3E}">
        <p14:creationId xmlns:p14="http://schemas.microsoft.com/office/powerpoint/2010/main" val="3383605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ED97C70-FD3B-4E86-B097-9CE15521ECE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11" name="Freeform 11">
            <a:extLst>
              <a:ext uri="{FF2B5EF4-FFF2-40B4-BE49-F238E27FC236}">
                <a16:creationId xmlns:a16="http://schemas.microsoft.com/office/drawing/2014/main" id="{01C1ABBF-1FEC-4A49-A551-F27CD44B59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75" y="0"/>
            <a:ext cx="11683810" cy="6588125"/>
          </a:xfrm>
          <a:custGeom>
            <a:avLst/>
            <a:gdLst/>
            <a:ahLst/>
            <a:cxnLst/>
            <a:rect l="l" t="t" r="r" b="b"/>
            <a:pathLst>
              <a:path w="11683810" h="6588125">
                <a:moveTo>
                  <a:pt x="0" y="0"/>
                </a:moveTo>
                <a:lnTo>
                  <a:pt x="11318691" y="0"/>
                </a:lnTo>
                <a:lnTo>
                  <a:pt x="11683810" y="5976938"/>
                </a:lnTo>
                <a:lnTo>
                  <a:pt x="15875" y="6588125"/>
                </a:lnTo>
                <a:cubicBezTo>
                  <a:pt x="10583" y="4386792"/>
                  <a:pt x="5292" y="2185458"/>
                  <a:pt x="0" y="0"/>
                </a:cubicBezTo>
                <a:close/>
              </a:path>
            </a:pathLst>
          </a:custGeom>
          <a:ln>
            <a:noFill/>
          </a:ln>
          <a:effectLst>
            <a:outerShdw blurRad="101600" dist="152400" dir="438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sp>
      <p:sp>
        <p:nvSpPr>
          <p:cNvPr id="13" name="Freeform 13">
            <a:extLst>
              <a:ext uri="{FF2B5EF4-FFF2-40B4-BE49-F238E27FC236}">
                <a16:creationId xmlns:a16="http://schemas.microsoft.com/office/drawing/2014/main" id="{1CA91522-208A-4484-BA4E-719881FA24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2257"/>
            <a:ext cx="11329257" cy="2028845"/>
          </a:xfrm>
          <a:custGeom>
            <a:avLst/>
            <a:gdLst/>
            <a:ahLst/>
            <a:cxnLst/>
            <a:rect l="l" t="t" r="r" b="b"/>
            <a:pathLst>
              <a:path w="11329257" h="2028845">
                <a:moveTo>
                  <a:pt x="0" y="588520"/>
                </a:moveTo>
                <a:lnTo>
                  <a:pt x="11244075" y="0"/>
                </a:lnTo>
                <a:lnTo>
                  <a:pt x="11329257" y="1424838"/>
                </a:lnTo>
                <a:lnTo>
                  <a:pt x="0" y="2028845"/>
                </a:lnTo>
                <a:lnTo>
                  <a:pt x="0" y="58852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5" name="Freeform 25">
            <a:extLst>
              <a:ext uri="{FF2B5EF4-FFF2-40B4-BE49-F238E27FC236}">
                <a16:creationId xmlns:a16="http://schemas.microsoft.com/office/drawing/2014/main" id="{2E6EF473-1243-402E-9B74-D2E9354B23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19579" cy="456877"/>
          </a:xfrm>
          <a:custGeom>
            <a:avLst/>
            <a:gdLst/>
            <a:ahLst/>
            <a:cxnLst/>
            <a:rect l="l" t="t" r="r" b="b"/>
            <a:pathLst>
              <a:path w="8719579" h="456877">
                <a:moveTo>
                  <a:pt x="0" y="0"/>
                </a:moveTo>
                <a:lnTo>
                  <a:pt x="8719579" y="0"/>
                </a:lnTo>
                <a:lnTo>
                  <a:pt x="0" y="456877"/>
                </a:lnTo>
                <a:lnTo>
                  <a:pt x="0" y="0"/>
                </a:lnTo>
                <a:close/>
              </a:path>
            </a:pathLst>
          </a:cu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7" name="Freeform 14">
            <a:extLst>
              <a:ext uri="{FF2B5EF4-FFF2-40B4-BE49-F238E27FC236}">
                <a16:creationId xmlns:a16="http://schemas.microsoft.com/office/drawing/2014/main" id="{D9A018C6-6DFA-4D3D-9FE6-3FA39DED76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000">
            <a:off x="-161800" y="293317"/>
            <a:ext cx="11367116" cy="5751804"/>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19" name="5-Point Star 24">
            <a:extLst>
              <a:ext uri="{FF2B5EF4-FFF2-40B4-BE49-F238E27FC236}">
                <a16:creationId xmlns:a16="http://schemas.microsoft.com/office/drawing/2014/main" id="{BF298784-0DFC-4546-A452-BC3FC830DF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000">
            <a:off x="4221385" y="5111356"/>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pic>
        <p:nvPicPr>
          <p:cNvPr id="21" name="Picture 20">
            <a:extLst>
              <a:ext uri="{FF2B5EF4-FFF2-40B4-BE49-F238E27FC236}">
                <a16:creationId xmlns:a16="http://schemas.microsoft.com/office/drawing/2014/main" id="{22B6C124-685C-4D39-964D-914B98D11FB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23" name="Rectangle 22">
            <a:extLst>
              <a:ext uri="{FF2B5EF4-FFF2-40B4-BE49-F238E27FC236}">
                <a16:creationId xmlns:a16="http://schemas.microsoft.com/office/drawing/2014/main" id="{7B334361-48BB-4EBF-8AD7-B5EC50E1B4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0"/>
            <a:ext cx="4632997" cy="6858000"/>
          </a:xfrm>
          <a:prstGeom prst="rect">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5">
            <a:extLst>
              <a:ext uri="{FF2B5EF4-FFF2-40B4-BE49-F238E27FC236}">
                <a16:creationId xmlns:a16="http://schemas.microsoft.com/office/drawing/2014/main" id="{7C03CED4-8092-47F4-A29B-AD49D13715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6" y="0"/>
            <a:ext cx="4293205" cy="6576643"/>
          </a:xfrm>
          <a:custGeom>
            <a:avLst/>
            <a:gdLst/>
            <a:ahLst/>
            <a:cxnLst/>
            <a:rect l="l" t="t" r="r" b="b"/>
            <a:pathLst>
              <a:path w="11367116" h="5751804">
                <a:moveTo>
                  <a:pt x="11346705" y="0"/>
                </a:moveTo>
                <a:cubicBezTo>
                  <a:pt x="11353509" y="1915114"/>
                  <a:pt x="11360312" y="3830229"/>
                  <a:pt x="11367116" y="5745343"/>
                </a:cubicBezTo>
                <a:lnTo>
                  <a:pt x="0" y="5751804"/>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a:extLst>
              <a:ext uri="{FF2B5EF4-FFF2-40B4-BE49-F238E27FC236}">
                <a16:creationId xmlns:a16="http://schemas.microsoft.com/office/drawing/2014/main" id="{2AB5C556-67CC-4BA0-905A-90B521F6AD3F}"/>
              </a:ext>
            </a:extLst>
          </p:cNvPr>
          <p:cNvSpPr>
            <a:spLocks noGrp="1"/>
          </p:cNvSpPr>
          <p:nvPr>
            <p:ph type="title"/>
          </p:nvPr>
        </p:nvSpPr>
        <p:spPr>
          <a:xfrm>
            <a:off x="446663" y="1304458"/>
            <a:ext cx="3326650" cy="2901781"/>
          </a:xfrm>
        </p:spPr>
        <p:txBody>
          <a:bodyPr vert="horz" lIns="91440" tIns="45720" rIns="91440" bIns="45720" rtlCol="0" anchor="b">
            <a:normAutofit/>
          </a:bodyPr>
          <a:lstStyle/>
          <a:p>
            <a:pPr algn="r"/>
            <a:r>
              <a:rPr lang="en-US" sz="3100"/>
              <a:t>Opera’s roots : </a:t>
            </a:r>
            <a:br>
              <a:rPr lang="en-US" sz="3100"/>
            </a:br>
            <a:r>
              <a:rPr lang="en-US" sz="3100"/>
              <a:t>initially an invitation-only art for the wealthy</a:t>
            </a:r>
            <a:br>
              <a:rPr lang="en-US" sz="3100"/>
            </a:br>
            <a:endParaRPr lang="en-US" sz="3100"/>
          </a:p>
        </p:txBody>
      </p:sp>
      <p:sp>
        <p:nvSpPr>
          <p:cNvPr id="27" name="Rectangle 26">
            <a:extLst>
              <a:ext uri="{FF2B5EF4-FFF2-40B4-BE49-F238E27FC236}">
                <a16:creationId xmlns:a16="http://schemas.microsoft.com/office/drawing/2014/main" id="{2ED59975-0A82-46DE-B4BF-CF686C21C0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6" y="0"/>
            <a:ext cx="4248871" cy="226225"/>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8914E2CC-CDFC-43BB-87AE-B040D6A61E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37" y="5762147"/>
            <a:ext cx="4250216"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BAB85A72-D0AE-4A1C-812E-B7FDA627A8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1883" y="450792"/>
            <a:ext cx="6636823" cy="5950008"/>
          </a:xfrm>
          <a:prstGeom prst="rect">
            <a:avLst/>
          </a:prstGeom>
          <a:solidFill>
            <a:schemeClr val="bg1"/>
          </a:solidFill>
          <a:ln w="57150" cmpd="thinThick">
            <a:noFill/>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close-up of the inside of an opera house">
            <a:extLst>
              <a:ext uri="{FF2B5EF4-FFF2-40B4-BE49-F238E27FC236}">
                <a16:creationId xmlns:a16="http://schemas.microsoft.com/office/drawing/2014/main" id="{695B3086-44B5-4B6D-B418-C009B02F38AA}"/>
              </a:ext>
            </a:extLst>
          </p:cNvPr>
          <p:cNvPicPr>
            <a:picLocks noGrp="1" noChangeAspect="1"/>
          </p:cNvPicPr>
          <p:nvPr>
            <p:ph sz="quarter" idx="13"/>
          </p:nvPr>
        </p:nvPicPr>
        <p:blipFill rotWithShape="1">
          <a:blip r:embed="rId4" cstate="email">
            <a:extLst>
              <a:ext uri="{28A0092B-C50C-407E-A947-70E740481C1C}">
                <a14:useLocalDpi xmlns:a14="http://schemas.microsoft.com/office/drawing/2010/main"/>
              </a:ext>
            </a:extLst>
          </a:blip>
          <a:srcRect b="-1"/>
          <a:stretch/>
        </p:blipFill>
        <p:spPr>
          <a:xfrm>
            <a:off x="5321367" y="684680"/>
            <a:ext cx="6174771" cy="5482657"/>
          </a:xfrm>
          <a:prstGeom prst="rect">
            <a:avLst/>
          </a:prstGeom>
        </p:spPr>
      </p:pic>
    </p:spTree>
    <p:extLst>
      <p:ext uri="{BB962C8B-B14F-4D97-AF65-F5344CB8AC3E}">
        <p14:creationId xmlns:p14="http://schemas.microsoft.com/office/powerpoint/2010/main" val="2204000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83A72487-2DC2-4241-8180-B81A9E7BCED9}"/>
              </a:ext>
            </a:extLst>
          </p:cNvPr>
          <p:cNvGraphicFramePr>
            <a:graphicFrameLocks noGrp="1"/>
          </p:cNvGraphicFramePr>
          <p:nvPr>
            <p:ph sz="quarter" idx="13"/>
            <p:extLst>
              <p:ext uri="{D42A27DB-BD31-4B8C-83A1-F6EECF244321}">
                <p14:modId xmlns:p14="http://schemas.microsoft.com/office/powerpoint/2010/main" val="3859742986"/>
              </p:ext>
            </p:extLst>
          </p:nvPr>
        </p:nvGraphicFramePr>
        <p:xfrm>
          <a:off x="685800" y="571500"/>
          <a:ext cx="10394950" cy="4803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3032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B3DB07-EB72-4207-A1E5-537B01F533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16409F7-A289-4673-8565-037E8ACFB1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572000"/>
            <a:ext cx="12192000" cy="2286000"/>
          </a:xfrm>
          <a:prstGeom prst="rect">
            <a:avLst/>
          </a:prstGeom>
          <a:gradFill flip="none" rotWithShape="1">
            <a:gsLst>
              <a:gs pos="34000">
                <a:schemeClr val="accent2"/>
              </a:gs>
              <a:gs pos="100000">
                <a:schemeClr val="accent2">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F75170C-BFC4-4CBE-A6F7-4D36FDE9B6C0}"/>
              </a:ext>
            </a:extLst>
          </p:cNvPr>
          <p:cNvSpPr>
            <a:spLocks noGrp="1"/>
          </p:cNvSpPr>
          <p:nvPr>
            <p:ph type="title"/>
          </p:nvPr>
        </p:nvSpPr>
        <p:spPr>
          <a:xfrm>
            <a:off x="685800" y="4945678"/>
            <a:ext cx="10792837" cy="1151965"/>
          </a:xfrm>
        </p:spPr>
        <p:txBody>
          <a:bodyPr>
            <a:normAutofit/>
          </a:bodyPr>
          <a:lstStyle/>
          <a:p>
            <a:r>
              <a:rPr lang="en-US">
                <a:solidFill>
                  <a:srgbClr val="FFFFFF"/>
                </a:solidFill>
              </a:rPr>
              <a:t>The Castrato in baroque opera</a:t>
            </a:r>
          </a:p>
        </p:txBody>
      </p:sp>
      <p:graphicFrame>
        <p:nvGraphicFramePr>
          <p:cNvPr id="5" name="Content Placeholder 2">
            <a:extLst>
              <a:ext uri="{FF2B5EF4-FFF2-40B4-BE49-F238E27FC236}">
                <a16:creationId xmlns:a16="http://schemas.microsoft.com/office/drawing/2014/main" id="{1965DC49-AAD7-4AAE-860E-C517AC2816AC}"/>
              </a:ext>
            </a:extLst>
          </p:cNvPr>
          <p:cNvGraphicFramePr>
            <a:graphicFrameLocks noGrp="1"/>
          </p:cNvGraphicFramePr>
          <p:nvPr>
            <p:ph sz="quarter" idx="13"/>
            <p:extLst>
              <p:ext uri="{D42A27DB-BD31-4B8C-83A1-F6EECF244321}">
                <p14:modId xmlns:p14="http://schemas.microsoft.com/office/powerpoint/2010/main" val="2832405736"/>
              </p:ext>
            </p:extLst>
          </p:nvPr>
        </p:nvGraphicFramePr>
        <p:xfrm>
          <a:off x="685800" y="643466"/>
          <a:ext cx="10793413" cy="3610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0128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email">
            <a:duotone>
              <a:schemeClr val="bg1">
                <a:shade val="48000"/>
                <a:satMod val="110000"/>
                <a:lumMod val="40000"/>
              </a:schemeClr>
              <a:schemeClr val="bg1">
                <a:tint val="90000"/>
                <a:lumMod val="106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F46F7174-220C-49FC-BE77-EE4069E6E74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useBgFill="1">
        <p:nvSpPr>
          <p:cNvPr id="24" name="Rectangle 23">
            <a:extLst>
              <a:ext uri="{FF2B5EF4-FFF2-40B4-BE49-F238E27FC236}">
                <a16:creationId xmlns:a16="http://schemas.microsoft.com/office/drawing/2014/main" id="{9A4EF90A-9BA5-42FF-BBEE-AE6D6F01B6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pic>
        <p:nvPicPr>
          <p:cNvPr id="4" name="Content Placeholder 3" descr="A drawn caricature of Handel's opera Flavio">
            <a:extLst>
              <a:ext uri="{FF2B5EF4-FFF2-40B4-BE49-F238E27FC236}">
                <a16:creationId xmlns:a16="http://schemas.microsoft.com/office/drawing/2014/main" id="{C95B6D64-EAC8-481C-908E-EA986BFE0080}"/>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327849" y="234347"/>
            <a:ext cx="5146360" cy="5903415"/>
          </a:xfrm>
          <a:prstGeom prst="rect">
            <a:avLst/>
          </a:prstGeom>
          <a:ln>
            <a:noFill/>
          </a:ln>
        </p:spPr>
      </p:pic>
      <p:sp>
        <p:nvSpPr>
          <p:cNvPr id="26" name="Freeform 9">
            <a:extLst>
              <a:ext uri="{FF2B5EF4-FFF2-40B4-BE49-F238E27FC236}">
                <a16:creationId xmlns:a16="http://schemas.microsoft.com/office/drawing/2014/main" id="{1D63079A-ED60-4BCC-8F46-338FA05BD5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8" name="Rectangle 27">
            <a:extLst>
              <a:ext uri="{FF2B5EF4-FFF2-40B4-BE49-F238E27FC236}">
                <a16:creationId xmlns:a16="http://schemas.microsoft.com/office/drawing/2014/main" id="{6BBD62E7-632D-4C4F-997D-234E011A45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6094412" cy="6380796"/>
          </a:xfrm>
          <a:prstGeom prst="rect">
            <a:avLst/>
          </a:prstGeom>
          <a:gradFill flip="none" rotWithShape="1">
            <a:gsLst>
              <a:gs pos="34000">
                <a:schemeClr val="accent1"/>
              </a:gs>
              <a:gs pos="100000">
                <a:schemeClr val="accent1">
                  <a:lumMod val="60000"/>
                </a:schemeClr>
              </a:gs>
            </a:gsLst>
            <a:lin ang="8100000" scaled="1"/>
            <a:tileRect/>
          </a:gradFill>
          <a:ln>
            <a:noFill/>
          </a:ln>
        </p:spPr>
        <p:style>
          <a:lnRef idx="1">
            <a:schemeClr val="accent1"/>
          </a:lnRef>
          <a:fillRef idx="3">
            <a:schemeClr val="accent1"/>
          </a:fillRef>
          <a:effectRef idx="2">
            <a:schemeClr val="accent1"/>
          </a:effectRef>
          <a:fontRef idx="minor">
            <a:schemeClr val="lt1"/>
          </a:fontRef>
        </p:style>
      </p:sp>
      <p:sp>
        <p:nvSpPr>
          <p:cNvPr id="8" name="Content Placeholder 7">
            <a:extLst>
              <a:ext uri="{FF2B5EF4-FFF2-40B4-BE49-F238E27FC236}">
                <a16:creationId xmlns:a16="http://schemas.microsoft.com/office/drawing/2014/main" id="{00929B59-53D7-4B94-A8BE-0553C20AAF03}"/>
              </a:ext>
            </a:extLst>
          </p:cNvPr>
          <p:cNvSpPr>
            <a:spLocks noGrp="1"/>
          </p:cNvSpPr>
          <p:nvPr>
            <p:ph sz="quarter" idx="13"/>
          </p:nvPr>
        </p:nvSpPr>
        <p:spPr>
          <a:xfrm>
            <a:off x="685800" y="1418897"/>
            <a:ext cx="4957273" cy="4090601"/>
          </a:xfrm>
        </p:spPr>
        <p:txBody>
          <a:bodyPr>
            <a:normAutofit/>
          </a:bodyPr>
          <a:lstStyle/>
          <a:p>
            <a:r>
              <a:rPr lang="en-US" sz="1200" dirty="0"/>
              <a:t/>
            </a:r>
            <a:br>
              <a:rPr lang="en-US" sz="1200" dirty="0"/>
            </a:br>
            <a:r>
              <a:rPr lang="en-US" sz="3200" dirty="0" smtClean="0"/>
              <a:t>here, </a:t>
            </a:r>
            <a:r>
              <a:rPr lang="en-US" sz="3200" dirty="0"/>
              <a:t>An eighteenth century caricature of Handel’s opera </a:t>
            </a:r>
            <a:r>
              <a:rPr lang="en-US" sz="3200" i="1" dirty="0"/>
              <a:t>Flavio</a:t>
            </a:r>
            <a:r>
              <a:rPr lang="en-US" sz="3200" dirty="0"/>
              <a:t> shows over-exaggerated  </a:t>
            </a:r>
            <a:r>
              <a:rPr lang="en-US" sz="3200" dirty="0" smtClean="0"/>
              <a:t>castrato Francesco </a:t>
            </a:r>
            <a:r>
              <a:rPr lang="en-US" sz="3200" dirty="0" err="1"/>
              <a:t>Bernardi</a:t>
            </a:r>
            <a:r>
              <a:rPr lang="en-US" sz="3200" dirty="0"/>
              <a:t> </a:t>
            </a:r>
            <a:r>
              <a:rPr lang="en-US" sz="3200" dirty="0" smtClean="0"/>
              <a:t>(far left</a:t>
            </a:r>
            <a:r>
              <a:rPr lang="en-US" sz="3200" dirty="0"/>
              <a:t>)</a:t>
            </a:r>
            <a:r>
              <a:rPr lang="en-US" dirty="0"/>
              <a:t> . </a:t>
            </a:r>
            <a:r>
              <a:rPr lang="en-US" sz="1200" dirty="0"/>
              <a:t>Public Domain</a:t>
            </a:r>
            <a:endParaRPr lang="en-US" sz="3200" dirty="0">
              <a:solidFill>
                <a:schemeClr val="bg1"/>
              </a:solidFill>
            </a:endParaRPr>
          </a:p>
        </p:txBody>
      </p:sp>
    </p:spTree>
    <p:extLst>
      <p:ext uri="{BB962C8B-B14F-4D97-AF65-F5344CB8AC3E}">
        <p14:creationId xmlns:p14="http://schemas.microsoft.com/office/powerpoint/2010/main" val="2034205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FF1B-D136-4F61-85A9-DFF8CCF83A88}"/>
              </a:ext>
            </a:extLst>
          </p:cNvPr>
          <p:cNvSpPr>
            <a:spLocks noGrp="1"/>
          </p:cNvSpPr>
          <p:nvPr>
            <p:ph type="title"/>
          </p:nvPr>
        </p:nvSpPr>
        <p:spPr>
          <a:xfrm>
            <a:off x="0" y="140950"/>
            <a:ext cx="11601450" cy="1151965"/>
          </a:xfrm>
        </p:spPr>
        <p:txBody>
          <a:bodyPr>
            <a:noAutofit/>
          </a:bodyPr>
          <a:lstStyle/>
          <a:p>
            <a:r>
              <a:rPr lang="en-US" sz="3200" dirty="0" smtClean="0"/>
              <a:t>Opera reflected </a:t>
            </a:r>
            <a:r>
              <a:rPr lang="en-US" sz="3200" dirty="0"/>
              <a:t>changing cultural perceptions of how men and women differ</a:t>
            </a:r>
          </a:p>
        </p:txBody>
      </p:sp>
      <p:sp>
        <p:nvSpPr>
          <p:cNvPr id="3" name="Content Placeholder 2">
            <a:extLst>
              <a:ext uri="{FF2B5EF4-FFF2-40B4-BE49-F238E27FC236}">
                <a16:creationId xmlns:a16="http://schemas.microsoft.com/office/drawing/2014/main" id="{FFA05B92-9458-4885-B1AA-97DEC7E0D72B}"/>
              </a:ext>
            </a:extLst>
          </p:cNvPr>
          <p:cNvSpPr>
            <a:spLocks noGrp="1"/>
          </p:cNvSpPr>
          <p:nvPr>
            <p:ph sz="quarter" idx="13"/>
          </p:nvPr>
        </p:nvSpPr>
        <p:spPr>
          <a:xfrm>
            <a:off x="304800" y="2076451"/>
            <a:ext cx="4781549" cy="3507684"/>
          </a:xfrm>
        </p:spPr>
        <p:txBody>
          <a:bodyPr>
            <a:normAutofit lnSpcReduction="10000"/>
          </a:bodyPr>
          <a:lstStyle/>
          <a:p>
            <a:r>
              <a:rPr lang="en-US" dirty="0">
                <a:latin typeface="Arial Black" panose="020B0A04020102020204" pitchFamily="34" charset="0"/>
              </a:rPr>
              <a:t>Posited that there is essentially one sex, and that women were inferior versions of men</a:t>
            </a:r>
          </a:p>
          <a:p>
            <a:r>
              <a:rPr lang="en-US" dirty="0">
                <a:latin typeface="Arial Black" panose="020B0A04020102020204" pitchFamily="34" charset="0"/>
              </a:rPr>
              <a:t>This view was consistent with castrati on stage; they could be used as a “blank canvas” to project any sexual role</a:t>
            </a:r>
          </a:p>
        </p:txBody>
      </p:sp>
      <p:sp>
        <p:nvSpPr>
          <p:cNvPr id="4" name="Content Placeholder 2">
            <a:extLst>
              <a:ext uri="{FF2B5EF4-FFF2-40B4-BE49-F238E27FC236}">
                <a16:creationId xmlns:a16="http://schemas.microsoft.com/office/drawing/2014/main" id="{5BA7477D-421E-46D9-8BF0-95CAF1207A3C}"/>
              </a:ext>
            </a:extLst>
          </p:cNvPr>
          <p:cNvSpPr txBox="1">
            <a:spLocks/>
          </p:cNvSpPr>
          <p:nvPr/>
        </p:nvSpPr>
        <p:spPr>
          <a:xfrm>
            <a:off x="6096000" y="2247901"/>
            <a:ext cx="4781550" cy="3507684"/>
          </a:xfrm>
          <a:prstGeom prst="rect">
            <a:avLst/>
          </a:prstGeom>
        </p:spPr>
        <p:txBody>
          <a:bodyPr vert="horz" lIns="91440" tIns="45720" rIns="91440" bIns="45720" rtlCol="0" anchor="ctr">
            <a:normAutofit fontScale="77500" lnSpcReduction="20000"/>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r>
              <a:rPr lang="en-US" dirty="0">
                <a:latin typeface="Arial Black" panose="020B0A04020102020204" pitchFamily="34" charset="0"/>
              </a:rPr>
              <a:t>posited that men and women were opposites</a:t>
            </a:r>
          </a:p>
          <a:p>
            <a:r>
              <a:rPr lang="en-US" dirty="0">
                <a:latin typeface="Arial Black" panose="020B0A04020102020204" pitchFamily="34" charset="0"/>
              </a:rPr>
              <a:t>Addressed physical as well as mental and moral characteristics</a:t>
            </a:r>
          </a:p>
          <a:p>
            <a:r>
              <a:rPr lang="en-US" dirty="0">
                <a:latin typeface="Arial Black" panose="020B0A04020102020204" pitchFamily="34" charset="0"/>
              </a:rPr>
              <a:t>Women were considered intellectually inferior, but were also feared as temptresses</a:t>
            </a:r>
          </a:p>
          <a:p>
            <a:r>
              <a:rPr lang="en-US" dirty="0">
                <a:latin typeface="Arial Black" panose="020B0A04020102020204" pitchFamily="34" charset="0"/>
              </a:rPr>
              <a:t>This view impacted typecasting in 19</a:t>
            </a:r>
            <a:r>
              <a:rPr lang="en-US" baseline="30000" dirty="0">
                <a:latin typeface="Arial Black" panose="020B0A04020102020204" pitchFamily="34" charset="0"/>
              </a:rPr>
              <a:t>th</a:t>
            </a:r>
            <a:r>
              <a:rPr lang="en-US" dirty="0">
                <a:latin typeface="Arial Black" panose="020B0A04020102020204" pitchFamily="34" charset="0"/>
              </a:rPr>
              <a:t> century opera</a:t>
            </a:r>
          </a:p>
          <a:p>
            <a:endParaRPr lang="en-US" dirty="0">
              <a:latin typeface="Arial Black" panose="020B0A04020102020204" pitchFamily="34" charset="0"/>
            </a:endParaRPr>
          </a:p>
        </p:txBody>
      </p:sp>
      <p:sp>
        <p:nvSpPr>
          <p:cNvPr id="5" name="Text Placeholder 4">
            <a:extLst>
              <a:ext uri="{FF2B5EF4-FFF2-40B4-BE49-F238E27FC236}">
                <a16:creationId xmlns:a16="http://schemas.microsoft.com/office/drawing/2014/main" id="{C01823C9-1B96-4370-B34A-DA5465727A48}"/>
              </a:ext>
            </a:extLst>
          </p:cNvPr>
          <p:cNvSpPr txBox="1">
            <a:spLocks/>
          </p:cNvSpPr>
          <p:nvPr/>
        </p:nvSpPr>
        <p:spPr>
          <a:xfrm>
            <a:off x="171450" y="1356415"/>
            <a:ext cx="5295900" cy="720036"/>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n-US" dirty="0">
                <a:solidFill>
                  <a:schemeClr val="accent5">
                    <a:lumMod val="75000"/>
                  </a:schemeClr>
                </a:solidFill>
                <a:latin typeface="Arial Black" panose="020B0A04020102020204" pitchFamily="34" charset="0"/>
              </a:rPr>
              <a:t>The “Galenic” Model: One Sex</a:t>
            </a:r>
          </a:p>
        </p:txBody>
      </p:sp>
      <p:sp>
        <p:nvSpPr>
          <p:cNvPr id="6" name="Text Placeholder 5">
            <a:extLst>
              <a:ext uri="{FF2B5EF4-FFF2-40B4-BE49-F238E27FC236}">
                <a16:creationId xmlns:a16="http://schemas.microsoft.com/office/drawing/2014/main" id="{6E4294DD-D178-4F64-BD0C-80AA7FA83775}"/>
              </a:ext>
            </a:extLst>
          </p:cNvPr>
          <p:cNvSpPr txBox="1">
            <a:spLocks/>
          </p:cNvSpPr>
          <p:nvPr/>
        </p:nvSpPr>
        <p:spPr>
          <a:xfrm>
            <a:off x="5848350" y="1356415"/>
            <a:ext cx="5753100" cy="720036"/>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n-US" dirty="0">
                <a:solidFill>
                  <a:schemeClr val="accent5">
                    <a:lumMod val="75000"/>
                  </a:schemeClr>
                </a:solidFill>
                <a:latin typeface="Arial Black" panose="020B0A04020102020204" pitchFamily="34" charset="0"/>
              </a:rPr>
              <a:t>Sex as a Dichotomy</a:t>
            </a:r>
          </a:p>
        </p:txBody>
      </p:sp>
    </p:spTree>
    <p:extLst>
      <p:ext uri="{BB962C8B-B14F-4D97-AF65-F5344CB8AC3E}">
        <p14:creationId xmlns:p14="http://schemas.microsoft.com/office/powerpoint/2010/main" val="19241037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8FA751"/>
      </a:accent1>
      <a:accent2>
        <a:srgbClr val="629D7D"/>
      </a:accent2>
      <a:accent3>
        <a:srgbClr val="5A7AAB"/>
      </a:accent3>
      <a:accent4>
        <a:srgbClr val="AA618F"/>
      </a:accent4>
      <a:accent5>
        <a:srgbClr val="BA5445"/>
      </a:accent5>
      <a:accent6>
        <a:srgbClr val="C8A547"/>
      </a:accent6>
      <a:hlink>
        <a:srgbClr val="91BF1A"/>
      </a:hlink>
      <a:folHlink>
        <a:srgbClr val="ADBE82"/>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CF823853-53CC-4249-AEDB-2EA9F718B2D2}"/>
    </a:ext>
  </a:extLst>
</a:theme>
</file>

<file path=docProps/app.xml><?xml version="1.0" encoding="utf-8"?>
<Properties xmlns="http://schemas.openxmlformats.org/officeDocument/2006/extended-properties" xmlns:vt="http://schemas.openxmlformats.org/officeDocument/2006/docPropsVTypes">
  <TotalTime>59</TotalTime>
  <Words>1234</Words>
  <Application>Microsoft Office PowerPoint</Application>
  <PresentationFormat>Widescreen</PresentationFormat>
  <Paragraphs>94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Arial Black</vt:lpstr>
      <vt:lpstr>Impact</vt:lpstr>
      <vt:lpstr>Main Event</vt:lpstr>
      <vt:lpstr>Women, Music, Culture Chapter 11</vt:lpstr>
      <vt:lpstr>Chapter Focus</vt:lpstr>
      <vt:lpstr>Operas and musicals: cultural messages</vt:lpstr>
      <vt:lpstr>more than one feminist lens is used in the chapter. Note how various critics respond to gender portrayals on stage.  For example:</vt:lpstr>
      <vt:lpstr>Opera’s roots :  initially an invitation-only art for the wealthy </vt:lpstr>
      <vt:lpstr>PowerPoint Presentation</vt:lpstr>
      <vt:lpstr>The Castrato in baroque opera</vt:lpstr>
      <vt:lpstr>PowerPoint Presentation</vt:lpstr>
      <vt:lpstr>Opera reflected changing cultural perceptions of how men and women differ</vt:lpstr>
      <vt:lpstr>The “danger” of opera, and changing gender depictions</vt:lpstr>
      <vt:lpstr>19th century “gendered” roles</vt:lpstr>
      <vt:lpstr>A wider audience</vt:lpstr>
      <vt:lpstr>19th century:  Peak popularity, peak sexism?</vt:lpstr>
      <vt:lpstr>In Puccini’s Madama Butterfly,  the lead character commits suicide to the tune of one of opera’s most beloved arias.  It is one of the most performed operas today.</vt:lpstr>
      <vt:lpstr>An alternative view of the 19th century</vt:lpstr>
      <vt:lpstr>20th century decline of opera</vt:lpstr>
      <vt:lpstr>Broadway musicals</vt:lpstr>
      <vt:lpstr>PowerPoint Presentation</vt:lpstr>
      <vt:lpstr>Gender reflections</vt:lpstr>
      <vt:lpstr>Depictions of women in Seven brides for seven brothers  (1954)  are notably different from the strong characters found in Wicked  (2003)       Wicked Photo Credit: Joan Marcus</vt:lpstr>
      <vt:lpstr>New shows, new roles</vt:lpstr>
      <vt:lpstr>Some operas also showcased new, powerful roles for women, such kaija saariaho’s Emilie, about French philosopher, mathematician and physicist Emilie du Chatelet. Unfortunately,  these shows often do not do well financially.   </vt:lpstr>
      <vt:lpstr>The 1980s: a sexist throwback?</vt:lpstr>
      <vt:lpstr>These shows are still the top box office performers in the world of musicals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Music, Culture Chapter 11</dc:title>
  <dc:creator>Matilda Vogel</dc:creator>
  <cp:lastModifiedBy>Julie Dunbar</cp:lastModifiedBy>
  <cp:revision>8</cp:revision>
  <dcterms:created xsi:type="dcterms:W3CDTF">2020-04-10T19:15:55Z</dcterms:created>
  <dcterms:modified xsi:type="dcterms:W3CDTF">2020-07-30T21:15:31Z</dcterms:modified>
</cp:coreProperties>
</file>