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8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svg"/><Relationship Id="rId1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sv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EADBD3-1155-4B1D-845D-8E3F7CEC944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36F003E-487C-4B9D-80A3-B4465260CCDB}">
      <dgm:prSet/>
      <dgm:spPr/>
      <dgm:t>
        <a:bodyPr/>
        <a:lstStyle/>
        <a:p>
          <a:r>
            <a:rPr lang="en-US" dirty="0"/>
            <a:t>Music marketers intentionally fuse </a:t>
          </a:r>
          <a:r>
            <a:rPr lang="en-US" dirty="0" smtClean="0"/>
            <a:t>body </a:t>
          </a:r>
          <a:r>
            <a:rPr lang="en-US" dirty="0"/>
            <a:t>images and </a:t>
          </a:r>
          <a:r>
            <a:rPr lang="en-US" dirty="0" smtClean="0"/>
            <a:t>music</a:t>
          </a:r>
          <a:endParaRPr lang="en-US" dirty="0"/>
        </a:p>
      </dgm:t>
    </dgm:pt>
    <dgm:pt modelId="{9791159C-B17C-403F-861B-137CE619CCF0}" type="parTrans" cxnId="{9ADCA35A-15A9-4E9F-8C3D-25B299B71424}">
      <dgm:prSet/>
      <dgm:spPr/>
      <dgm:t>
        <a:bodyPr/>
        <a:lstStyle/>
        <a:p>
          <a:endParaRPr lang="en-US"/>
        </a:p>
      </dgm:t>
    </dgm:pt>
    <dgm:pt modelId="{B781CB17-63CC-4EE7-BC28-844709B667E2}" type="sibTrans" cxnId="{9ADCA35A-15A9-4E9F-8C3D-25B299B71424}">
      <dgm:prSet/>
      <dgm:spPr/>
      <dgm:t>
        <a:bodyPr/>
        <a:lstStyle/>
        <a:p>
          <a:endParaRPr lang="en-US"/>
        </a:p>
      </dgm:t>
    </dgm:pt>
    <dgm:pt modelId="{8A40E4E5-4FA5-4D1F-9444-5AE56D222170}">
      <dgm:prSet/>
      <dgm:spPr/>
      <dgm:t>
        <a:bodyPr/>
        <a:lstStyle/>
        <a:p>
          <a:r>
            <a:rPr lang="en-US" dirty="0"/>
            <a:t>If marketing is successful, both men and women will respond to the imagery</a:t>
          </a:r>
        </a:p>
      </dgm:t>
    </dgm:pt>
    <dgm:pt modelId="{ED7A736C-E19A-458F-8AF6-4EFC054C2C00}" type="parTrans" cxnId="{8C0F9AB8-927F-4759-8B06-BCE3A86944BA}">
      <dgm:prSet/>
      <dgm:spPr/>
      <dgm:t>
        <a:bodyPr/>
        <a:lstStyle/>
        <a:p>
          <a:endParaRPr lang="en-US"/>
        </a:p>
      </dgm:t>
    </dgm:pt>
    <dgm:pt modelId="{122EF2E7-967C-4BF5-8DCA-7097CF0E4E3D}" type="sibTrans" cxnId="{8C0F9AB8-927F-4759-8B06-BCE3A86944BA}">
      <dgm:prSet/>
      <dgm:spPr/>
      <dgm:t>
        <a:bodyPr/>
        <a:lstStyle/>
        <a:p>
          <a:endParaRPr lang="en-US"/>
        </a:p>
      </dgm:t>
    </dgm:pt>
    <dgm:pt modelId="{4499F2B6-FD02-46F8-A0C3-062AED4BFF97}">
      <dgm:prSet/>
      <dgm:spPr/>
      <dgm:t>
        <a:bodyPr/>
        <a:lstStyle/>
        <a:p>
          <a:r>
            <a:rPr lang="en-US" dirty="0"/>
            <a:t>It is a goal to get women </a:t>
          </a:r>
          <a:r>
            <a:rPr lang="en-US" dirty="0" smtClean="0"/>
            <a:t>to </a:t>
          </a:r>
          <a:r>
            <a:rPr lang="en-US" dirty="0"/>
            <a:t>imagine themselves on stage</a:t>
          </a:r>
        </a:p>
      </dgm:t>
    </dgm:pt>
    <dgm:pt modelId="{58BFFA63-E972-46A8-9BDE-6BDB89C3B9F8}" type="parTrans" cxnId="{21A56D8B-E032-4D3B-913F-A29521B99365}">
      <dgm:prSet/>
      <dgm:spPr/>
      <dgm:t>
        <a:bodyPr/>
        <a:lstStyle/>
        <a:p>
          <a:endParaRPr lang="en-US"/>
        </a:p>
      </dgm:t>
    </dgm:pt>
    <dgm:pt modelId="{58202DC7-ABB0-4AC4-A94D-38D5DEAA7458}" type="sibTrans" cxnId="{21A56D8B-E032-4D3B-913F-A29521B99365}">
      <dgm:prSet/>
      <dgm:spPr/>
      <dgm:t>
        <a:bodyPr/>
        <a:lstStyle/>
        <a:p>
          <a:endParaRPr lang="en-US"/>
        </a:p>
      </dgm:t>
    </dgm:pt>
    <dgm:pt modelId="{E6DC743F-CC2E-453B-9347-25444BA3BE77}">
      <dgm:prSet/>
      <dgm:spPr/>
      <dgm:t>
        <a:bodyPr/>
        <a:lstStyle/>
        <a:p>
          <a:r>
            <a:rPr lang="en-US" dirty="0"/>
            <a:t>Non-musical products </a:t>
          </a:r>
          <a:r>
            <a:rPr lang="en-US" dirty="0" smtClean="0"/>
            <a:t>are </a:t>
          </a:r>
          <a:r>
            <a:rPr lang="en-US" dirty="0"/>
            <a:t>sold along with recordings</a:t>
          </a:r>
        </a:p>
      </dgm:t>
    </dgm:pt>
    <dgm:pt modelId="{C0702311-8E5E-4FDE-893A-EB9D8BD4B38F}" type="parTrans" cxnId="{96B642F7-CD7D-4523-89AF-8D97F6DA34AE}">
      <dgm:prSet/>
      <dgm:spPr/>
      <dgm:t>
        <a:bodyPr/>
        <a:lstStyle/>
        <a:p>
          <a:endParaRPr lang="en-US"/>
        </a:p>
      </dgm:t>
    </dgm:pt>
    <dgm:pt modelId="{9280F017-1154-40E9-8761-0506E81155BB}" type="sibTrans" cxnId="{96B642F7-CD7D-4523-89AF-8D97F6DA34AE}">
      <dgm:prSet/>
      <dgm:spPr/>
      <dgm:t>
        <a:bodyPr/>
        <a:lstStyle/>
        <a:p>
          <a:endParaRPr lang="en-US"/>
        </a:p>
      </dgm:t>
    </dgm:pt>
    <dgm:pt modelId="{EBA93A72-E00B-4123-A35F-9AA6DDC2AB57}" type="pres">
      <dgm:prSet presAssocID="{97EADBD3-1155-4B1D-845D-8E3F7CEC944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B58367C-F9D0-4947-9C35-08EC4F450AC0}" type="pres">
      <dgm:prSet presAssocID="{636F003E-487C-4B9D-80A3-B4465260CCDB}" presName="hierRoot1" presStyleCnt="0"/>
      <dgm:spPr/>
    </dgm:pt>
    <dgm:pt modelId="{AFF9A9D8-0E7A-474A-954F-D3B8C99CBF4E}" type="pres">
      <dgm:prSet presAssocID="{636F003E-487C-4B9D-80A3-B4465260CCDB}" presName="composite" presStyleCnt="0"/>
      <dgm:spPr/>
    </dgm:pt>
    <dgm:pt modelId="{E8A4C58B-E939-4EEB-805E-8858DF3FC1C0}" type="pres">
      <dgm:prSet presAssocID="{636F003E-487C-4B9D-80A3-B4465260CCDB}" presName="background" presStyleLbl="node0" presStyleIdx="0" presStyleCnt="2"/>
      <dgm:spPr/>
    </dgm:pt>
    <dgm:pt modelId="{18479C59-6A00-4E8C-A107-6EF17A29F5F7}" type="pres">
      <dgm:prSet presAssocID="{636F003E-487C-4B9D-80A3-B4465260CCDB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A60D56-ECF1-419D-B6D0-2E35A1694FDE}" type="pres">
      <dgm:prSet presAssocID="{636F003E-487C-4B9D-80A3-B4465260CCDB}" presName="hierChild2" presStyleCnt="0"/>
      <dgm:spPr/>
    </dgm:pt>
    <dgm:pt modelId="{5EE4899C-7456-463C-AC54-D345DA4F1079}" type="pres">
      <dgm:prSet presAssocID="{8A40E4E5-4FA5-4D1F-9444-5AE56D222170}" presName="hierRoot1" presStyleCnt="0"/>
      <dgm:spPr/>
    </dgm:pt>
    <dgm:pt modelId="{F7E0A185-B0E4-4004-B4DF-EE94099226F8}" type="pres">
      <dgm:prSet presAssocID="{8A40E4E5-4FA5-4D1F-9444-5AE56D222170}" presName="composite" presStyleCnt="0"/>
      <dgm:spPr/>
    </dgm:pt>
    <dgm:pt modelId="{C9C9A180-77DD-40C5-BC43-F05BA3B6A313}" type="pres">
      <dgm:prSet presAssocID="{8A40E4E5-4FA5-4D1F-9444-5AE56D222170}" presName="background" presStyleLbl="node0" presStyleIdx="1" presStyleCnt="2"/>
      <dgm:spPr/>
    </dgm:pt>
    <dgm:pt modelId="{BDCEDEF7-46B7-40C1-84B2-A53FE0E2DCCD}" type="pres">
      <dgm:prSet presAssocID="{8A40E4E5-4FA5-4D1F-9444-5AE56D222170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3FBEE0-886A-4028-8949-5EA40A211C79}" type="pres">
      <dgm:prSet presAssocID="{8A40E4E5-4FA5-4D1F-9444-5AE56D222170}" presName="hierChild2" presStyleCnt="0"/>
      <dgm:spPr/>
    </dgm:pt>
    <dgm:pt modelId="{DA96EC03-FADF-47A6-9BFC-9A19D3224957}" type="pres">
      <dgm:prSet presAssocID="{58BFFA63-E972-46A8-9BDE-6BDB89C3B9F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6A95A84B-9295-4FCA-B406-1221EF342CC4}" type="pres">
      <dgm:prSet presAssocID="{4499F2B6-FD02-46F8-A0C3-062AED4BFF97}" presName="hierRoot2" presStyleCnt="0"/>
      <dgm:spPr/>
    </dgm:pt>
    <dgm:pt modelId="{101E3A97-7E39-4767-9E8B-5F6B703F0FBF}" type="pres">
      <dgm:prSet presAssocID="{4499F2B6-FD02-46F8-A0C3-062AED4BFF97}" presName="composite2" presStyleCnt="0"/>
      <dgm:spPr/>
    </dgm:pt>
    <dgm:pt modelId="{D1A2BE24-0E2D-4A47-AF66-6DA1A1D29BAE}" type="pres">
      <dgm:prSet presAssocID="{4499F2B6-FD02-46F8-A0C3-062AED4BFF97}" presName="background2" presStyleLbl="node2" presStyleIdx="0" presStyleCnt="2"/>
      <dgm:spPr/>
    </dgm:pt>
    <dgm:pt modelId="{F233806D-5585-4537-9219-34613974E0B0}" type="pres">
      <dgm:prSet presAssocID="{4499F2B6-FD02-46F8-A0C3-062AED4BFF9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FCA027-9A23-40F2-B688-9D75E54CCE99}" type="pres">
      <dgm:prSet presAssocID="{4499F2B6-FD02-46F8-A0C3-062AED4BFF97}" presName="hierChild3" presStyleCnt="0"/>
      <dgm:spPr/>
    </dgm:pt>
    <dgm:pt modelId="{FFE94E34-C33C-46DD-8BC0-763D88D33CAB}" type="pres">
      <dgm:prSet presAssocID="{C0702311-8E5E-4FDE-893A-EB9D8BD4B38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C789AE1-34C2-4885-B448-A0775FE82224}" type="pres">
      <dgm:prSet presAssocID="{E6DC743F-CC2E-453B-9347-25444BA3BE77}" presName="hierRoot2" presStyleCnt="0"/>
      <dgm:spPr/>
    </dgm:pt>
    <dgm:pt modelId="{E41896E8-3AE6-4C0F-AF0F-CCE1686553DE}" type="pres">
      <dgm:prSet presAssocID="{E6DC743F-CC2E-453B-9347-25444BA3BE77}" presName="composite2" presStyleCnt="0"/>
      <dgm:spPr/>
    </dgm:pt>
    <dgm:pt modelId="{C7F33D94-99DB-48CC-A2A6-D112BFA3765D}" type="pres">
      <dgm:prSet presAssocID="{E6DC743F-CC2E-453B-9347-25444BA3BE77}" presName="background2" presStyleLbl="node2" presStyleIdx="1" presStyleCnt="2"/>
      <dgm:spPr/>
    </dgm:pt>
    <dgm:pt modelId="{C484744C-ED29-4CB4-9DE0-12D9005BA866}" type="pres">
      <dgm:prSet presAssocID="{E6DC743F-CC2E-453B-9347-25444BA3BE7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8C37CE-8DC1-48A9-A694-8B03581E7352}" type="pres">
      <dgm:prSet presAssocID="{E6DC743F-CC2E-453B-9347-25444BA3BE77}" presName="hierChild3" presStyleCnt="0"/>
      <dgm:spPr/>
    </dgm:pt>
  </dgm:ptLst>
  <dgm:cxnLst>
    <dgm:cxn modelId="{F948E25D-3F1B-459D-9F51-819750339EAD}" type="presOf" srcId="{97EADBD3-1155-4B1D-845D-8E3F7CEC944D}" destId="{EBA93A72-E00B-4123-A35F-9AA6DDC2AB57}" srcOrd="0" destOrd="0" presId="urn:microsoft.com/office/officeart/2005/8/layout/hierarchy1"/>
    <dgm:cxn modelId="{2B12E38A-CF3D-42DB-AD9F-6FE207667E44}" type="presOf" srcId="{C0702311-8E5E-4FDE-893A-EB9D8BD4B38F}" destId="{FFE94E34-C33C-46DD-8BC0-763D88D33CAB}" srcOrd="0" destOrd="0" presId="urn:microsoft.com/office/officeart/2005/8/layout/hierarchy1"/>
    <dgm:cxn modelId="{9ADCA35A-15A9-4E9F-8C3D-25B299B71424}" srcId="{97EADBD3-1155-4B1D-845D-8E3F7CEC944D}" destId="{636F003E-487C-4B9D-80A3-B4465260CCDB}" srcOrd="0" destOrd="0" parTransId="{9791159C-B17C-403F-861B-137CE619CCF0}" sibTransId="{B781CB17-63CC-4EE7-BC28-844709B667E2}"/>
    <dgm:cxn modelId="{21A56D8B-E032-4D3B-913F-A29521B99365}" srcId="{8A40E4E5-4FA5-4D1F-9444-5AE56D222170}" destId="{4499F2B6-FD02-46F8-A0C3-062AED4BFF97}" srcOrd="0" destOrd="0" parTransId="{58BFFA63-E972-46A8-9BDE-6BDB89C3B9F8}" sibTransId="{58202DC7-ABB0-4AC4-A94D-38D5DEAA7458}"/>
    <dgm:cxn modelId="{8C0F9AB8-927F-4759-8B06-BCE3A86944BA}" srcId="{97EADBD3-1155-4B1D-845D-8E3F7CEC944D}" destId="{8A40E4E5-4FA5-4D1F-9444-5AE56D222170}" srcOrd="1" destOrd="0" parTransId="{ED7A736C-E19A-458F-8AF6-4EFC054C2C00}" sibTransId="{122EF2E7-967C-4BF5-8DCA-7097CF0E4E3D}"/>
    <dgm:cxn modelId="{5FA1810F-9B29-4991-B3E1-6C227EBDA8D7}" type="presOf" srcId="{E6DC743F-CC2E-453B-9347-25444BA3BE77}" destId="{C484744C-ED29-4CB4-9DE0-12D9005BA866}" srcOrd="0" destOrd="0" presId="urn:microsoft.com/office/officeart/2005/8/layout/hierarchy1"/>
    <dgm:cxn modelId="{0CB63A47-DCED-453E-B151-6F3EEAFEC6D2}" type="presOf" srcId="{4499F2B6-FD02-46F8-A0C3-062AED4BFF97}" destId="{F233806D-5585-4537-9219-34613974E0B0}" srcOrd="0" destOrd="0" presId="urn:microsoft.com/office/officeart/2005/8/layout/hierarchy1"/>
    <dgm:cxn modelId="{463D51A3-2C9D-47CC-A2F6-5E74AE3D5BCD}" type="presOf" srcId="{58BFFA63-E972-46A8-9BDE-6BDB89C3B9F8}" destId="{DA96EC03-FADF-47A6-9BFC-9A19D3224957}" srcOrd="0" destOrd="0" presId="urn:microsoft.com/office/officeart/2005/8/layout/hierarchy1"/>
    <dgm:cxn modelId="{96B642F7-CD7D-4523-89AF-8D97F6DA34AE}" srcId="{8A40E4E5-4FA5-4D1F-9444-5AE56D222170}" destId="{E6DC743F-CC2E-453B-9347-25444BA3BE77}" srcOrd="1" destOrd="0" parTransId="{C0702311-8E5E-4FDE-893A-EB9D8BD4B38F}" sibTransId="{9280F017-1154-40E9-8761-0506E81155BB}"/>
    <dgm:cxn modelId="{8C553564-9614-4CED-9025-74A8C7767CE0}" type="presOf" srcId="{8A40E4E5-4FA5-4D1F-9444-5AE56D222170}" destId="{BDCEDEF7-46B7-40C1-84B2-A53FE0E2DCCD}" srcOrd="0" destOrd="0" presId="urn:microsoft.com/office/officeart/2005/8/layout/hierarchy1"/>
    <dgm:cxn modelId="{854EBEB3-DD6C-405B-A404-BBDC04A35BC0}" type="presOf" srcId="{636F003E-487C-4B9D-80A3-B4465260CCDB}" destId="{18479C59-6A00-4E8C-A107-6EF17A29F5F7}" srcOrd="0" destOrd="0" presId="urn:microsoft.com/office/officeart/2005/8/layout/hierarchy1"/>
    <dgm:cxn modelId="{5F5353BC-0EB7-496B-8E6C-371F49BCE4BF}" type="presParOf" srcId="{EBA93A72-E00B-4123-A35F-9AA6DDC2AB57}" destId="{2B58367C-F9D0-4947-9C35-08EC4F450AC0}" srcOrd="0" destOrd="0" presId="urn:microsoft.com/office/officeart/2005/8/layout/hierarchy1"/>
    <dgm:cxn modelId="{2E32B13A-5F9E-4DAC-835C-A1B9CAA0625A}" type="presParOf" srcId="{2B58367C-F9D0-4947-9C35-08EC4F450AC0}" destId="{AFF9A9D8-0E7A-474A-954F-D3B8C99CBF4E}" srcOrd="0" destOrd="0" presId="urn:microsoft.com/office/officeart/2005/8/layout/hierarchy1"/>
    <dgm:cxn modelId="{52CE4BA1-4F3C-47B0-97C7-EC411BC9813F}" type="presParOf" srcId="{AFF9A9D8-0E7A-474A-954F-D3B8C99CBF4E}" destId="{E8A4C58B-E939-4EEB-805E-8858DF3FC1C0}" srcOrd="0" destOrd="0" presId="urn:microsoft.com/office/officeart/2005/8/layout/hierarchy1"/>
    <dgm:cxn modelId="{3A1094DF-69D3-4340-B534-4387256733E2}" type="presParOf" srcId="{AFF9A9D8-0E7A-474A-954F-D3B8C99CBF4E}" destId="{18479C59-6A00-4E8C-A107-6EF17A29F5F7}" srcOrd="1" destOrd="0" presId="urn:microsoft.com/office/officeart/2005/8/layout/hierarchy1"/>
    <dgm:cxn modelId="{0B0829A8-364C-44C5-AC93-16376E664D2C}" type="presParOf" srcId="{2B58367C-F9D0-4947-9C35-08EC4F450AC0}" destId="{0BA60D56-ECF1-419D-B6D0-2E35A1694FDE}" srcOrd="1" destOrd="0" presId="urn:microsoft.com/office/officeart/2005/8/layout/hierarchy1"/>
    <dgm:cxn modelId="{2004B554-38CE-4B2F-A729-B34CB41326CC}" type="presParOf" srcId="{EBA93A72-E00B-4123-A35F-9AA6DDC2AB57}" destId="{5EE4899C-7456-463C-AC54-D345DA4F1079}" srcOrd="1" destOrd="0" presId="urn:microsoft.com/office/officeart/2005/8/layout/hierarchy1"/>
    <dgm:cxn modelId="{1DC5FEFB-D16C-4B0A-8D59-BEE2402060FA}" type="presParOf" srcId="{5EE4899C-7456-463C-AC54-D345DA4F1079}" destId="{F7E0A185-B0E4-4004-B4DF-EE94099226F8}" srcOrd="0" destOrd="0" presId="urn:microsoft.com/office/officeart/2005/8/layout/hierarchy1"/>
    <dgm:cxn modelId="{8055AD8F-7333-4C0F-B033-32BA6F9FF731}" type="presParOf" srcId="{F7E0A185-B0E4-4004-B4DF-EE94099226F8}" destId="{C9C9A180-77DD-40C5-BC43-F05BA3B6A313}" srcOrd="0" destOrd="0" presId="urn:microsoft.com/office/officeart/2005/8/layout/hierarchy1"/>
    <dgm:cxn modelId="{65933DE4-0FF5-4BB5-9EDD-7289A6D8A73A}" type="presParOf" srcId="{F7E0A185-B0E4-4004-B4DF-EE94099226F8}" destId="{BDCEDEF7-46B7-40C1-84B2-A53FE0E2DCCD}" srcOrd="1" destOrd="0" presId="urn:microsoft.com/office/officeart/2005/8/layout/hierarchy1"/>
    <dgm:cxn modelId="{28D939C4-4BC0-4E08-A88A-79062ED51217}" type="presParOf" srcId="{5EE4899C-7456-463C-AC54-D345DA4F1079}" destId="{1A3FBEE0-886A-4028-8949-5EA40A211C79}" srcOrd="1" destOrd="0" presId="urn:microsoft.com/office/officeart/2005/8/layout/hierarchy1"/>
    <dgm:cxn modelId="{DA81E171-334E-4537-9900-021648FDD273}" type="presParOf" srcId="{1A3FBEE0-886A-4028-8949-5EA40A211C79}" destId="{DA96EC03-FADF-47A6-9BFC-9A19D3224957}" srcOrd="0" destOrd="0" presId="urn:microsoft.com/office/officeart/2005/8/layout/hierarchy1"/>
    <dgm:cxn modelId="{35BEC7A2-819E-4418-A50F-A9712FA42E2A}" type="presParOf" srcId="{1A3FBEE0-886A-4028-8949-5EA40A211C79}" destId="{6A95A84B-9295-4FCA-B406-1221EF342CC4}" srcOrd="1" destOrd="0" presId="urn:microsoft.com/office/officeart/2005/8/layout/hierarchy1"/>
    <dgm:cxn modelId="{37858A5B-6406-4F54-B78F-15058A39B802}" type="presParOf" srcId="{6A95A84B-9295-4FCA-B406-1221EF342CC4}" destId="{101E3A97-7E39-4767-9E8B-5F6B703F0FBF}" srcOrd="0" destOrd="0" presId="urn:microsoft.com/office/officeart/2005/8/layout/hierarchy1"/>
    <dgm:cxn modelId="{F7DD07B7-5743-44C5-9D46-04FEB4ABAFB5}" type="presParOf" srcId="{101E3A97-7E39-4767-9E8B-5F6B703F0FBF}" destId="{D1A2BE24-0E2D-4A47-AF66-6DA1A1D29BAE}" srcOrd="0" destOrd="0" presId="urn:microsoft.com/office/officeart/2005/8/layout/hierarchy1"/>
    <dgm:cxn modelId="{C98D6120-30F2-4B35-A842-A2D3884D8EC2}" type="presParOf" srcId="{101E3A97-7E39-4767-9E8B-5F6B703F0FBF}" destId="{F233806D-5585-4537-9219-34613974E0B0}" srcOrd="1" destOrd="0" presId="urn:microsoft.com/office/officeart/2005/8/layout/hierarchy1"/>
    <dgm:cxn modelId="{8EB104AC-5159-453F-95DE-14ACBF22F771}" type="presParOf" srcId="{6A95A84B-9295-4FCA-B406-1221EF342CC4}" destId="{A5FCA027-9A23-40F2-B688-9D75E54CCE99}" srcOrd="1" destOrd="0" presId="urn:microsoft.com/office/officeart/2005/8/layout/hierarchy1"/>
    <dgm:cxn modelId="{423F442A-B67D-436B-8E95-BBC6CD9E8918}" type="presParOf" srcId="{1A3FBEE0-886A-4028-8949-5EA40A211C79}" destId="{FFE94E34-C33C-46DD-8BC0-763D88D33CAB}" srcOrd="2" destOrd="0" presId="urn:microsoft.com/office/officeart/2005/8/layout/hierarchy1"/>
    <dgm:cxn modelId="{EA34BA45-DB80-451B-A08B-FDF3555E62B3}" type="presParOf" srcId="{1A3FBEE0-886A-4028-8949-5EA40A211C79}" destId="{7C789AE1-34C2-4885-B448-A0775FE82224}" srcOrd="3" destOrd="0" presId="urn:microsoft.com/office/officeart/2005/8/layout/hierarchy1"/>
    <dgm:cxn modelId="{F1CC2C3B-9504-4C48-B160-67ABAD5D86BC}" type="presParOf" srcId="{7C789AE1-34C2-4885-B448-A0775FE82224}" destId="{E41896E8-3AE6-4C0F-AF0F-CCE1686553DE}" srcOrd="0" destOrd="0" presId="urn:microsoft.com/office/officeart/2005/8/layout/hierarchy1"/>
    <dgm:cxn modelId="{AD6ED6FE-1465-41C5-8791-DF4F7B78E579}" type="presParOf" srcId="{E41896E8-3AE6-4C0F-AF0F-CCE1686553DE}" destId="{C7F33D94-99DB-48CC-A2A6-D112BFA3765D}" srcOrd="0" destOrd="0" presId="urn:microsoft.com/office/officeart/2005/8/layout/hierarchy1"/>
    <dgm:cxn modelId="{E6698382-0C67-4700-B4BB-659A8A0F0BEC}" type="presParOf" srcId="{E41896E8-3AE6-4C0F-AF0F-CCE1686553DE}" destId="{C484744C-ED29-4CB4-9DE0-12D9005BA866}" srcOrd="1" destOrd="0" presId="urn:microsoft.com/office/officeart/2005/8/layout/hierarchy1"/>
    <dgm:cxn modelId="{F4D4D095-AB57-4C2B-8548-F1B1AA38AB7A}" type="presParOf" srcId="{7C789AE1-34C2-4885-B448-A0775FE82224}" destId="{208C37CE-8DC1-48A9-A694-8B03581E735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C96285-C7F7-4C84-AE04-FC7D3B26CE1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9E99B10-8294-4E15-8063-EDDB3F002272}">
      <dgm:prSet custT="1"/>
      <dgm:spPr/>
      <dgm:t>
        <a:bodyPr/>
        <a:lstStyle/>
        <a:p>
          <a:r>
            <a:rPr lang="en-US" sz="2800" dirty="0" smtClean="0"/>
            <a:t>Vocal timbre is associated with perceptions regarding </a:t>
          </a:r>
          <a:r>
            <a:rPr lang="en-US" sz="2800" dirty="0"/>
            <a:t>age, sexuality, and emotion</a:t>
          </a:r>
        </a:p>
      </dgm:t>
    </dgm:pt>
    <dgm:pt modelId="{71C66537-1727-4C95-B290-DEDC73014642}" type="parTrans" cxnId="{EF12AF6B-C6C2-4AA4-A565-21806A09E59F}">
      <dgm:prSet/>
      <dgm:spPr/>
      <dgm:t>
        <a:bodyPr/>
        <a:lstStyle/>
        <a:p>
          <a:endParaRPr lang="en-US"/>
        </a:p>
      </dgm:t>
    </dgm:pt>
    <dgm:pt modelId="{24D29756-0AD6-4424-9BAF-6E935FA8463B}" type="sibTrans" cxnId="{EF12AF6B-C6C2-4AA4-A565-21806A09E59F}">
      <dgm:prSet/>
      <dgm:spPr/>
      <dgm:t>
        <a:bodyPr/>
        <a:lstStyle/>
        <a:p>
          <a:endParaRPr lang="en-US"/>
        </a:p>
      </dgm:t>
    </dgm:pt>
    <dgm:pt modelId="{F476FFFF-3901-4A04-94CB-216253B18986}">
      <dgm:prSet/>
      <dgm:spPr/>
      <dgm:t>
        <a:bodyPr/>
        <a:lstStyle/>
        <a:p>
          <a:r>
            <a:rPr lang="en-US" dirty="0" smtClean="0"/>
            <a:t>Notions about the </a:t>
          </a:r>
          <a:r>
            <a:rPr lang="en-US" dirty="0"/>
            <a:t>voice </a:t>
          </a:r>
          <a:r>
            <a:rPr lang="en-US" dirty="0" smtClean="0"/>
            <a:t>also are connected </a:t>
          </a:r>
          <a:r>
            <a:rPr lang="en-US" dirty="0"/>
            <a:t>to the body from which </a:t>
          </a:r>
          <a:r>
            <a:rPr lang="en-US" dirty="0" smtClean="0"/>
            <a:t>the voice </a:t>
          </a:r>
          <a:r>
            <a:rPr lang="en-US" dirty="0"/>
            <a:t>comes</a:t>
          </a:r>
        </a:p>
      </dgm:t>
    </dgm:pt>
    <dgm:pt modelId="{CEEFEF6C-C015-47E6-8686-523DA45CA2F9}" type="parTrans" cxnId="{51A6B33F-5A46-4597-B069-C3CD7D6A4F26}">
      <dgm:prSet/>
      <dgm:spPr/>
      <dgm:t>
        <a:bodyPr/>
        <a:lstStyle/>
        <a:p>
          <a:endParaRPr lang="en-US"/>
        </a:p>
      </dgm:t>
    </dgm:pt>
    <dgm:pt modelId="{C9F2142F-C8B5-4DD6-98C3-44A973B6DE45}" type="sibTrans" cxnId="{51A6B33F-5A46-4597-B069-C3CD7D6A4F26}">
      <dgm:prSet/>
      <dgm:spPr/>
      <dgm:t>
        <a:bodyPr/>
        <a:lstStyle/>
        <a:p>
          <a:endParaRPr lang="en-US"/>
        </a:p>
      </dgm:t>
    </dgm:pt>
    <dgm:pt modelId="{0E212AC4-00E9-4FF3-A592-B9372AE15A69}" type="pres">
      <dgm:prSet presAssocID="{ABC96285-C7F7-4C84-AE04-FC7D3B26CE1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3E929B-DFC8-4818-9DFA-29CFC6AF5252}" type="pres">
      <dgm:prSet presAssocID="{79E99B10-8294-4E15-8063-EDDB3F002272}" presName="compNode" presStyleCnt="0"/>
      <dgm:spPr/>
    </dgm:pt>
    <dgm:pt modelId="{7CE1F50F-D225-4182-9FB5-7B597D1B59A0}" type="pres">
      <dgm:prSet presAssocID="{79E99B10-8294-4E15-8063-EDDB3F002272}" presName="iconRect" presStyleLbl="node1" presStyleIdx="0" presStyleCnt="2" custScaleX="143236" custScaleY="144871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Grinning face with no fill"/>
        </a:ext>
      </dgm:extLst>
    </dgm:pt>
    <dgm:pt modelId="{B5D4C008-FE28-4EFC-BA72-E977551F9C46}" type="pres">
      <dgm:prSet presAssocID="{79E99B10-8294-4E15-8063-EDDB3F002272}" presName="spaceRect" presStyleCnt="0"/>
      <dgm:spPr/>
    </dgm:pt>
    <dgm:pt modelId="{4195016B-9591-46E7-838C-82808BC39537}" type="pres">
      <dgm:prSet presAssocID="{79E99B10-8294-4E15-8063-EDDB3F002272}" presName="textRect" presStyleLbl="revTx" presStyleIdx="0" presStyleCnt="2" custScaleX="210895" custScaleY="131643" custLinFactNeighborX="6566" custLinFactNeighborY="31761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B6D7B1BA-A83A-4797-9AEA-B4B4EE30AEF2}" type="pres">
      <dgm:prSet presAssocID="{24D29756-0AD6-4424-9BAF-6E935FA8463B}" presName="sibTrans" presStyleCnt="0"/>
      <dgm:spPr/>
    </dgm:pt>
    <dgm:pt modelId="{32FB5197-F90A-4233-962A-CBC4252641F5}" type="pres">
      <dgm:prSet presAssocID="{F476FFFF-3901-4A04-94CB-216253B18986}" presName="compNode" presStyleCnt="0"/>
      <dgm:spPr/>
    </dgm:pt>
    <dgm:pt modelId="{273922C0-0F4E-4492-B5A1-A040893BCEB5}" type="pres">
      <dgm:prSet presAssocID="{F476FFFF-3901-4A04-94CB-216253B18986}" presName="iconRect" presStyleLbl="node1" presStyleIdx="1" presStyleCnt="2" custScaleX="185924" custScaleY="183654" custLinFactNeighborX="5829" custLinFactNeighborY="-20074"/>
      <dgm:spPr>
        <a:blipFill dpi="0"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CFB1C85E-4A8C-408B-A0B0-C348C8F3660E}" type="pres">
      <dgm:prSet presAssocID="{F476FFFF-3901-4A04-94CB-216253B18986}" presName="spaceRect" presStyleCnt="0"/>
      <dgm:spPr/>
    </dgm:pt>
    <dgm:pt modelId="{B708DEC2-4C64-41AD-9CF3-EE2C8C64C5C6}" type="pres">
      <dgm:prSet presAssocID="{F476FFFF-3901-4A04-94CB-216253B18986}" presName="textRect" presStyleLbl="revTx" presStyleIdx="1" presStyleCnt="2" custScaleX="146104" custScaleY="165384" custLinFactNeighborX="-973" custLinFactNeighborY="42109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A6B33F-5A46-4597-B069-C3CD7D6A4F26}" srcId="{ABC96285-C7F7-4C84-AE04-FC7D3B26CE12}" destId="{F476FFFF-3901-4A04-94CB-216253B18986}" srcOrd="1" destOrd="0" parTransId="{CEEFEF6C-C015-47E6-8686-523DA45CA2F9}" sibTransId="{C9F2142F-C8B5-4DD6-98C3-44A973B6DE45}"/>
    <dgm:cxn modelId="{EE42F0C4-4D77-42B3-8159-267465C446B1}" type="presOf" srcId="{F476FFFF-3901-4A04-94CB-216253B18986}" destId="{B708DEC2-4C64-41AD-9CF3-EE2C8C64C5C6}" srcOrd="0" destOrd="0" presId="urn:microsoft.com/office/officeart/2018/2/layout/IconLabelList"/>
    <dgm:cxn modelId="{E69B02DA-8C5C-4969-9995-54DC0801DF08}" type="presOf" srcId="{ABC96285-C7F7-4C84-AE04-FC7D3B26CE12}" destId="{0E212AC4-00E9-4FF3-A592-B9372AE15A69}" srcOrd="0" destOrd="0" presId="urn:microsoft.com/office/officeart/2018/2/layout/IconLabelList"/>
    <dgm:cxn modelId="{E876A376-D674-4819-982A-82C2B0881B77}" type="presOf" srcId="{79E99B10-8294-4E15-8063-EDDB3F002272}" destId="{4195016B-9591-46E7-838C-82808BC39537}" srcOrd="0" destOrd="0" presId="urn:microsoft.com/office/officeart/2018/2/layout/IconLabelList"/>
    <dgm:cxn modelId="{EF12AF6B-C6C2-4AA4-A565-21806A09E59F}" srcId="{ABC96285-C7F7-4C84-AE04-FC7D3B26CE12}" destId="{79E99B10-8294-4E15-8063-EDDB3F002272}" srcOrd="0" destOrd="0" parTransId="{71C66537-1727-4C95-B290-DEDC73014642}" sibTransId="{24D29756-0AD6-4424-9BAF-6E935FA8463B}"/>
    <dgm:cxn modelId="{F4B20450-FD5A-48C4-AC0A-77B5167D54A0}" type="presParOf" srcId="{0E212AC4-00E9-4FF3-A592-B9372AE15A69}" destId="{F03E929B-DFC8-4818-9DFA-29CFC6AF5252}" srcOrd="0" destOrd="0" presId="urn:microsoft.com/office/officeart/2018/2/layout/IconLabelList"/>
    <dgm:cxn modelId="{599EEA8C-4502-42D1-8911-386D021CE885}" type="presParOf" srcId="{F03E929B-DFC8-4818-9DFA-29CFC6AF5252}" destId="{7CE1F50F-D225-4182-9FB5-7B597D1B59A0}" srcOrd="0" destOrd="0" presId="urn:microsoft.com/office/officeart/2018/2/layout/IconLabelList"/>
    <dgm:cxn modelId="{C6569287-14F2-4525-B11A-F01851753FB5}" type="presParOf" srcId="{F03E929B-DFC8-4818-9DFA-29CFC6AF5252}" destId="{B5D4C008-FE28-4EFC-BA72-E977551F9C46}" srcOrd="1" destOrd="0" presId="urn:microsoft.com/office/officeart/2018/2/layout/IconLabelList"/>
    <dgm:cxn modelId="{95900A86-18BE-4B97-A24E-C251D7DB8E49}" type="presParOf" srcId="{F03E929B-DFC8-4818-9DFA-29CFC6AF5252}" destId="{4195016B-9591-46E7-838C-82808BC39537}" srcOrd="2" destOrd="0" presId="urn:microsoft.com/office/officeart/2018/2/layout/IconLabelList"/>
    <dgm:cxn modelId="{93BB42D7-404D-45DE-A570-D519D800BB5F}" type="presParOf" srcId="{0E212AC4-00E9-4FF3-A592-B9372AE15A69}" destId="{B6D7B1BA-A83A-4797-9AEA-B4B4EE30AEF2}" srcOrd="1" destOrd="0" presId="urn:microsoft.com/office/officeart/2018/2/layout/IconLabelList"/>
    <dgm:cxn modelId="{4E5A04D3-1899-41EB-AC2C-C9A4AAB0271C}" type="presParOf" srcId="{0E212AC4-00E9-4FF3-A592-B9372AE15A69}" destId="{32FB5197-F90A-4233-962A-CBC4252641F5}" srcOrd="2" destOrd="0" presId="urn:microsoft.com/office/officeart/2018/2/layout/IconLabelList"/>
    <dgm:cxn modelId="{6DC4016E-1BF5-44A1-AD33-8238881DD017}" type="presParOf" srcId="{32FB5197-F90A-4233-962A-CBC4252641F5}" destId="{273922C0-0F4E-4492-B5A1-A040893BCEB5}" srcOrd="0" destOrd="0" presId="urn:microsoft.com/office/officeart/2018/2/layout/IconLabelList"/>
    <dgm:cxn modelId="{71E875D5-F3B8-4F7E-BF15-7FD70111E6E0}" type="presParOf" srcId="{32FB5197-F90A-4233-962A-CBC4252641F5}" destId="{CFB1C85E-4A8C-408B-A0B0-C348C8F3660E}" srcOrd="1" destOrd="0" presId="urn:microsoft.com/office/officeart/2018/2/layout/IconLabelList"/>
    <dgm:cxn modelId="{CA847CD6-BD60-4B4D-8604-1F1509C26585}" type="presParOf" srcId="{32FB5197-F90A-4233-962A-CBC4252641F5}" destId="{B708DEC2-4C64-41AD-9CF3-EE2C8C64C5C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AB1554-CEF9-4FF9-867B-B002EA3D11E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74E372E-5C94-4087-96AF-EB420A6A7A2C}">
      <dgm:prSet/>
      <dgm:spPr/>
      <dgm:t>
        <a:bodyPr/>
        <a:lstStyle/>
        <a:p>
          <a:r>
            <a:rPr lang="en-US" dirty="0" smtClean="0"/>
            <a:t>To remain vital in the industry, twenty-first </a:t>
          </a:r>
          <a:r>
            <a:rPr lang="en-US" dirty="0"/>
            <a:t>century pop stars </a:t>
          </a:r>
          <a:r>
            <a:rPr lang="en-US" dirty="0" smtClean="0"/>
            <a:t>often feature outlandish </a:t>
          </a:r>
          <a:r>
            <a:rPr lang="en-US" dirty="0"/>
            <a:t>theme-based </a:t>
          </a:r>
          <a:r>
            <a:rPr lang="en-US" dirty="0" smtClean="0"/>
            <a:t>shows and </a:t>
          </a:r>
          <a:r>
            <a:rPr lang="en-US" dirty="0"/>
            <a:t>bold displays of sexuality</a:t>
          </a:r>
        </a:p>
      </dgm:t>
    </dgm:pt>
    <dgm:pt modelId="{9ED9B7FE-F38A-4974-AD74-15ECADFCFDFB}" type="parTrans" cxnId="{E8D9295F-61A7-4D76-A068-CF16D7685633}">
      <dgm:prSet/>
      <dgm:spPr/>
      <dgm:t>
        <a:bodyPr/>
        <a:lstStyle/>
        <a:p>
          <a:endParaRPr lang="en-US"/>
        </a:p>
      </dgm:t>
    </dgm:pt>
    <dgm:pt modelId="{8E60A82F-4738-4591-8777-1DB4CC67D824}" type="sibTrans" cxnId="{E8D9295F-61A7-4D76-A068-CF16D7685633}">
      <dgm:prSet/>
      <dgm:spPr/>
      <dgm:t>
        <a:bodyPr/>
        <a:lstStyle/>
        <a:p>
          <a:endParaRPr lang="en-US"/>
        </a:p>
      </dgm:t>
    </dgm:pt>
    <dgm:pt modelId="{A95BD6C1-5957-4437-9EE1-3EA66402B28E}">
      <dgm:prSet/>
      <dgm:spPr/>
      <dgm:t>
        <a:bodyPr/>
        <a:lstStyle/>
        <a:p>
          <a:r>
            <a:rPr lang="en-US" dirty="0" smtClean="0"/>
            <a:t>Some performers use their celebrity status to promote political issues of importance to them</a:t>
          </a:r>
          <a:endParaRPr lang="en-US" dirty="0"/>
        </a:p>
      </dgm:t>
    </dgm:pt>
    <dgm:pt modelId="{2AE1A996-EFFD-4F8E-A3DB-89CE1B69D261}" type="parTrans" cxnId="{C38247BA-CA3B-4391-8320-0A0452CC7F49}">
      <dgm:prSet/>
      <dgm:spPr/>
      <dgm:t>
        <a:bodyPr/>
        <a:lstStyle/>
        <a:p>
          <a:endParaRPr lang="en-US"/>
        </a:p>
      </dgm:t>
    </dgm:pt>
    <dgm:pt modelId="{774840A5-1BBE-47C4-AAE0-758FE37873D0}" type="sibTrans" cxnId="{C38247BA-CA3B-4391-8320-0A0452CC7F49}">
      <dgm:prSet/>
      <dgm:spPr/>
      <dgm:t>
        <a:bodyPr/>
        <a:lstStyle/>
        <a:p>
          <a:endParaRPr lang="en-US"/>
        </a:p>
      </dgm:t>
    </dgm:pt>
    <dgm:pt modelId="{4D25E1AF-0D9D-4D0F-B3EF-4767636F98D2}">
      <dgm:prSet/>
      <dgm:spPr/>
      <dgm:t>
        <a:bodyPr/>
        <a:lstStyle/>
        <a:p>
          <a:r>
            <a:rPr lang="en-US" dirty="0" smtClean="0"/>
            <a:t>Can you think of performers who are engaged in “celebrity culture” today?</a:t>
          </a:r>
          <a:endParaRPr lang="en-US" dirty="0"/>
        </a:p>
      </dgm:t>
    </dgm:pt>
    <dgm:pt modelId="{EB2F6E3F-CB20-48CA-9150-F7087AE5E2AD}" type="parTrans" cxnId="{9DC0FFC5-B74F-4448-97FE-20E43C3D9FD0}">
      <dgm:prSet/>
      <dgm:spPr/>
      <dgm:t>
        <a:bodyPr/>
        <a:lstStyle/>
        <a:p>
          <a:endParaRPr lang="en-US"/>
        </a:p>
      </dgm:t>
    </dgm:pt>
    <dgm:pt modelId="{80830833-5633-4762-B5D9-666149933E34}" type="sibTrans" cxnId="{9DC0FFC5-B74F-4448-97FE-20E43C3D9FD0}">
      <dgm:prSet/>
      <dgm:spPr/>
      <dgm:t>
        <a:bodyPr/>
        <a:lstStyle/>
        <a:p>
          <a:endParaRPr lang="en-US"/>
        </a:p>
      </dgm:t>
    </dgm:pt>
    <dgm:pt modelId="{6D02F11E-CADD-4BA3-B828-981D87C69C8C}" type="pres">
      <dgm:prSet presAssocID="{44AB1554-CEF9-4FF9-867B-B002EA3D11E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ED0B1A-6DD9-4D57-A4B7-9BF860CE2456}" type="pres">
      <dgm:prSet presAssocID="{A74E372E-5C94-4087-96AF-EB420A6A7A2C}" presName="hierRoot1" presStyleCnt="0"/>
      <dgm:spPr/>
    </dgm:pt>
    <dgm:pt modelId="{430FF558-3DA4-4512-984F-7A0A098BA4E9}" type="pres">
      <dgm:prSet presAssocID="{A74E372E-5C94-4087-96AF-EB420A6A7A2C}" presName="composite" presStyleCnt="0"/>
      <dgm:spPr/>
    </dgm:pt>
    <dgm:pt modelId="{E59D43C6-C20F-4026-8D84-1BDF7CA893A3}" type="pres">
      <dgm:prSet presAssocID="{A74E372E-5C94-4087-96AF-EB420A6A7A2C}" presName="background" presStyleLbl="node0" presStyleIdx="0" presStyleCnt="3"/>
      <dgm:spPr/>
    </dgm:pt>
    <dgm:pt modelId="{64875720-8FF3-4BD2-B70A-E3E56F380C8C}" type="pres">
      <dgm:prSet presAssocID="{A74E372E-5C94-4087-96AF-EB420A6A7A2C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5D0AEB-CBF2-4B39-8F05-4B39F245E411}" type="pres">
      <dgm:prSet presAssocID="{A74E372E-5C94-4087-96AF-EB420A6A7A2C}" presName="hierChild2" presStyleCnt="0"/>
      <dgm:spPr/>
    </dgm:pt>
    <dgm:pt modelId="{166263FB-14A0-4D6F-BE6F-9E2BF21ABFA3}" type="pres">
      <dgm:prSet presAssocID="{A95BD6C1-5957-4437-9EE1-3EA66402B28E}" presName="hierRoot1" presStyleCnt="0"/>
      <dgm:spPr/>
    </dgm:pt>
    <dgm:pt modelId="{875F6EFC-4C74-4995-92B6-C84C0883EE9E}" type="pres">
      <dgm:prSet presAssocID="{A95BD6C1-5957-4437-9EE1-3EA66402B28E}" presName="composite" presStyleCnt="0"/>
      <dgm:spPr/>
    </dgm:pt>
    <dgm:pt modelId="{CDCEA139-DF54-4284-8CE8-BC1FF77C4E88}" type="pres">
      <dgm:prSet presAssocID="{A95BD6C1-5957-4437-9EE1-3EA66402B28E}" presName="background" presStyleLbl="node0" presStyleIdx="1" presStyleCnt="3"/>
      <dgm:spPr/>
    </dgm:pt>
    <dgm:pt modelId="{9C70F69B-8E56-4C21-884A-89DBB76907CF}" type="pres">
      <dgm:prSet presAssocID="{A95BD6C1-5957-4437-9EE1-3EA66402B28E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1AC018-0AC9-4665-A890-02B9B55B4C13}" type="pres">
      <dgm:prSet presAssocID="{A95BD6C1-5957-4437-9EE1-3EA66402B28E}" presName="hierChild2" presStyleCnt="0"/>
      <dgm:spPr/>
    </dgm:pt>
    <dgm:pt modelId="{945B46AB-B8D6-4462-A43C-F4A450DBB624}" type="pres">
      <dgm:prSet presAssocID="{4D25E1AF-0D9D-4D0F-B3EF-4767636F98D2}" presName="hierRoot1" presStyleCnt="0"/>
      <dgm:spPr/>
    </dgm:pt>
    <dgm:pt modelId="{666F9FBD-F81E-4D76-B741-57D5EAC76850}" type="pres">
      <dgm:prSet presAssocID="{4D25E1AF-0D9D-4D0F-B3EF-4767636F98D2}" presName="composite" presStyleCnt="0"/>
      <dgm:spPr/>
    </dgm:pt>
    <dgm:pt modelId="{A40D56BA-F413-4961-9607-F6DE26CFFB1C}" type="pres">
      <dgm:prSet presAssocID="{4D25E1AF-0D9D-4D0F-B3EF-4767636F98D2}" presName="background" presStyleLbl="node0" presStyleIdx="2" presStyleCnt="3"/>
      <dgm:spPr/>
    </dgm:pt>
    <dgm:pt modelId="{1DA70C2A-08C8-495A-8FEE-63196902C2E5}" type="pres">
      <dgm:prSet presAssocID="{4D25E1AF-0D9D-4D0F-B3EF-4767636F98D2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E3F328-53B5-4D34-B9C2-A1C8FFE0CAA8}" type="pres">
      <dgm:prSet presAssocID="{4D25E1AF-0D9D-4D0F-B3EF-4767636F98D2}" presName="hierChild2" presStyleCnt="0"/>
      <dgm:spPr/>
    </dgm:pt>
  </dgm:ptLst>
  <dgm:cxnLst>
    <dgm:cxn modelId="{C5FBC0ED-8491-4974-9B46-C8EA0533CB17}" type="presOf" srcId="{44AB1554-CEF9-4FF9-867B-B002EA3D11E4}" destId="{6D02F11E-CADD-4BA3-B828-981D87C69C8C}" srcOrd="0" destOrd="0" presId="urn:microsoft.com/office/officeart/2005/8/layout/hierarchy1"/>
    <dgm:cxn modelId="{E8D9295F-61A7-4D76-A068-CF16D7685633}" srcId="{44AB1554-CEF9-4FF9-867B-B002EA3D11E4}" destId="{A74E372E-5C94-4087-96AF-EB420A6A7A2C}" srcOrd="0" destOrd="0" parTransId="{9ED9B7FE-F38A-4974-AD74-15ECADFCFDFB}" sibTransId="{8E60A82F-4738-4591-8777-1DB4CC67D824}"/>
    <dgm:cxn modelId="{9DC0FFC5-B74F-4448-97FE-20E43C3D9FD0}" srcId="{44AB1554-CEF9-4FF9-867B-B002EA3D11E4}" destId="{4D25E1AF-0D9D-4D0F-B3EF-4767636F98D2}" srcOrd="2" destOrd="0" parTransId="{EB2F6E3F-CB20-48CA-9150-F7087AE5E2AD}" sibTransId="{80830833-5633-4762-B5D9-666149933E34}"/>
    <dgm:cxn modelId="{DFD14D5A-6536-46C6-8D64-517ECB7BD6AE}" type="presOf" srcId="{A95BD6C1-5957-4437-9EE1-3EA66402B28E}" destId="{9C70F69B-8E56-4C21-884A-89DBB76907CF}" srcOrd="0" destOrd="0" presId="urn:microsoft.com/office/officeart/2005/8/layout/hierarchy1"/>
    <dgm:cxn modelId="{AB0CDC9E-0511-4F24-B2C8-3F7213B724A3}" type="presOf" srcId="{4D25E1AF-0D9D-4D0F-B3EF-4767636F98D2}" destId="{1DA70C2A-08C8-495A-8FEE-63196902C2E5}" srcOrd="0" destOrd="0" presId="urn:microsoft.com/office/officeart/2005/8/layout/hierarchy1"/>
    <dgm:cxn modelId="{C38247BA-CA3B-4391-8320-0A0452CC7F49}" srcId="{44AB1554-CEF9-4FF9-867B-B002EA3D11E4}" destId="{A95BD6C1-5957-4437-9EE1-3EA66402B28E}" srcOrd="1" destOrd="0" parTransId="{2AE1A996-EFFD-4F8E-A3DB-89CE1B69D261}" sibTransId="{774840A5-1BBE-47C4-AAE0-758FE37873D0}"/>
    <dgm:cxn modelId="{B0E9E315-2B6A-459C-AC63-AC67CFC61B93}" type="presOf" srcId="{A74E372E-5C94-4087-96AF-EB420A6A7A2C}" destId="{64875720-8FF3-4BD2-B70A-E3E56F380C8C}" srcOrd="0" destOrd="0" presId="urn:microsoft.com/office/officeart/2005/8/layout/hierarchy1"/>
    <dgm:cxn modelId="{D6301492-114F-4F0E-8C23-B43CC8F693EC}" type="presParOf" srcId="{6D02F11E-CADD-4BA3-B828-981D87C69C8C}" destId="{B9ED0B1A-6DD9-4D57-A4B7-9BF860CE2456}" srcOrd="0" destOrd="0" presId="urn:microsoft.com/office/officeart/2005/8/layout/hierarchy1"/>
    <dgm:cxn modelId="{F341712C-DA1E-47C3-8901-276D128B9D5D}" type="presParOf" srcId="{B9ED0B1A-6DD9-4D57-A4B7-9BF860CE2456}" destId="{430FF558-3DA4-4512-984F-7A0A098BA4E9}" srcOrd="0" destOrd="0" presId="urn:microsoft.com/office/officeart/2005/8/layout/hierarchy1"/>
    <dgm:cxn modelId="{73A6B6AA-9E63-4722-B44B-9B07F3C031C4}" type="presParOf" srcId="{430FF558-3DA4-4512-984F-7A0A098BA4E9}" destId="{E59D43C6-C20F-4026-8D84-1BDF7CA893A3}" srcOrd="0" destOrd="0" presId="urn:microsoft.com/office/officeart/2005/8/layout/hierarchy1"/>
    <dgm:cxn modelId="{6E644141-D5EE-4EB8-B7A5-31381B28FDD7}" type="presParOf" srcId="{430FF558-3DA4-4512-984F-7A0A098BA4E9}" destId="{64875720-8FF3-4BD2-B70A-E3E56F380C8C}" srcOrd="1" destOrd="0" presId="urn:microsoft.com/office/officeart/2005/8/layout/hierarchy1"/>
    <dgm:cxn modelId="{4409DB99-B3BD-4E22-8AEA-D464AF7B6060}" type="presParOf" srcId="{B9ED0B1A-6DD9-4D57-A4B7-9BF860CE2456}" destId="{3C5D0AEB-CBF2-4B39-8F05-4B39F245E411}" srcOrd="1" destOrd="0" presId="urn:microsoft.com/office/officeart/2005/8/layout/hierarchy1"/>
    <dgm:cxn modelId="{61B978FC-CB46-48F7-A0A7-C0C968E9A88E}" type="presParOf" srcId="{6D02F11E-CADD-4BA3-B828-981D87C69C8C}" destId="{166263FB-14A0-4D6F-BE6F-9E2BF21ABFA3}" srcOrd="1" destOrd="0" presId="urn:microsoft.com/office/officeart/2005/8/layout/hierarchy1"/>
    <dgm:cxn modelId="{63E4FE18-945A-4500-9179-C2E0C5911726}" type="presParOf" srcId="{166263FB-14A0-4D6F-BE6F-9E2BF21ABFA3}" destId="{875F6EFC-4C74-4995-92B6-C84C0883EE9E}" srcOrd="0" destOrd="0" presId="urn:microsoft.com/office/officeart/2005/8/layout/hierarchy1"/>
    <dgm:cxn modelId="{89775867-F2AE-4F61-8CA9-AEF94DA8EBCA}" type="presParOf" srcId="{875F6EFC-4C74-4995-92B6-C84C0883EE9E}" destId="{CDCEA139-DF54-4284-8CE8-BC1FF77C4E88}" srcOrd="0" destOrd="0" presId="urn:microsoft.com/office/officeart/2005/8/layout/hierarchy1"/>
    <dgm:cxn modelId="{29B02B00-8FCC-4BAD-B75A-DB954CB45D02}" type="presParOf" srcId="{875F6EFC-4C74-4995-92B6-C84C0883EE9E}" destId="{9C70F69B-8E56-4C21-884A-89DBB76907CF}" srcOrd="1" destOrd="0" presId="urn:microsoft.com/office/officeart/2005/8/layout/hierarchy1"/>
    <dgm:cxn modelId="{B4919C7D-13F6-46EF-89BC-3FC8686587AC}" type="presParOf" srcId="{166263FB-14A0-4D6F-BE6F-9E2BF21ABFA3}" destId="{E91AC018-0AC9-4665-A890-02B9B55B4C13}" srcOrd="1" destOrd="0" presId="urn:microsoft.com/office/officeart/2005/8/layout/hierarchy1"/>
    <dgm:cxn modelId="{AE12B066-9FB5-4ED2-95F8-C98AA0415404}" type="presParOf" srcId="{6D02F11E-CADD-4BA3-B828-981D87C69C8C}" destId="{945B46AB-B8D6-4462-A43C-F4A450DBB624}" srcOrd="2" destOrd="0" presId="urn:microsoft.com/office/officeart/2005/8/layout/hierarchy1"/>
    <dgm:cxn modelId="{646B8A81-3110-468D-97B3-56972DD85F3C}" type="presParOf" srcId="{945B46AB-B8D6-4462-A43C-F4A450DBB624}" destId="{666F9FBD-F81E-4D76-B741-57D5EAC76850}" srcOrd="0" destOrd="0" presId="urn:microsoft.com/office/officeart/2005/8/layout/hierarchy1"/>
    <dgm:cxn modelId="{1C027020-4088-4BD1-BF6D-8CC6DBA4D180}" type="presParOf" srcId="{666F9FBD-F81E-4D76-B741-57D5EAC76850}" destId="{A40D56BA-F413-4961-9607-F6DE26CFFB1C}" srcOrd="0" destOrd="0" presId="urn:microsoft.com/office/officeart/2005/8/layout/hierarchy1"/>
    <dgm:cxn modelId="{7A92DF2B-B2D0-470A-9B16-32DB0C9AB14B}" type="presParOf" srcId="{666F9FBD-F81E-4D76-B741-57D5EAC76850}" destId="{1DA70C2A-08C8-495A-8FEE-63196902C2E5}" srcOrd="1" destOrd="0" presId="urn:microsoft.com/office/officeart/2005/8/layout/hierarchy1"/>
    <dgm:cxn modelId="{422792AC-673E-41F2-BE04-6BEF7E4A2BE5}" type="presParOf" srcId="{945B46AB-B8D6-4462-A43C-F4A450DBB624}" destId="{01E3F328-53B5-4D34-B9C2-A1C8FFE0CAA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3721B9-50EF-46EA-96DE-9D226968799B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5CBDBFB-617C-4582-8B0C-B27960F34890}">
      <dgm:prSet/>
      <dgm:spPr/>
      <dgm:t>
        <a:bodyPr/>
        <a:lstStyle/>
        <a:p>
          <a:r>
            <a:rPr lang="en-US" dirty="0"/>
            <a:t>Some </a:t>
          </a:r>
          <a:r>
            <a:rPr lang="en-US" dirty="0" smtClean="0"/>
            <a:t>talented </a:t>
          </a:r>
          <a:r>
            <a:rPr lang="en-US" dirty="0"/>
            <a:t>musicians are unable to access the </a:t>
          </a:r>
          <a:r>
            <a:rPr lang="en-US" dirty="0" smtClean="0"/>
            <a:t>pop music system </a:t>
          </a:r>
          <a:r>
            <a:rPr lang="en-US" dirty="0"/>
            <a:t>because they lack a marketable look</a:t>
          </a:r>
        </a:p>
      </dgm:t>
    </dgm:pt>
    <dgm:pt modelId="{C0DB843E-9F54-4C6A-A2C3-D0313DC31BBB}" type="parTrans" cxnId="{99B392BD-5451-41A2-978E-781359FC6F55}">
      <dgm:prSet/>
      <dgm:spPr/>
      <dgm:t>
        <a:bodyPr/>
        <a:lstStyle/>
        <a:p>
          <a:endParaRPr lang="en-US"/>
        </a:p>
      </dgm:t>
    </dgm:pt>
    <dgm:pt modelId="{BC7ACE1F-7F9B-43CF-BBBC-41B4518641F5}" type="sibTrans" cxnId="{99B392BD-5451-41A2-978E-781359FC6F55}">
      <dgm:prSet/>
      <dgm:spPr/>
      <dgm:t>
        <a:bodyPr/>
        <a:lstStyle/>
        <a:p>
          <a:endParaRPr lang="en-US"/>
        </a:p>
      </dgm:t>
    </dgm:pt>
    <dgm:pt modelId="{E7F8D4AB-B641-4684-80C9-D4B90977FFFB}">
      <dgm:prSet/>
      <dgm:spPr/>
      <dgm:t>
        <a:bodyPr/>
        <a:lstStyle/>
        <a:p>
          <a:r>
            <a:rPr lang="en-US" dirty="0" smtClean="0"/>
            <a:t>Emerging stars </a:t>
          </a:r>
          <a:r>
            <a:rPr lang="en-US" dirty="0"/>
            <a:t>often </a:t>
          </a:r>
          <a:r>
            <a:rPr lang="en-US" dirty="0" smtClean="0"/>
            <a:t>sexualize their </a:t>
          </a:r>
          <a:r>
            <a:rPr lang="en-US" dirty="0"/>
            <a:t>imagery to remain in the business. A provocative, sexualized presence is often required to maintain sales</a:t>
          </a:r>
        </a:p>
      </dgm:t>
    </dgm:pt>
    <dgm:pt modelId="{38A88739-2075-4EAB-B940-71D0A299E6E2}" type="parTrans" cxnId="{8F297EFC-5844-49CB-87C9-20B5BCCD2394}">
      <dgm:prSet/>
      <dgm:spPr/>
      <dgm:t>
        <a:bodyPr/>
        <a:lstStyle/>
        <a:p>
          <a:endParaRPr lang="en-US"/>
        </a:p>
      </dgm:t>
    </dgm:pt>
    <dgm:pt modelId="{8630D3C9-B12F-40FB-8FAB-893DC18BAA09}" type="sibTrans" cxnId="{8F297EFC-5844-49CB-87C9-20B5BCCD2394}">
      <dgm:prSet/>
      <dgm:spPr/>
      <dgm:t>
        <a:bodyPr/>
        <a:lstStyle/>
        <a:p>
          <a:endParaRPr lang="en-US"/>
        </a:p>
      </dgm:t>
    </dgm:pt>
    <dgm:pt modelId="{27740D9E-9753-41E0-BFF3-5A9DA40CD2D0}">
      <dgm:prSet/>
      <dgm:spPr/>
      <dgm:t>
        <a:bodyPr/>
        <a:lstStyle/>
        <a:p>
          <a:r>
            <a:rPr lang="en-US"/>
            <a:t>Women fear “aging” in the industry</a:t>
          </a:r>
        </a:p>
      </dgm:t>
    </dgm:pt>
    <dgm:pt modelId="{4F6B66EE-538D-41D1-A42F-3B1922ADDAAD}" type="parTrans" cxnId="{E6FAABC7-DD32-4DD6-9E31-899FF2234E58}">
      <dgm:prSet/>
      <dgm:spPr/>
      <dgm:t>
        <a:bodyPr/>
        <a:lstStyle/>
        <a:p>
          <a:endParaRPr lang="en-US"/>
        </a:p>
      </dgm:t>
    </dgm:pt>
    <dgm:pt modelId="{818612E4-C7AD-420D-9305-216F6E8E0072}" type="sibTrans" cxnId="{E6FAABC7-DD32-4DD6-9E31-899FF2234E58}">
      <dgm:prSet/>
      <dgm:spPr/>
      <dgm:t>
        <a:bodyPr/>
        <a:lstStyle/>
        <a:p>
          <a:endParaRPr lang="en-US"/>
        </a:p>
      </dgm:t>
    </dgm:pt>
    <dgm:pt modelId="{B0D5C763-2271-4E54-87F3-12EEEED6707C}">
      <dgm:prSet/>
      <dgm:spPr/>
      <dgm:t>
        <a:bodyPr/>
        <a:lstStyle/>
        <a:p>
          <a:r>
            <a:rPr lang="en-US" dirty="0"/>
            <a:t>What is the impact on society at large?</a:t>
          </a:r>
        </a:p>
      </dgm:t>
    </dgm:pt>
    <dgm:pt modelId="{6BF7B90F-B5CA-4977-A80C-C203B24D9417}" type="parTrans" cxnId="{41BF49C5-19A6-41A9-864E-FCF52C691B41}">
      <dgm:prSet/>
      <dgm:spPr/>
      <dgm:t>
        <a:bodyPr/>
        <a:lstStyle/>
        <a:p>
          <a:endParaRPr lang="en-US"/>
        </a:p>
      </dgm:t>
    </dgm:pt>
    <dgm:pt modelId="{733D5D3F-0A1A-497A-96CC-B04C7C78AD00}" type="sibTrans" cxnId="{41BF49C5-19A6-41A9-864E-FCF52C691B41}">
      <dgm:prSet/>
      <dgm:spPr/>
      <dgm:t>
        <a:bodyPr/>
        <a:lstStyle/>
        <a:p>
          <a:endParaRPr lang="en-US"/>
        </a:p>
      </dgm:t>
    </dgm:pt>
    <dgm:pt modelId="{9FFEB3BE-5767-4149-A949-84E452679D43}" type="pres">
      <dgm:prSet presAssocID="{7D3721B9-50EF-46EA-96DE-9D226968799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ADD184-6789-4366-BAA0-1E86AD5875CD}" type="pres">
      <dgm:prSet presAssocID="{7D3721B9-50EF-46EA-96DE-9D226968799B}" presName="dummyMaxCanvas" presStyleCnt="0">
        <dgm:presLayoutVars/>
      </dgm:prSet>
      <dgm:spPr/>
    </dgm:pt>
    <dgm:pt modelId="{69F0DC4F-5615-46FF-A9C9-59D3FA550870}" type="pres">
      <dgm:prSet presAssocID="{7D3721B9-50EF-46EA-96DE-9D226968799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4FF4F-8D16-4E53-86FD-D82B8FC266B4}" type="pres">
      <dgm:prSet presAssocID="{7D3721B9-50EF-46EA-96DE-9D226968799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1C538-F50A-4BD2-85CD-2B41151BF250}" type="pres">
      <dgm:prSet presAssocID="{7D3721B9-50EF-46EA-96DE-9D226968799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68851-79ED-4E56-B846-D85BC20B8A76}" type="pres">
      <dgm:prSet presAssocID="{7D3721B9-50EF-46EA-96DE-9D226968799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2E97AF-44C6-4049-89F3-1EA68B833813}" type="pres">
      <dgm:prSet presAssocID="{7D3721B9-50EF-46EA-96DE-9D226968799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E525D-EF01-430E-B390-D3092AB20348}" type="pres">
      <dgm:prSet presAssocID="{7D3721B9-50EF-46EA-96DE-9D226968799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1EA21-4457-4CC0-B509-42C42BBDFAFB}" type="pres">
      <dgm:prSet presAssocID="{7D3721B9-50EF-46EA-96DE-9D226968799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12468-8C39-4F33-9C48-65322C46CA3B}" type="pres">
      <dgm:prSet presAssocID="{7D3721B9-50EF-46EA-96DE-9D226968799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A5EC08-AFF5-42E2-8973-F02BCBE6D3F3}" type="pres">
      <dgm:prSet presAssocID="{7D3721B9-50EF-46EA-96DE-9D226968799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2E20D7-7F4A-4BBA-B1BF-5FA47042D990}" type="pres">
      <dgm:prSet presAssocID="{7D3721B9-50EF-46EA-96DE-9D226968799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E3763-ECD5-466F-828B-4BCC9DAA56A5}" type="pres">
      <dgm:prSet presAssocID="{7D3721B9-50EF-46EA-96DE-9D226968799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BE2C52-EFA3-434D-8A40-E20438C477B8}" type="presOf" srcId="{B0D5C763-2271-4E54-87F3-12EEEED6707C}" destId="{38DE3763-ECD5-466F-828B-4BCC9DAA56A5}" srcOrd="1" destOrd="0" presId="urn:microsoft.com/office/officeart/2005/8/layout/vProcess5"/>
    <dgm:cxn modelId="{E6FAABC7-DD32-4DD6-9E31-899FF2234E58}" srcId="{7D3721B9-50EF-46EA-96DE-9D226968799B}" destId="{27740D9E-9753-41E0-BFF3-5A9DA40CD2D0}" srcOrd="2" destOrd="0" parTransId="{4F6B66EE-538D-41D1-A42F-3B1922ADDAAD}" sibTransId="{818612E4-C7AD-420D-9305-216F6E8E0072}"/>
    <dgm:cxn modelId="{51DCA899-E359-4BC1-940C-B9932843D222}" type="presOf" srcId="{27740D9E-9753-41E0-BFF3-5A9DA40CD2D0}" destId="{9E2E20D7-7F4A-4BBA-B1BF-5FA47042D990}" srcOrd="1" destOrd="0" presId="urn:microsoft.com/office/officeart/2005/8/layout/vProcess5"/>
    <dgm:cxn modelId="{8F297EFC-5844-49CB-87C9-20B5BCCD2394}" srcId="{7D3721B9-50EF-46EA-96DE-9D226968799B}" destId="{E7F8D4AB-B641-4684-80C9-D4B90977FFFB}" srcOrd="1" destOrd="0" parTransId="{38A88739-2075-4EAB-B940-71D0A299E6E2}" sibTransId="{8630D3C9-B12F-40FB-8FAB-893DC18BAA09}"/>
    <dgm:cxn modelId="{5BC00D5A-5F87-4ED2-B365-FE599782BCBE}" type="presOf" srcId="{818612E4-C7AD-420D-9305-216F6E8E0072}" destId="{C8B1EA21-4457-4CC0-B509-42C42BBDFAFB}" srcOrd="0" destOrd="0" presId="urn:microsoft.com/office/officeart/2005/8/layout/vProcess5"/>
    <dgm:cxn modelId="{8472528A-D595-40B7-A584-50AEEB5B0D7A}" type="presOf" srcId="{E7F8D4AB-B641-4684-80C9-D4B90977FFFB}" destId="{0704FF4F-8D16-4E53-86FD-D82B8FC266B4}" srcOrd="0" destOrd="0" presId="urn:microsoft.com/office/officeart/2005/8/layout/vProcess5"/>
    <dgm:cxn modelId="{B9AF9340-55AF-460E-825C-9551B8926EDB}" type="presOf" srcId="{27740D9E-9753-41E0-BFF3-5A9DA40CD2D0}" destId="{7271C538-F50A-4BD2-85CD-2B41151BF250}" srcOrd="0" destOrd="0" presId="urn:microsoft.com/office/officeart/2005/8/layout/vProcess5"/>
    <dgm:cxn modelId="{7ACC891F-B268-4413-8DE2-7CF08C3768D0}" type="presOf" srcId="{BC7ACE1F-7F9B-43CF-BBBC-41B4518641F5}" destId="{E02E97AF-44C6-4049-89F3-1EA68B833813}" srcOrd="0" destOrd="0" presId="urn:microsoft.com/office/officeart/2005/8/layout/vProcess5"/>
    <dgm:cxn modelId="{4B9B891A-2691-4121-84A3-3A08C1133D12}" type="presOf" srcId="{55CBDBFB-617C-4582-8B0C-B27960F34890}" destId="{93812468-8C39-4F33-9C48-65322C46CA3B}" srcOrd="1" destOrd="0" presId="urn:microsoft.com/office/officeart/2005/8/layout/vProcess5"/>
    <dgm:cxn modelId="{52951FC6-EB3E-4C1B-8FE4-D95326D5F8CA}" type="presOf" srcId="{8630D3C9-B12F-40FB-8FAB-893DC18BAA09}" destId="{90FE525D-EF01-430E-B390-D3092AB20348}" srcOrd="0" destOrd="0" presId="urn:microsoft.com/office/officeart/2005/8/layout/vProcess5"/>
    <dgm:cxn modelId="{99B392BD-5451-41A2-978E-781359FC6F55}" srcId="{7D3721B9-50EF-46EA-96DE-9D226968799B}" destId="{55CBDBFB-617C-4582-8B0C-B27960F34890}" srcOrd="0" destOrd="0" parTransId="{C0DB843E-9F54-4C6A-A2C3-D0313DC31BBB}" sibTransId="{BC7ACE1F-7F9B-43CF-BBBC-41B4518641F5}"/>
    <dgm:cxn modelId="{C143FD62-B7FC-4E8C-8E38-4F7E46347965}" type="presOf" srcId="{7D3721B9-50EF-46EA-96DE-9D226968799B}" destId="{9FFEB3BE-5767-4149-A949-84E452679D43}" srcOrd="0" destOrd="0" presId="urn:microsoft.com/office/officeart/2005/8/layout/vProcess5"/>
    <dgm:cxn modelId="{07A09635-2BE6-42DB-B304-25906BC594C0}" type="presOf" srcId="{B0D5C763-2271-4E54-87F3-12EEEED6707C}" destId="{9CF68851-79ED-4E56-B846-D85BC20B8A76}" srcOrd="0" destOrd="0" presId="urn:microsoft.com/office/officeart/2005/8/layout/vProcess5"/>
    <dgm:cxn modelId="{41BF49C5-19A6-41A9-864E-FCF52C691B41}" srcId="{7D3721B9-50EF-46EA-96DE-9D226968799B}" destId="{B0D5C763-2271-4E54-87F3-12EEEED6707C}" srcOrd="3" destOrd="0" parTransId="{6BF7B90F-B5CA-4977-A80C-C203B24D9417}" sibTransId="{733D5D3F-0A1A-497A-96CC-B04C7C78AD00}"/>
    <dgm:cxn modelId="{93D650DC-4E43-4F05-B8D5-A6122777F4A5}" type="presOf" srcId="{55CBDBFB-617C-4582-8B0C-B27960F34890}" destId="{69F0DC4F-5615-46FF-A9C9-59D3FA550870}" srcOrd="0" destOrd="0" presId="urn:microsoft.com/office/officeart/2005/8/layout/vProcess5"/>
    <dgm:cxn modelId="{7A5EFD1E-C4D9-4FB9-A879-BCD0C14B305E}" type="presOf" srcId="{E7F8D4AB-B641-4684-80C9-D4B90977FFFB}" destId="{5BA5EC08-AFF5-42E2-8973-F02BCBE6D3F3}" srcOrd="1" destOrd="0" presId="urn:microsoft.com/office/officeart/2005/8/layout/vProcess5"/>
    <dgm:cxn modelId="{BA4A7E9C-41A7-4687-B762-363245D5F75F}" type="presParOf" srcId="{9FFEB3BE-5767-4149-A949-84E452679D43}" destId="{99ADD184-6789-4366-BAA0-1E86AD5875CD}" srcOrd="0" destOrd="0" presId="urn:microsoft.com/office/officeart/2005/8/layout/vProcess5"/>
    <dgm:cxn modelId="{9B9BAE45-0367-400E-82BA-85C9429AFC19}" type="presParOf" srcId="{9FFEB3BE-5767-4149-A949-84E452679D43}" destId="{69F0DC4F-5615-46FF-A9C9-59D3FA550870}" srcOrd="1" destOrd="0" presId="urn:microsoft.com/office/officeart/2005/8/layout/vProcess5"/>
    <dgm:cxn modelId="{1F86F839-7458-4559-99B7-0A4B31A9E0F8}" type="presParOf" srcId="{9FFEB3BE-5767-4149-A949-84E452679D43}" destId="{0704FF4F-8D16-4E53-86FD-D82B8FC266B4}" srcOrd="2" destOrd="0" presId="urn:microsoft.com/office/officeart/2005/8/layout/vProcess5"/>
    <dgm:cxn modelId="{8385B990-FCDC-4F64-9304-71EF78AAC062}" type="presParOf" srcId="{9FFEB3BE-5767-4149-A949-84E452679D43}" destId="{7271C538-F50A-4BD2-85CD-2B41151BF250}" srcOrd="3" destOrd="0" presId="urn:microsoft.com/office/officeart/2005/8/layout/vProcess5"/>
    <dgm:cxn modelId="{655B38F2-5C2D-45CA-8F97-83F689DCF4F1}" type="presParOf" srcId="{9FFEB3BE-5767-4149-A949-84E452679D43}" destId="{9CF68851-79ED-4E56-B846-D85BC20B8A76}" srcOrd="4" destOrd="0" presId="urn:microsoft.com/office/officeart/2005/8/layout/vProcess5"/>
    <dgm:cxn modelId="{57396CFE-8163-41E0-BF35-3E3AB075FF0D}" type="presParOf" srcId="{9FFEB3BE-5767-4149-A949-84E452679D43}" destId="{E02E97AF-44C6-4049-89F3-1EA68B833813}" srcOrd="5" destOrd="0" presId="urn:microsoft.com/office/officeart/2005/8/layout/vProcess5"/>
    <dgm:cxn modelId="{223D742E-3AD8-468F-BA6D-E780CD67E3D9}" type="presParOf" srcId="{9FFEB3BE-5767-4149-A949-84E452679D43}" destId="{90FE525D-EF01-430E-B390-D3092AB20348}" srcOrd="6" destOrd="0" presId="urn:microsoft.com/office/officeart/2005/8/layout/vProcess5"/>
    <dgm:cxn modelId="{60047FC9-BF23-45A5-94DF-945CEE89231D}" type="presParOf" srcId="{9FFEB3BE-5767-4149-A949-84E452679D43}" destId="{C8B1EA21-4457-4CC0-B509-42C42BBDFAFB}" srcOrd="7" destOrd="0" presId="urn:microsoft.com/office/officeart/2005/8/layout/vProcess5"/>
    <dgm:cxn modelId="{D8C0CA66-3442-4151-B063-38E53D5BE136}" type="presParOf" srcId="{9FFEB3BE-5767-4149-A949-84E452679D43}" destId="{93812468-8C39-4F33-9C48-65322C46CA3B}" srcOrd="8" destOrd="0" presId="urn:microsoft.com/office/officeart/2005/8/layout/vProcess5"/>
    <dgm:cxn modelId="{16B87518-1DE1-4914-A7F2-C3AE2B4A75FE}" type="presParOf" srcId="{9FFEB3BE-5767-4149-A949-84E452679D43}" destId="{5BA5EC08-AFF5-42E2-8973-F02BCBE6D3F3}" srcOrd="9" destOrd="0" presId="urn:microsoft.com/office/officeart/2005/8/layout/vProcess5"/>
    <dgm:cxn modelId="{8D4FBB78-7C8C-4BCD-BB9A-1C68E2788076}" type="presParOf" srcId="{9FFEB3BE-5767-4149-A949-84E452679D43}" destId="{9E2E20D7-7F4A-4BBA-B1BF-5FA47042D990}" srcOrd="10" destOrd="0" presId="urn:microsoft.com/office/officeart/2005/8/layout/vProcess5"/>
    <dgm:cxn modelId="{085DC3F9-8B97-48DD-BB9D-A212E8DC4337}" type="presParOf" srcId="{9FFEB3BE-5767-4149-A949-84E452679D43}" destId="{38DE3763-ECD5-466F-828B-4BCC9DAA56A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94E34-C33C-46DD-8BC0-763D88D33CAB}">
      <dsp:nvSpPr>
        <dsp:cNvPr id="0" name=""/>
        <dsp:cNvSpPr/>
      </dsp:nvSpPr>
      <dsp:spPr>
        <a:xfrm>
          <a:off x="7527773" y="1974624"/>
          <a:ext cx="1899907" cy="904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6174"/>
              </a:lnTo>
              <a:lnTo>
                <a:pt x="1899907" y="616174"/>
              </a:lnTo>
              <a:lnTo>
                <a:pt x="1899907" y="90418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96EC03-FADF-47A6-9BFC-9A19D3224957}">
      <dsp:nvSpPr>
        <dsp:cNvPr id="0" name=""/>
        <dsp:cNvSpPr/>
      </dsp:nvSpPr>
      <dsp:spPr>
        <a:xfrm>
          <a:off x="5627866" y="1974624"/>
          <a:ext cx="1899907" cy="904183"/>
        </a:xfrm>
        <a:custGeom>
          <a:avLst/>
          <a:gdLst/>
          <a:ahLst/>
          <a:cxnLst/>
          <a:rect l="0" t="0" r="0" b="0"/>
          <a:pathLst>
            <a:path>
              <a:moveTo>
                <a:pt x="1899907" y="0"/>
              </a:moveTo>
              <a:lnTo>
                <a:pt x="1899907" y="616174"/>
              </a:lnTo>
              <a:lnTo>
                <a:pt x="0" y="616174"/>
              </a:lnTo>
              <a:lnTo>
                <a:pt x="0" y="90418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A4C58B-E939-4EEB-805E-8858DF3FC1C0}">
      <dsp:nvSpPr>
        <dsp:cNvPr id="0" name=""/>
        <dsp:cNvSpPr/>
      </dsp:nvSpPr>
      <dsp:spPr>
        <a:xfrm>
          <a:off x="2173488" y="448"/>
          <a:ext cx="3108939" cy="1974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479C59-6A00-4E8C-A107-6EF17A29F5F7}">
      <dsp:nvSpPr>
        <dsp:cNvPr id="0" name=""/>
        <dsp:cNvSpPr/>
      </dsp:nvSpPr>
      <dsp:spPr>
        <a:xfrm>
          <a:off x="2518926" y="328614"/>
          <a:ext cx="3108939" cy="1974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Music marketers intentionally fuse </a:t>
          </a:r>
          <a:r>
            <a:rPr lang="en-US" sz="2400" kern="1200" dirty="0" smtClean="0"/>
            <a:t>body </a:t>
          </a:r>
          <a:r>
            <a:rPr lang="en-US" sz="2400" kern="1200" dirty="0"/>
            <a:t>images and </a:t>
          </a:r>
          <a:r>
            <a:rPr lang="en-US" sz="2400" kern="1200" dirty="0" smtClean="0"/>
            <a:t>music</a:t>
          </a:r>
          <a:endParaRPr lang="en-US" sz="2400" kern="1200" dirty="0"/>
        </a:p>
      </dsp:txBody>
      <dsp:txXfrm>
        <a:off x="2576748" y="386436"/>
        <a:ext cx="2993295" cy="1858532"/>
      </dsp:txXfrm>
    </dsp:sp>
    <dsp:sp modelId="{C9C9A180-77DD-40C5-BC43-F05BA3B6A313}">
      <dsp:nvSpPr>
        <dsp:cNvPr id="0" name=""/>
        <dsp:cNvSpPr/>
      </dsp:nvSpPr>
      <dsp:spPr>
        <a:xfrm>
          <a:off x="5973304" y="448"/>
          <a:ext cx="3108939" cy="1974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CEDEF7-46B7-40C1-84B2-A53FE0E2DCCD}">
      <dsp:nvSpPr>
        <dsp:cNvPr id="0" name=""/>
        <dsp:cNvSpPr/>
      </dsp:nvSpPr>
      <dsp:spPr>
        <a:xfrm>
          <a:off x="6318741" y="328614"/>
          <a:ext cx="3108939" cy="1974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If marketing is successful, both men and women will respond to the imagery</a:t>
          </a:r>
        </a:p>
      </dsp:txBody>
      <dsp:txXfrm>
        <a:off x="6376563" y="386436"/>
        <a:ext cx="2993295" cy="1858532"/>
      </dsp:txXfrm>
    </dsp:sp>
    <dsp:sp modelId="{D1A2BE24-0E2D-4A47-AF66-6DA1A1D29BAE}">
      <dsp:nvSpPr>
        <dsp:cNvPr id="0" name=""/>
        <dsp:cNvSpPr/>
      </dsp:nvSpPr>
      <dsp:spPr>
        <a:xfrm>
          <a:off x="4073396" y="2878808"/>
          <a:ext cx="3108939" cy="19741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33806D-5585-4537-9219-34613974E0B0}">
      <dsp:nvSpPr>
        <dsp:cNvPr id="0" name=""/>
        <dsp:cNvSpPr/>
      </dsp:nvSpPr>
      <dsp:spPr>
        <a:xfrm>
          <a:off x="4418834" y="3206974"/>
          <a:ext cx="3108939" cy="1974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It is a goal to get women </a:t>
          </a:r>
          <a:r>
            <a:rPr lang="en-US" sz="2400" kern="1200" dirty="0" smtClean="0"/>
            <a:t>to </a:t>
          </a:r>
          <a:r>
            <a:rPr lang="en-US" sz="2400" kern="1200" dirty="0"/>
            <a:t>imagine themselves on stage</a:t>
          </a:r>
        </a:p>
      </dsp:txBody>
      <dsp:txXfrm>
        <a:off x="4476656" y="3264796"/>
        <a:ext cx="2993295" cy="1858532"/>
      </dsp:txXfrm>
    </dsp:sp>
    <dsp:sp modelId="{C7F33D94-99DB-48CC-A2A6-D112BFA3765D}">
      <dsp:nvSpPr>
        <dsp:cNvPr id="0" name=""/>
        <dsp:cNvSpPr/>
      </dsp:nvSpPr>
      <dsp:spPr>
        <a:xfrm>
          <a:off x="7873211" y="2878808"/>
          <a:ext cx="3108939" cy="19741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84744C-ED29-4CB4-9DE0-12D9005BA866}">
      <dsp:nvSpPr>
        <dsp:cNvPr id="0" name=""/>
        <dsp:cNvSpPr/>
      </dsp:nvSpPr>
      <dsp:spPr>
        <a:xfrm>
          <a:off x="8218649" y="3206974"/>
          <a:ext cx="3108939" cy="1974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Non-musical products </a:t>
          </a:r>
          <a:r>
            <a:rPr lang="en-US" sz="2400" kern="1200" dirty="0" smtClean="0"/>
            <a:t>are </a:t>
          </a:r>
          <a:r>
            <a:rPr lang="en-US" sz="2400" kern="1200" dirty="0"/>
            <a:t>sold along with recordings</a:t>
          </a:r>
        </a:p>
      </dsp:txBody>
      <dsp:txXfrm>
        <a:off x="8276471" y="3264796"/>
        <a:ext cx="2993295" cy="18585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1F50F-D225-4182-9FB5-7B597D1B59A0}">
      <dsp:nvSpPr>
        <dsp:cNvPr id="0" name=""/>
        <dsp:cNvSpPr/>
      </dsp:nvSpPr>
      <dsp:spPr>
        <a:xfrm>
          <a:off x="1520710" y="1081289"/>
          <a:ext cx="1261730" cy="1276132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95016B-9591-46E7-838C-82808BC39537}">
      <dsp:nvSpPr>
        <dsp:cNvPr id="0" name=""/>
        <dsp:cNvSpPr/>
      </dsp:nvSpPr>
      <dsp:spPr>
        <a:xfrm>
          <a:off x="215969" y="2695836"/>
          <a:ext cx="4128269" cy="149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Vocal timbre is associated with perceptions regarding </a:t>
          </a:r>
          <a:r>
            <a:rPr lang="en-US" sz="2800" kern="1200" dirty="0"/>
            <a:t>age, sexuality, and emotion</a:t>
          </a:r>
        </a:p>
      </dsp:txBody>
      <dsp:txXfrm>
        <a:off x="215969" y="2695836"/>
        <a:ext cx="4128269" cy="1491200"/>
      </dsp:txXfrm>
    </dsp:sp>
    <dsp:sp modelId="{273922C0-0F4E-4492-B5A1-A040893BCEB5}">
      <dsp:nvSpPr>
        <dsp:cNvPr id="0" name=""/>
        <dsp:cNvSpPr/>
      </dsp:nvSpPr>
      <dsp:spPr>
        <a:xfrm>
          <a:off x="5220732" y="723504"/>
          <a:ext cx="1637758" cy="1617762"/>
        </a:xfrm>
        <a:prstGeom prst="rect">
          <a:avLst/>
        </a:prstGeom>
        <a:blipFill dpi="0"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08DEC2-4C64-41AD-9CF3-EE2C8C64C5C6}">
      <dsp:nvSpPr>
        <dsp:cNvPr id="0" name=""/>
        <dsp:cNvSpPr/>
      </dsp:nvSpPr>
      <dsp:spPr>
        <a:xfrm>
          <a:off x="4539226" y="2611808"/>
          <a:ext cx="2859985" cy="1873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Notions about the </a:t>
          </a:r>
          <a:r>
            <a:rPr lang="en-US" sz="2500" kern="1200" dirty="0"/>
            <a:t>voice </a:t>
          </a:r>
          <a:r>
            <a:rPr lang="en-US" sz="2500" kern="1200" dirty="0" smtClean="0"/>
            <a:t>also are connected </a:t>
          </a:r>
          <a:r>
            <a:rPr lang="en-US" sz="2500" kern="1200" dirty="0"/>
            <a:t>to the body from which </a:t>
          </a:r>
          <a:r>
            <a:rPr lang="en-US" sz="2500" kern="1200" dirty="0" smtClean="0"/>
            <a:t>the voice </a:t>
          </a:r>
          <a:r>
            <a:rPr lang="en-US" sz="2500" kern="1200" dirty="0"/>
            <a:t>comes</a:t>
          </a:r>
        </a:p>
      </dsp:txBody>
      <dsp:txXfrm>
        <a:off x="4539226" y="2611808"/>
        <a:ext cx="2859985" cy="18734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9D43C6-C20F-4026-8D84-1BDF7CA893A3}">
      <dsp:nvSpPr>
        <dsp:cNvPr id="0" name=""/>
        <dsp:cNvSpPr/>
      </dsp:nvSpPr>
      <dsp:spPr>
        <a:xfrm>
          <a:off x="0" y="1060356"/>
          <a:ext cx="3284339" cy="2085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75720-8FF3-4BD2-B70A-E3E56F380C8C}">
      <dsp:nvSpPr>
        <dsp:cNvPr id="0" name=""/>
        <dsp:cNvSpPr/>
      </dsp:nvSpPr>
      <dsp:spPr>
        <a:xfrm>
          <a:off x="364926" y="1407036"/>
          <a:ext cx="3284339" cy="20855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To remain vital in the industry, twenty-first </a:t>
          </a:r>
          <a:r>
            <a:rPr lang="en-US" sz="2100" kern="1200" dirty="0"/>
            <a:t>century pop stars </a:t>
          </a:r>
          <a:r>
            <a:rPr lang="en-US" sz="2100" kern="1200" dirty="0" smtClean="0"/>
            <a:t>often feature outlandish </a:t>
          </a:r>
          <a:r>
            <a:rPr lang="en-US" sz="2100" kern="1200" dirty="0"/>
            <a:t>theme-based </a:t>
          </a:r>
          <a:r>
            <a:rPr lang="en-US" sz="2100" kern="1200" dirty="0" smtClean="0"/>
            <a:t>shows and </a:t>
          </a:r>
          <a:r>
            <a:rPr lang="en-US" sz="2100" kern="1200" dirty="0"/>
            <a:t>bold displays of sexuality</a:t>
          </a:r>
        </a:p>
      </dsp:txBody>
      <dsp:txXfrm>
        <a:off x="426010" y="1468120"/>
        <a:ext cx="3162171" cy="1963387"/>
      </dsp:txXfrm>
    </dsp:sp>
    <dsp:sp modelId="{CDCEA139-DF54-4284-8CE8-BC1FF77C4E88}">
      <dsp:nvSpPr>
        <dsp:cNvPr id="0" name=""/>
        <dsp:cNvSpPr/>
      </dsp:nvSpPr>
      <dsp:spPr>
        <a:xfrm>
          <a:off x="4014192" y="1060356"/>
          <a:ext cx="3284339" cy="2085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70F69B-8E56-4C21-884A-89DBB76907CF}">
      <dsp:nvSpPr>
        <dsp:cNvPr id="0" name=""/>
        <dsp:cNvSpPr/>
      </dsp:nvSpPr>
      <dsp:spPr>
        <a:xfrm>
          <a:off x="4379118" y="1407036"/>
          <a:ext cx="3284339" cy="20855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Some performers use their celebrity status to promote political issues of importance to them</a:t>
          </a:r>
          <a:endParaRPr lang="en-US" sz="2100" kern="1200" dirty="0"/>
        </a:p>
      </dsp:txBody>
      <dsp:txXfrm>
        <a:off x="4440202" y="1468120"/>
        <a:ext cx="3162171" cy="1963387"/>
      </dsp:txXfrm>
    </dsp:sp>
    <dsp:sp modelId="{A40D56BA-F413-4961-9607-F6DE26CFFB1C}">
      <dsp:nvSpPr>
        <dsp:cNvPr id="0" name=""/>
        <dsp:cNvSpPr/>
      </dsp:nvSpPr>
      <dsp:spPr>
        <a:xfrm>
          <a:off x="8028384" y="1060356"/>
          <a:ext cx="3284339" cy="2085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A70C2A-08C8-495A-8FEE-63196902C2E5}">
      <dsp:nvSpPr>
        <dsp:cNvPr id="0" name=""/>
        <dsp:cNvSpPr/>
      </dsp:nvSpPr>
      <dsp:spPr>
        <a:xfrm>
          <a:off x="8393310" y="1407036"/>
          <a:ext cx="3284339" cy="20855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Can you think of performers who are engaged in “celebrity culture” today?</a:t>
          </a:r>
          <a:endParaRPr lang="en-US" sz="2100" kern="1200" dirty="0"/>
        </a:p>
      </dsp:txBody>
      <dsp:txXfrm>
        <a:off x="8454394" y="1468120"/>
        <a:ext cx="3162171" cy="19633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F0DC4F-5615-46FF-A9C9-59D3FA550870}">
      <dsp:nvSpPr>
        <dsp:cNvPr id="0" name=""/>
        <dsp:cNvSpPr/>
      </dsp:nvSpPr>
      <dsp:spPr>
        <a:xfrm>
          <a:off x="0" y="0"/>
          <a:ext cx="10263725" cy="9429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Some </a:t>
          </a:r>
          <a:r>
            <a:rPr lang="en-US" sz="2300" kern="1200" dirty="0" smtClean="0"/>
            <a:t>talented </a:t>
          </a:r>
          <a:r>
            <a:rPr lang="en-US" sz="2300" kern="1200" dirty="0"/>
            <a:t>musicians are unable to access the </a:t>
          </a:r>
          <a:r>
            <a:rPr lang="en-US" sz="2300" kern="1200" dirty="0" smtClean="0"/>
            <a:t>pop music system </a:t>
          </a:r>
          <a:r>
            <a:rPr lang="en-US" sz="2300" kern="1200" dirty="0"/>
            <a:t>because they lack a marketable look</a:t>
          </a:r>
        </a:p>
      </dsp:txBody>
      <dsp:txXfrm>
        <a:off x="27619" y="27619"/>
        <a:ext cx="9166500" cy="887736"/>
      </dsp:txXfrm>
    </dsp:sp>
    <dsp:sp modelId="{0704FF4F-8D16-4E53-86FD-D82B8FC266B4}">
      <dsp:nvSpPr>
        <dsp:cNvPr id="0" name=""/>
        <dsp:cNvSpPr/>
      </dsp:nvSpPr>
      <dsp:spPr>
        <a:xfrm>
          <a:off x="859587" y="1114424"/>
          <a:ext cx="10263725" cy="9429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Emerging stars </a:t>
          </a:r>
          <a:r>
            <a:rPr lang="en-US" sz="2300" kern="1200" dirty="0"/>
            <a:t>often </a:t>
          </a:r>
          <a:r>
            <a:rPr lang="en-US" sz="2300" kern="1200" dirty="0" smtClean="0"/>
            <a:t>sexualize their </a:t>
          </a:r>
          <a:r>
            <a:rPr lang="en-US" sz="2300" kern="1200" dirty="0"/>
            <a:t>imagery to remain in the business. A provocative, sexualized presence is often required to maintain sales</a:t>
          </a:r>
        </a:p>
      </dsp:txBody>
      <dsp:txXfrm>
        <a:off x="887206" y="1142043"/>
        <a:ext cx="8735966" cy="887736"/>
      </dsp:txXfrm>
    </dsp:sp>
    <dsp:sp modelId="{7271C538-F50A-4BD2-85CD-2B41151BF250}">
      <dsp:nvSpPr>
        <dsp:cNvPr id="0" name=""/>
        <dsp:cNvSpPr/>
      </dsp:nvSpPr>
      <dsp:spPr>
        <a:xfrm>
          <a:off x="1706344" y="2228849"/>
          <a:ext cx="10263725" cy="94297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Women fear “aging” in the industry</a:t>
          </a:r>
        </a:p>
      </dsp:txBody>
      <dsp:txXfrm>
        <a:off x="1733963" y="2256468"/>
        <a:ext cx="8748796" cy="887736"/>
      </dsp:txXfrm>
    </dsp:sp>
    <dsp:sp modelId="{9CF68851-79ED-4E56-B846-D85BC20B8A76}">
      <dsp:nvSpPr>
        <dsp:cNvPr id="0" name=""/>
        <dsp:cNvSpPr/>
      </dsp:nvSpPr>
      <dsp:spPr>
        <a:xfrm>
          <a:off x="2565931" y="3343274"/>
          <a:ext cx="10263725" cy="94297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What is the impact on society at large?</a:t>
          </a:r>
        </a:p>
      </dsp:txBody>
      <dsp:txXfrm>
        <a:off x="2593550" y="3370893"/>
        <a:ext cx="8735966" cy="887736"/>
      </dsp:txXfrm>
    </dsp:sp>
    <dsp:sp modelId="{E02E97AF-44C6-4049-89F3-1EA68B833813}">
      <dsp:nvSpPr>
        <dsp:cNvPr id="0" name=""/>
        <dsp:cNvSpPr/>
      </dsp:nvSpPr>
      <dsp:spPr>
        <a:xfrm>
          <a:off x="9650791" y="722232"/>
          <a:ext cx="612933" cy="61293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9788701" y="722232"/>
        <a:ext cx="337113" cy="461232"/>
      </dsp:txXfrm>
    </dsp:sp>
    <dsp:sp modelId="{90FE525D-EF01-430E-B390-D3092AB20348}">
      <dsp:nvSpPr>
        <dsp:cNvPr id="0" name=""/>
        <dsp:cNvSpPr/>
      </dsp:nvSpPr>
      <dsp:spPr>
        <a:xfrm>
          <a:off x="10510379" y="1836657"/>
          <a:ext cx="612933" cy="61293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10648289" y="1836657"/>
        <a:ext cx="337113" cy="461232"/>
      </dsp:txXfrm>
    </dsp:sp>
    <dsp:sp modelId="{C8B1EA21-4457-4CC0-B509-42C42BBDFAFB}">
      <dsp:nvSpPr>
        <dsp:cNvPr id="0" name=""/>
        <dsp:cNvSpPr/>
      </dsp:nvSpPr>
      <dsp:spPr>
        <a:xfrm>
          <a:off x="11357136" y="2951082"/>
          <a:ext cx="612933" cy="612933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11495046" y="2951082"/>
        <a:ext cx="337113" cy="461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7E6CD-22E8-4D1A-AE71-9FB59F34FD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Women, music, culture </a:t>
            </a:r>
            <a:br>
              <a:rPr lang="en-US" dirty="0"/>
            </a:br>
            <a:r>
              <a:rPr lang="en-US" dirty="0"/>
              <a:t>Chapter 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B56B73-8DCD-4240-8841-1FC979D7D5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Visual media and the marketing of </a:t>
            </a:r>
            <a:r>
              <a:rPr lang="en-US" sz="3600" dirty="0" smtClean="0"/>
              <a:t>performers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443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F4F5A-ED72-48C8-94B2-3F0612387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Misogynist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A3161-C32C-457D-9491-FDD0090A0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The music video industry was overwhelmingly male-dominated at the outset</a:t>
            </a:r>
          </a:p>
          <a:p>
            <a:pPr lvl="1"/>
            <a:r>
              <a:rPr lang="en-US" sz="3600" dirty="0"/>
              <a:t>Many images of women displayed violence and hatred toward women</a:t>
            </a:r>
          </a:p>
          <a:p>
            <a:pPr lvl="1"/>
            <a:r>
              <a:rPr lang="en-US" sz="3600" dirty="0"/>
              <a:t>Some of this imagery was transferred into the video game industry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0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894F01-1B6C-40BA-8251-1D0348141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en-US" sz="4400"/>
              <a:t>Women Behind the Lens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CBF65-CBB6-4BE9-8DF5-526B7E4C7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anchor="t">
            <a:normAutofit/>
          </a:bodyPr>
          <a:lstStyle/>
          <a:p>
            <a:r>
              <a:rPr lang="en-US" sz="3600" dirty="0"/>
              <a:t>Images produced by women often differed, and placed women in positions of power</a:t>
            </a:r>
          </a:p>
          <a:p>
            <a:pPr lvl="1"/>
            <a:r>
              <a:rPr lang="en-US" sz="3600" dirty="0"/>
              <a:t>Nonetheless, many feminists continue to blame the phenomenon for widespread negative representations of </a:t>
            </a:r>
            <a:r>
              <a:rPr lang="en-US" sz="3600" dirty="0" smtClean="0"/>
              <a:t>women</a:t>
            </a:r>
          </a:p>
          <a:p>
            <a:pPr lvl="1"/>
            <a:endParaRPr lang="en-US" sz="3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499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894F01-1B6C-40BA-8251-1D0348141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en-US" sz="4400" dirty="0" smtClean="0"/>
              <a:t>Impact of the internet</a:t>
            </a:r>
            <a:endParaRPr lang="en-US" sz="44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CBF65-CBB6-4BE9-8DF5-526B7E4C7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3600" dirty="0" smtClean="0"/>
              <a:t>Internet distribution and illegal downloading changed the music industry in the 1990s</a:t>
            </a:r>
            <a:endParaRPr lang="en-US" sz="3600" dirty="0"/>
          </a:p>
          <a:p>
            <a:pPr lvl="1"/>
            <a:r>
              <a:rPr lang="en-US" sz="3600" dirty="0" smtClean="0"/>
              <a:t>More than ever, non-music sales (related to recording artists) were needed to make profits </a:t>
            </a:r>
          </a:p>
          <a:p>
            <a:pPr lvl="1"/>
            <a:r>
              <a:rPr lang="en-US" sz="3600" dirty="0" smtClean="0"/>
              <a:t>Streaming services also had a tremendous impact</a:t>
            </a:r>
          </a:p>
          <a:p>
            <a:pPr lvl="1"/>
            <a:r>
              <a:rPr lang="en-US" sz="3600" dirty="0" smtClean="0"/>
              <a:t>Some artists broke through on their own, using such platforms as YouTube</a:t>
            </a:r>
          </a:p>
          <a:p>
            <a:pPr lvl="1"/>
            <a:endParaRPr lang="en-US" sz="3600" dirty="0" smtClean="0"/>
          </a:p>
          <a:p>
            <a:pPr lvl="1"/>
            <a:endParaRPr lang="en-US" sz="3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02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1A199-75C5-4242-B503-6B18F920C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>
            <a:normAutofit/>
          </a:bodyPr>
          <a:lstStyle/>
          <a:p>
            <a:r>
              <a:rPr lang="en-US" dirty="0"/>
              <a:t>Twenty-First Century:</a:t>
            </a:r>
            <a:br>
              <a:rPr lang="en-US" dirty="0"/>
            </a:br>
            <a:r>
              <a:rPr lang="en-US" dirty="0"/>
              <a:t>Pop music, Performance art, politics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0C8DF9F-8ACC-4EBC-86BB-34CEC6D962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455180"/>
              </p:ext>
            </p:extLst>
          </p:nvPr>
        </p:nvGraphicFramePr>
        <p:xfrm>
          <a:off x="257175" y="2065867"/>
          <a:ext cx="11677650" cy="4552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0655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bg2">
                <a:shade val="96000"/>
                <a:satMod val="160000"/>
                <a:lumMod val="100000"/>
              </a:schemeClr>
            </a:gs>
          </a:gsLst>
          <a:lin ang="474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27281-C0C5-4A86-B60A-B6EC5EDF8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3" y="1083130"/>
            <a:ext cx="2979513" cy="4691742"/>
          </a:xfrm>
        </p:spPr>
        <p:txBody>
          <a:bodyPr>
            <a:normAutofit/>
          </a:bodyPr>
          <a:lstStyle/>
          <a:p>
            <a:r>
              <a:rPr lang="en-US" dirty="0"/>
              <a:t>Empowered or demeaning?</a:t>
            </a:r>
          </a:p>
        </p:txBody>
      </p:sp>
      <p:sp useBgFill="1">
        <p:nvSpPr>
          <p:cNvPr id="8" name="Freeform: Shape 7">
            <a:extLst>
              <a:ext uri="{FF2B5EF4-FFF2-40B4-BE49-F238E27FC236}">
                <a16:creationId xmlns:a16="http://schemas.microsoft.com/office/drawing/2014/main" id="{058E2874-C2DD-423B-8BAD-6F0EF6FB29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7537703" cy="6858000"/>
          </a:xfrm>
          <a:custGeom>
            <a:avLst/>
            <a:gdLst>
              <a:gd name="connsiteX0" fmla="*/ 0 w 7537703"/>
              <a:gd name="connsiteY0" fmla="*/ 0 h 6858000"/>
              <a:gd name="connsiteX1" fmla="*/ 7537703 w 7537703"/>
              <a:gd name="connsiteY1" fmla="*/ 0 h 6858000"/>
              <a:gd name="connsiteX2" fmla="*/ 7537703 w 7537703"/>
              <a:gd name="connsiteY2" fmla="*/ 6858000 h 6858000"/>
              <a:gd name="connsiteX3" fmla="*/ 20957 w 7537703"/>
              <a:gd name="connsiteY3" fmla="*/ 6858000 h 6858000"/>
              <a:gd name="connsiteX4" fmla="*/ 46002 w 7537703"/>
              <a:gd name="connsiteY4" fmla="*/ 6702325 h 6858000"/>
              <a:gd name="connsiteX5" fmla="*/ 69870 w 7537703"/>
              <a:gd name="connsiteY5" fmla="*/ 6547334 h 6858000"/>
              <a:gd name="connsiteX6" fmla="*/ 93234 w 7537703"/>
              <a:gd name="connsiteY6" fmla="*/ 6391658 h 6858000"/>
              <a:gd name="connsiteX7" fmla="*/ 113237 w 7537703"/>
              <a:gd name="connsiteY7" fmla="*/ 6235295 h 6858000"/>
              <a:gd name="connsiteX8" fmla="*/ 133409 w 7537703"/>
              <a:gd name="connsiteY8" fmla="*/ 6079619 h 6858000"/>
              <a:gd name="connsiteX9" fmla="*/ 152234 w 7537703"/>
              <a:gd name="connsiteY9" fmla="*/ 5923256 h 6858000"/>
              <a:gd name="connsiteX10" fmla="*/ 168370 w 7537703"/>
              <a:gd name="connsiteY10" fmla="*/ 5768951 h 6858000"/>
              <a:gd name="connsiteX11" fmla="*/ 183667 w 7537703"/>
              <a:gd name="connsiteY11" fmla="*/ 5612589 h 6858000"/>
              <a:gd name="connsiteX12" fmla="*/ 197619 w 7537703"/>
              <a:gd name="connsiteY12" fmla="*/ 5456912 h 6858000"/>
              <a:gd name="connsiteX13" fmla="*/ 209720 w 7537703"/>
              <a:gd name="connsiteY13" fmla="*/ 5303979 h 6858000"/>
              <a:gd name="connsiteX14" fmla="*/ 221823 w 7537703"/>
              <a:gd name="connsiteY14" fmla="*/ 5148988 h 6858000"/>
              <a:gd name="connsiteX15" fmla="*/ 231908 w 7537703"/>
              <a:gd name="connsiteY15" fmla="*/ 4996055 h 6858000"/>
              <a:gd name="connsiteX16" fmla="*/ 239808 w 7537703"/>
              <a:gd name="connsiteY16" fmla="*/ 4843121 h 6858000"/>
              <a:gd name="connsiteX17" fmla="*/ 248045 w 7537703"/>
              <a:gd name="connsiteY17" fmla="*/ 4690874 h 6858000"/>
              <a:gd name="connsiteX18" fmla="*/ 254936 w 7537703"/>
              <a:gd name="connsiteY18" fmla="*/ 4539998 h 6858000"/>
              <a:gd name="connsiteX19" fmla="*/ 259811 w 7537703"/>
              <a:gd name="connsiteY19" fmla="*/ 4390493 h 6858000"/>
              <a:gd name="connsiteX20" fmla="*/ 264014 w 7537703"/>
              <a:gd name="connsiteY20" fmla="*/ 4240989 h 6858000"/>
              <a:gd name="connsiteX21" fmla="*/ 268047 w 7537703"/>
              <a:gd name="connsiteY21" fmla="*/ 4092856 h 6858000"/>
              <a:gd name="connsiteX22" fmla="*/ 269897 w 7537703"/>
              <a:gd name="connsiteY22" fmla="*/ 3946781 h 6858000"/>
              <a:gd name="connsiteX23" fmla="*/ 271913 w 7537703"/>
              <a:gd name="connsiteY23" fmla="*/ 3800705 h 6858000"/>
              <a:gd name="connsiteX24" fmla="*/ 272922 w 7537703"/>
              <a:gd name="connsiteY24" fmla="*/ 3656687 h 6858000"/>
              <a:gd name="connsiteX25" fmla="*/ 271913 w 7537703"/>
              <a:gd name="connsiteY25" fmla="*/ 3514041 h 6858000"/>
              <a:gd name="connsiteX26" fmla="*/ 271913 w 7537703"/>
              <a:gd name="connsiteY26" fmla="*/ 3372766 h 6858000"/>
              <a:gd name="connsiteX27" fmla="*/ 269897 w 7537703"/>
              <a:gd name="connsiteY27" fmla="*/ 3232863 h 6858000"/>
              <a:gd name="connsiteX28" fmla="*/ 266871 w 7537703"/>
              <a:gd name="connsiteY28" fmla="*/ 3095703 h 6858000"/>
              <a:gd name="connsiteX29" fmla="*/ 264014 w 7537703"/>
              <a:gd name="connsiteY29" fmla="*/ 2959915 h 6858000"/>
              <a:gd name="connsiteX30" fmla="*/ 260820 w 7537703"/>
              <a:gd name="connsiteY30" fmla="*/ 2826869 h 6858000"/>
              <a:gd name="connsiteX31" fmla="*/ 255946 w 7537703"/>
              <a:gd name="connsiteY31" fmla="*/ 2694510 h 6858000"/>
              <a:gd name="connsiteX32" fmla="*/ 250734 w 7537703"/>
              <a:gd name="connsiteY32" fmla="*/ 2564209 h 6858000"/>
              <a:gd name="connsiteX33" fmla="*/ 246028 w 7537703"/>
              <a:gd name="connsiteY33" fmla="*/ 2436650 h 6858000"/>
              <a:gd name="connsiteX34" fmla="*/ 232749 w 7537703"/>
              <a:gd name="connsiteY34" fmla="*/ 2187704 h 6858000"/>
              <a:gd name="connsiteX35" fmla="*/ 218630 w 7537703"/>
              <a:gd name="connsiteY35" fmla="*/ 1949046 h 6858000"/>
              <a:gd name="connsiteX36" fmla="*/ 203837 w 7537703"/>
              <a:gd name="connsiteY36" fmla="*/ 1719989 h 6858000"/>
              <a:gd name="connsiteX37" fmla="*/ 187532 w 7537703"/>
              <a:gd name="connsiteY37" fmla="*/ 1503276 h 6858000"/>
              <a:gd name="connsiteX38" fmla="*/ 170555 w 7537703"/>
              <a:gd name="connsiteY38" fmla="*/ 1296164 h 6858000"/>
              <a:gd name="connsiteX39" fmla="*/ 152234 w 7537703"/>
              <a:gd name="connsiteY39" fmla="*/ 1104140 h 6858000"/>
              <a:gd name="connsiteX40" fmla="*/ 134248 w 7537703"/>
              <a:gd name="connsiteY40" fmla="*/ 923775 h 6858000"/>
              <a:gd name="connsiteX41" fmla="*/ 116263 w 7537703"/>
              <a:gd name="connsiteY41" fmla="*/ 757811 h 6858000"/>
              <a:gd name="connsiteX42" fmla="*/ 99286 w 7537703"/>
              <a:gd name="connsiteY42" fmla="*/ 605564 h 6858000"/>
              <a:gd name="connsiteX43" fmla="*/ 83149 w 7537703"/>
              <a:gd name="connsiteY43" fmla="*/ 470461 h 6858000"/>
              <a:gd name="connsiteX44" fmla="*/ 67853 w 7537703"/>
              <a:gd name="connsiteY44" fmla="*/ 348389 h 6858000"/>
              <a:gd name="connsiteX45" fmla="*/ 55078 w 7537703"/>
              <a:gd name="connsiteY45" fmla="*/ 245519 h 6858000"/>
              <a:gd name="connsiteX46" fmla="*/ 42976 w 7537703"/>
              <a:gd name="connsiteY46" fmla="*/ 159108 h 6858000"/>
              <a:gd name="connsiteX47" fmla="*/ 25662 w 7537703"/>
              <a:gd name="connsiteY47" fmla="*/ 40464 h 6858000"/>
              <a:gd name="connsiteX48" fmla="*/ 19779 w 7537703"/>
              <a:gd name="connsiteY48" fmla="*/ 2 h 6858000"/>
              <a:gd name="connsiteX49" fmla="*/ 26532 w 7537703"/>
              <a:gd name="connsiteY49" fmla="*/ 2 h 6858000"/>
              <a:gd name="connsiteX50" fmla="*/ 26532 w 7537703"/>
              <a:gd name="connsiteY50" fmla="*/ 1 h 6858000"/>
              <a:gd name="connsiteX51" fmla="*/ 0 w 7537703"/>
              <a:gd name="connsiteY51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537703" h="6858000">
                <a:moveTo>
                  <a:pt x="0" y="0"/>
                </a:moveTo>
                <a:lnTo>
                  <a:pt x="7537703" y="0"/>
                </a:lnTo>
                <a:lnTo>
                  <a:pt x="7537703" y="6858000"/>
                </a:lnTo>
                <a:lnTo>
                  <a:pt x="20957" y="6858000"/>
                </a:lnTo>
                <a:lnTo>
                  <a:pt x="46002" y="6702325"/>
                </a:lnTo>
                <a:lnTo>
                  <a:pt x="69870" y="6547334"/>
                </a:lnTo>
                <a:lnTo>
                  <a:pt x="93234" y="6391658"/>
                </a:lnTo>
                <a:lnTo>
                  <a:pt x="113237" y="6235295"/>
                </a:lnTo>
                <a:lnTo>
                  <a:pt x="133409" y="6079619"/>
                </a:lnTo>
                <a:lnTo>
                  <a:pt x="152234" y="5923256"/>
                </a:lnTo>
                <a:lnTo>
                  <a:pt x="168370" y="5768951"/>
                </a:lnTo>
                <a:lnTo>
                  <a:pt x="183667" y="5612589"/>
                </a:lnTo>
                <a:lnTo>
                  <a:pt x="197619" y="5456912"/>
                </a:lnTo>
                <a:lnTo>
                  <a:pt x="209720" y="5303979"/>
                </a:lnTo>
                <a:lnTo>
                  <a:pt x="221823" y="5148988"/>
                </a:lnTo>
                <a:lnTo>
                  <a:pt x="231908" y="4996055"/>
                </a:lnTo>
                <a:lnTo>
                  <a:pt x="239808" y="4843121"/>
                </a:lnTo>
                <a:lnTo>
                  <a:pt x="248045" y="4690874"/>
                </a:lnTo>
                <a:lnTo>
                  <a:pt x="254936" y="4539998"/>
                </a:lnTo>
                <a:lnTo>
                  <a:pt x="259811" y="4390493"/>
                </a:lnTo>
                <a:lnTo>
                  <a:pt x="264014" y="4240989"/>
                </a:lnTo>
                <a:lnTo>
                  <a:pt x="268047" y="4092856"/>
                </a:lnTo>
                <a:lnTo>
                  <a:pt x="269897" y="3946781"/>
                </a:lnTo>
                <a:lnTo>
                  <a:pt x="271913" y="3800705"/>
                </a:lnTo>
                <a:lnTo>
                  <a:pt x="272922" y="3656687"/>
                </a:lnTo>
                <a:lnTo>
                  <a:pt x="271913" y="3514041"/>
                </a:lnTo>
                <a:lnTo>
                  <a:pt x="271913" y="3372766"/>
                </a:lnTo>
                <a:lnTo>
                  <a:pt x="269897" y="3232863"/>
                </a:lnTo>
                <a:lnTo>
                  <a:pt x="266871" y="3095703"/>
                </a:lnTo>
                <a:lnTo>
                  <a:pt x="264014" y="2959915"/>
                </a:lnTo>
                <a:lnTo>
                  <a:pt x="260820" y="2826869"/>
                </a:lnTo>
                <a:lnTo>
                  <a:pt x="255946" y="2694510"/>
                </a:lnTo>
                <a:lnTo>
                  <a:pt x="250734" y="2564209"/>
                </a:lnTo>
                <a:lnTo>
                  <a:pt x="246028" y="2436650"/>
                </a:lnTo>
                <a:lnTo>
                  <a:pt x="232749" y="2187704"/>
                </a:lnTo>
                <a:lnTo>
                  <a:pt x="218630" y="1949046"/>
                </a:lnTo>
                <a:lnTo>
                  <a:pt x="203837" y="1719989"/>
                </a:lnTo>
                <a:lnTo>
                  <a:pt x="187532" y="1503276"/>
                </a:lnTo>
                <a:lnTo>
                  <a:pt x="170555" y="1296164"/>
                </a:lnTo>
                <a:lnTo>
                  <a:pt x="152234" y="1104140"/>
                </a:lnTo>
                <a:lnTo>
                  <a:pt x="134248" y="923775"/>
                </a:lnTo>
                <a:lnTo>
                  <a:pt x="116263" y="757811"/>
                </a:lnTo>
                <a:lnTo>
                  <a:pt x="99286" y="605564"/>
                </a:lnTo>
                <a:lnTo>
                  <a:pt x="83149" y="470461"/>
                </a:lnTo>
                <a:lnTo>
                  <a:pt x="67853" y="348389"/>
                </a:lnTo>
                <a:lnTo>
                  <a:pt x="55078" y="245519"/>
                </a:lnTo>
                <a:lnTo>
                  <a:pt x="42976" y="159108"/>
                </a:lnTo>
                <a:lnTo>
                  <a:pt x="25662" y="40464"/>
                </a:lnTo>
                <a:lnTo>
                  <a:pt x="19779" y="2"/>
                </a:lnTo>
                <a:lnTo>
                  <a:pt x="26532" y="2"/>
                </a:lnTo>
                <a:lnTo>
                  <a:pt x="26532" y="1"/>
                </a:lnTo>
                <a:lnTo>
                  <a:pt x="0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EF3E5-305A-4062-9C28-CEB4F0939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419101"/>
            <a:ext cx="5943599" cy="5355772"/>
          </a:xfrm>
        </p:spPr>
        <p:txBody>
          <a:bodyPr>
            <a:normAutofit/>
          </a:bodyPr>
          <a:lstStyle/>
          <a:p>
            <a:r>
              <a:rPr lang="en-US" sz="2800" dirty="0"/>
              <a:t>Feminists disagree </a:t>
            </a:r>
            <a:r>
              <a:rPr lang="en-US" sz="2800" dirty="0" smtClean="0"/>
              <a:t>on hypersexualized imagery. Is it demeaning or empowering? </a:t>
            </a:r>
          </a:p>
          <a:p>
            <a:r>
              <a:rPr lang="en-US" sz="2800" dirty="0" smtClean="0"/>
              <a:t>Also debated: the impact on women, and on society </a:t>
            </a:r>
            <a:r>
              <a:rPr lang="en-US" sz="2800" dirty="0"/>
              <a:t>as a whole. </a:t>
            </a:r>
          </a:p>
          <a:p>
            <a:pPr lvl="1"/>
            <a:r>
              <a:rPr lang="en-US" sz="2800" dirty="0"/>
              <a:t>After reading the “third wave feminism” essay in the text, you may wish to discuss this issue as a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2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B7082-3C5B-40A7-9050-0DD3FAEFD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>
            <a:normAutofit/>
          </a:bodyPr>
          <a:lstStyle/>
          <a:p>
            <a:r>
              <a:rPr lang="en-US"/>
              <a:t>In Summary: </a:t>
            </a:r>
            <a:br>
              <a:rPr lang="en-US"/>
            </a:br>
            <a:r>
              <a:rPr lang="en-US"/>
              <a:t>The Pressure on Performers and Consumers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FEA7519-CB3A-403F-9012-065E6FD56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313435"/>
              </p:ext>
            </p:extLst>
          </p:nvPr>
        </p:nvGraphicFramePr>
        <p:xfrm>
          <a:off x="0" y="2065867"/>
          <a:ext cx="12829657" cy="4286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2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BEC2F-E3A4-4E7A-96D5-D77A2C89B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1" y="171450"/>
            <a:ext cx="10131425" cy="1456267"/>
          </a:xfrm>
        </p:spPr>
        <p:txBody>
          <a:bodyPr>
            <a:normAutofit/>
          </a:bodyPr>
          <a:lstStyle/>
          <a:p>
            <a:r>
              <a:rPr lang="en-US" dirty="0"/>
              <a:t>Chapter Focus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7B57FF8-3288-4F31-9757-541AB73E3E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41345"/>
              </p:ext>
            </p:extLst>
          </p:nvPr>
        </p:nvGraphicFramePr>
        <p:xfrm>
          <a:off x="0" y="1337733"/>
          <a:ext cx="13501078" cy="518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9207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F80BA6A-9E4C-4A53-9C2E-FFC66DF852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31A6988-4CC3-42CD-9431-EDE8BA82AF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2"/>
            <a:ext cx="4125976" cy="6858002"/>
          </a:xfrm>
          <a:custGeom>
            <a:avLst/>
            <a:gdLst>
              <a:gd name="connsiteX0" fmla="*/ 4125976 w 4125976"/>
              <a:gd name="connsiteY0" fmla="*/ 0 h 6858002"/>
              <a:gd name="connsiteX1" fmla="*/ 1300393 w 4125976"/>
              <a:gd name="connsiteY1" fmla="*/ 0 h 6858002"/>
              <a:gd name="connsiteX2" fmla="*/ 1300393 w 4125976"/>
              <a:gd name="connsiteY2" fmla="*/ 2 h 6858002"/>
              <a:gd name="connsiteX3" fmla="*/ 1155520 w 4125976"/>
              <a:gd name="connsiteY3" fmla="*/ 2 h 6858002"/>
              <a:gd name="connsiteX4" fmla="*/ 1074856 w 4125976"/>
              <a:gd name="connsiteY4" fmla="*/ 88573 h 6858002"/>
              <a:gd name="connsiteX5" fmla="*/ 0 w 4125976"/>
              <a:gd name="connsiteY5" fmla="*/ 3396600 h 6858002"/>
              <a:gd name="connsiteX6" fmla="*/ 1222540 w 4125976"/>
              <a:gd name="connsiteY6" fmla="*/ 6858002 h 6858002"/>
              <a:gd name="connsiteX7" fmla="*/ 4125598 w 4125976"/>
              <a:gd name="connsiteY7" fmla="*/ 6858002 h 6858002"/>
              <a:gd name="connsiteX8" fmla="*/ 4125976 w 4125976"/>
              <a:gd name="connsiteY8" fmla="*/ 685760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5976" h="6858002">
                <a:moveTo>
                  <a:pt x="4125976" y="0"/>
                </a:moveTo>
                <a:lnTo>
                  <a:pt x="1300393" y="0"/>
                </a:lnTo>
                <a:lnTo>
                  <a:pt x="1300393" y="2"/>
                </a:lnTo>
                <a:lnTo>
                  <a:pt x="1155520" y="2"/>
                </a:lnTo>
                <a:lnTo>
                  <a:pt x="1074856" y="88573"/>
                </a:lnTo>
                <a:cubicBezTo>
                  <a:pt x="422987" y="841260"/>
                  <a:pt x="0" y="2042663"/>
                  <a:pt x="0" y="3396600"/>
                </a:cubicBezTo>
                <a:cubicBezTo>
                  <a:pt x="0" y="4846647"/>
                  <a:pt x="488259" y="6121285"/>
                  <a:pt x="1222540" y="6858002"/>
                </a:cubicBezTo>
                <a:cubicBezTo>
                  <a:pt x="4125598" y="6858002"/>
                  <a:pt x="4125598" y="6858002"/>
                  <a:pt x="4125598" y="6858002"/>
                </a:cubicBezTo>
                <a:lnTo>
                  <a:pt x="4125976" y="68576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97A411-DC36-48E7-910A-CB60B1FB1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43466"/>
            <a:ext cx="2590799" cy="499533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Voice and Sexuality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69BDADE-3586-458E-91AC-3B26214C8B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445253"/>
              </p:ext>
            </p:extLst>
          </p:nvPr>
        </p:nvGraphicFramePr>
        <p:xfrm>
          <a:off x="4286250" y="901700"/>
          <a:ext cx="7505699" cy="4908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52473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746B16-47B3-44B1-8487-C91C5BCBA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en-US" sz="4400"/>
              <a:t>The Gaze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DC234-0D69-4DA9-BB93-432FEF07D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3200" dirty="0" smtClean="0"/>
              <a:t>The gaze, and spotlighting of the body, </a:t>
            </a:r>
            <a:r>
              <a:rPr lang="en-US" sz="3200" dirty="0"/>
              <a:t>has been longstanding in the world of music in connection with </a:t>
            </a:r>
            <a:r>
              <a:rPr lang="en-US" sz="3200" dirty="0" smtClean="0"/>
              <a:t>singers</a:t>
            </a:r>
            <a:endParaRPr lang="en-US" sz="3200" dirty="0"/>
          </a:p>
          <a:p>
            <a:r>
              <a:rPr lang="en-US" sz="3200" dirty="0"/>
              <a:t>Visual attractiveness </a:t>
            </a:r>
            <a:r>
              <a:rPr lang="en-US" sz="3200" dirty="0" smtClean="0"/>
              <a:t>has often been a requirement in professional settings, sometimes overshadowing musical </a:t>
            </a:r>
            <a:r>
              <a:rPr lang="en-US" sz="3200" dirty="0"/>
              <a:t>talent.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question </a:t>
            </a:r>
            <a:r>
              <a:rPr lang="en-US" sz="3200" dirty="0" smtClean="0"/>
              <a:t>sometimes becomes, “Will </a:t>
            </a:r>
            <a:r>
              <a:rPr lang="en-US" sz="3200" dirty="0"/>
              <a:t>the product sell?”</a:t>
            </a:r>
          </a:p>
          <a:p>
            <a:pPr lvl="1"/>
            <a:r>
              <a:rPr lang="en-US" sz="3200" dirty="0" smtClean="0"/>
              <a:t>Performers </a:t>
            </a:r>
            <a:r>
              <a:rPr lang="en-US" sz="3200" dirty="0"/>
              <a:t>who fail to meet industry standards are quickly replaced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3E0D2-25FC-4400-9A77-93983AD70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Manufactured: Girl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2E47D-5D90-438E-8C27-CD21D43B5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Girl Group: a small ensemble of female vocalists who sing popular </a:t>
            </a:r>
            <a:r>
              <a:rPr lang="en-US" sz="2800" dirty="0" smtClean="0"/>
              <a:t>music     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Girl groups </a:t>
            </a:r>
            <a:r>
              <a:rPr lang="en-US" sz="2800" dirty="0" smtClean="0"/>
              <a:t>that were </a:t>
            </a:r>
            <a:r>
              <a:rPr lang="en-US" sz="2800" dirty="0"/>
              <a:t>popular in the late 1950s and early </a:t>
            </a:r>
            <a:r>
              <a:rPr lang="en-US" sz="2800" dirty="0" smtClean="0"/>
              <a:t>1960s were marketed toward girls and young women</a:t>
            </a:r>
            <a:endParaRPr lang="en-US" sz="2800" dirty="0"/>
          </a:p>
          <a:p>
            <a:pPr lvl="1"/>
            <a:r>
              <a:rPr lang="en-US" sz="2800" dirty="0"/>
              <a:t>Fashion, make-up, and hairstyles were promoted </a:t>
            </a:r>
            <a:r>
              <a:rPr lang="en-US" sz="2800" dirty="0" smtClean="0"/>
              <a:t>along with the music</a:t>
            </a:r>
            <a:endParaRPr lang="en-US" sz="2800" dirty="0"/>
          </a:p>
          <a:p>
            <a:endParaRPr lang="en-US" dirty="0"/>
          </a:p>
        </p:txBody>
      </p:sp>
      <p:pic>
        <p:nvPicPr>
          <p:cNvPr id="4" name="Picture 3" descr="Dance Vector of Dancing Peopl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1310" y="160867"/>
            <a:ext cx="27241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2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A0955-9263-407F-BF5D-F88AB9113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450" y="609598"/>
            <a:ext cx="4171949" cy="1456267"/>
          </a:xfrm>
        </p:spPr>
        <p:txBody>
          <a:bodyPr/>
          <a:lstStyle/>
          <a:p>
            <a:r>
              <a:rPr lang="en-US" dirty="0"/>
              <a:t>The Plus Side: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DB68A-40BA-4484-BA9A-0222D026C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52601"/>
            <a:ext cx="4667249" cy="403859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Girl groups represent the first entry of women into rock</a:t>
            </a:r>
          </a:p>
          <a:p>
            <a:r>
              <a:rPr lang="en-US" sz="2800" dirty="0"/>
              <a:t>The lyrics often addressed topics of importance to young women</a:t>
            </a:r>
          </a:p>
          <a:p>
            <a:r>
              <a:rPr lang="en-US" sz="2800" dirty="0"/>
              <a:t>Many women composed songs for girl groups, and some women were involved in production  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C6BC977-EB53-4A76-994E-3FF595D666C3}"/>
              </a:ext>
            </a:extLst>
          </p:cNvPr>
          <p:cNvSpPr txBox="1">
            <a:spLocks/>
          </p:cNvSpPr>
          <p:nvPr/>
        </p:nvSpPr>
        <p:spPr>
          <a:xfrm>
            <a:off x="6572249" y="609599"/>
            <a:ext cx="4171949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The Negative Side: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6EB5636-525C-4670-B4C2-92045A5302BA}"/>
              </a:ext>
            </a:extLst>
          </p:cNvPr>
          <p:cNvSpPr txBox="1">
            <a:spLocks/>
          </p:cNvSpPr>
          <p:nvPr/>
        </p:nvSpPr>
        <p:spPr>
          <a:xfrm>
            <a:off x="6324600" y="1752601"/>
            <a:ext cx="4667249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Many girl group song lyrics were presented in passive voice:  </a:t>
            </a:r>
          </a:p>
          <a:p>
            <a:pPr lvl="1"/>
            <a:r>
              <a:rPr lang="en-US" sz="3600" dirty="0" smtClean="0"/>
              <a:t>“</a:t>
            </a:r>
            <a:r>
              <a:rPr lang="en-US" sz="3600" dirty="0"/>
              <a:t>My world is empty without you”</a:t>
            </a:r>
          </a:p>
          <a:p>
            <a:pPr lvl="1"/>
            <a:r>
              <a:rPr lang="en-US" sz="3600" dirty="0"/>
              <a:t>“Maybe if I pray every night you’ll come back</a:t>
            </a:r>
            <a:r>
              <a:rPr lang="en-US" sz="3600" dirty="0" smtClean="0"/>
              <a:t>…”</a:t>
            </a:r>
          </a:p>
          <a:p>
            <a:pPr lvl="1"/>
            <a:r>
              <a:rPr lang="en-US" sz="3600" dirty="0" smtClean="0"/>
              <a:t>“He hit me, and it felt like a kiss…”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7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DDC9B-1A1E-40CF-93CD-D53356595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571501"/>
            <a:ext cx="10693400" cy="5219700"/>
          </a:xfrm>
        </p:spPr>
        <p:txBody>
          <a:bodyPr anchor="t">
            <a:normAutofit/>
          </a:bodyPr>
          <a:lstStyle/>
          <a:p>
            <a:r>
              <a:rPr lang="en-US" sz="4000" dirty="0"/>
              <a:t>Group members had almost no artistic input</a:t>
            </a:r>
          </a:p>
          <a:p>
            <a:r>
              <a:rPr lang="en-US" sz="4000" dirty="0"/>
              <a:t>Young women were sometimes financially exploited</a:t>
            </a:r>
          </a:p>
          <a:p>
            <a:pPr lvl="1"/>
            <a:r>
              <a:rPr lang="en-US" sz="4000" dirty="0"/>
              <a:t>They were quickly replaced to suit the needs of producers</a:t>
            </a:r>
          </a:p>
          <a:p>
            <a:pPr lvl="1"/>
            <a:r>
              <a:rPr lang="en-US" sz="4000" dirty="0"/>
              <a:t>The look-alike visual imagery created a system of “interchangeable parts”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5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3812132-56AD-436D-A522-B55990A6A8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384501-57B5-4315-9586-B0541B511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366" y="1096906"/>
            <a:ext cx="4983589" cy="37900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200" dirty="0"/>
              <a:t>One of the reasons that there are </a:t>
            </a:r>
            <a:r>
              <a:rPr lang="en-US" sz="3200" dirty="0" smtClean="0"/>
              <a:t>few </a:t>
            </a:r>
            <a:r>
              <a:rPr lang="en-US" sz="3200" dirty="0"/>
              <a:t>photos in this slideshow is that permissions are owned by recording companies, not artists</a:t>
            </a:r>
            <a:r>
              <a:rPr lang="en-US" sz="2600" dirty="0"/>
              <a:t/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91D0B925-2B82-4283-9A4B-26D75B37C1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5827529" y="660400"/>
            <a:ext cx="6381405" cy="6214533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tx1"/>
          </a:solidFill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13" name="Freeform 14">
            <a:extLst>
              <a:ext uri="{FF2B5EF4-FFF2-40B4-BE49-F238E27FC236}">
                <a16:creationId xmlns:a16="http://schemas.microsoft.com/office/drawing/2014/main" id="{9CA437C7-84DA-4869-8B01-ED2D78490B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81603" y="104899"/>
            <a:ext cx="6896713" cy="6005491"/>
          </a:xfrm>
          <a:custGeom>
            <a:avLst/>
            <a:gdLst>
              <a:gd name="connsiteX0" fmla="*/ 3912717 w 6896713"/>
              <a:gd name="connsiteY0" fmla="*/ 0 h 6005491"/>
              <a:gd name="connsiteX1" fmla="*/ 6679426 w 6896713"/>
              <a:gd name="connsiteY1" fmla="*/ 1146008 h 6005491"/>
              <a:gd name="connsiteX2" fmla="*/ 6896713 w 6896713"/>
              <a:gd name="connsiteY2" fmla="*/ 1385085 h 6005491"/>
              <a:gd name="connsiteX3" fmla="*/ 6896713 w 6896713"/>
              <a:gd name="connsiteY3" fmla="*/ 1431256 h 6005491"/>
              <a:gd name="connsiteX4" fmla="*/ 6657442 w 6896713"/>
              <a:gd name="connsiteY4" fmla="*/ 1167992 h 6005491"/>
              <a:gd name="connsiteX5" fmla="*/ 3912717 w 6896713"/>
              <a:gd name="connsiteY5" fmla="*/ 31089 h 6005491"/>
              <a:gd name="connsiteX6" fmla="*/ 31089 w 6896713"/>
              <a:gd name="connsiteY6" fmla="*/ 3912717 h 6005491"/>
              <a:gd name="connsiteX7" fmla="*/ 593046 w 6896713"/>
              <a:gd name="connsiteY7" fmla="*/ 5925483 h 6005491"/>
              <a:gd name="connsiteX8" fmla="*/ 633874 w 6896713"/>
              <a:gd name="connsiteY8" fmla="*/ 5989169 h 6005491"/>
              <a:gd name="connsiteX9" fmla="*/ 607415 w 6896713"/>
              <a:gd name="connsiteY9" fmla="*/ 6005491 h 6005491"/>
              <a:gd name="connsiteX10" fmla="*/ 566458 w 6896713"/>
              <a:gd name="connsiteY10" fmla="*/ 5941603 h 6005491"/>
              <a:gd name="connsiteX11" fmla="*/ 0 w 6896713"/>
              <a:gd name="connsiteY11" fmla="*/ 3912717 h 6005491"/>
              <a:gd name="connsiteX12" fmla="*/ 3912717 w 6896713"/>
              <a:gd name="connsiteY12" fmla="*/ 0 h 60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96713" h="6005491">
                <a:moveTo>
                  <a:pt x="3912717" y="0"/>
                </a:moveTo>
                <a:cubicBezTo>
                  <a:pt x="4993184" y="0"/>
                  <a:pt x="5971363" y="437946"/>
                  <a:pt x="6679426" y="1146008"/>
                </a:cubicBezTo>
                <a:lnTo>
                  <a:pt x="6896713" y="1385085"/>
                </a:lnTo>
                <a:lnTo>
                  <a:pt x="6896713" y="1431256"/>
                </a:lnTo>
                <a:lnTo>
                  <a:pt x="6657442" y="1167992"/>
                </a:lnTo>
                <a:cubicBezTo>
                  <a:pt x="5955006" y="465555"/>
                  <a:pt x="4984599" y="31089"/>
                  <a:pt x="3912717" y="31089"/>
                </a:cubicBezTo>
                <a:cubicBezTo>
                  <a:pt x="1768953" y="31089"/>
                  <a:pt x="31089" y="1768953"/>
                  <a:pt x="31089" y="3912717"/>
                </a:cubicBezTo>
                <a:cubicBezTo>
                  <a:pt x="31089" y="4649636"/>
                  <a:pt x="236442" y="5338592"/>
                  <a:pt x="593046" y="5925483"/>
                </a:cubicBezTo>
                <a:lnTo>
                  <a:pt x="633874" y="5989169"/>
                </a:lnTo>
                <a:lnTo>
                  <a:pt x="607415" y="6005491"/>
                </a:lnTo>
                <a:lnTo>
                  <a:pt x="566458" y="5941603"/>
                </a:lnTo>
                <a:cubicBezTo>
                  <a:pt x="206998" y="5350013"/>
                  <a:pt x="0" y="4655538"/>
                  <a:pt x="0" y="3912717"/>
                </a:cubicBezTo>
                <a:cubicBezTo>
                  <a:pt x="0" y="1751783"/>
                  <a:pt x="1751783" y="0"/>
                  <a:pt x="3912717" y="0"/>
                </a:cubicBezTo>
                <a:close/>
              </a:path>
            </a:pathLst>
          </a:custGeom>
          <a:solidFill>
            <a:srgbClr val="FFFFFF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8E49678-F167-49BE-9F7A-693F682C20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16018" y="331504"/>
            <a:ext cx="6675982" cy="5235326"/>
            <a:chOff x="5516018" y="331504"/>
            <a:chExt cx="6675982" cy="5235326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989AB63-E648-40F0-97A1-A5B87C1ED7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66830" y="33150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6F692CF-7BBB-46E8-ACFF-93EFB5450D8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20000" flipH="1">
              <a:off x="9408861" y="33832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63285BC-98B3-4A2A-A616-5C357EB14D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40000" flipH="1">
              <a:off x="9551700" y="34763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66F05B3-3344-4BA6-878B-9E4383540D3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360000" flipH="1">
              <a:off x="9688748" y="36808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5782A78-EE5F-4FC6-9497-EFDB579502C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540000" flipH="1">
              <a:off x="9824866" y="38922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9ED5AE6-D5B8-4FDE-AF61-AEBE1C3474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660000" flipH="1">
              <a:off x="9966867" y="41754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04FBD67-AA20-4E2C-A0DB-A1402FE4A1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780000" flipH="1">
              <a:off x="10104425" y="44587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BF097E4-BDA7-4C1C-8EBF-054455E611B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900000" flipH="1">
              <a:off x="10240513" y="47948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F92AA45-5A4B-450D-B699-8DD0728B139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080000" flipH="1">
              <a:off x="10373882" y="52435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6642BB7-23F8-4490-93A3-FC1493AD23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200000" flipH="1">
              <a:off x="10505632" y="57062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CC61F0B-A9CB-4BBB-AE84-50A8DAA5FF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320000" flipH="1">
              <a:off x="10637382" y="62134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CCF85E9-8BF1-4390-8430-93CF67C497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440000" flipH="1">
              <a:off x="10760965" y="69043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12D5937-83B8-44DB-92EE-F8CE396281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" flipH="1">
              <a:off x="10888991" y="75509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F70DE7D-2944-4F28-94F4-DB5FF3665AA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740000" flipH="1">
              <a:off x="11010193" y="81974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275C592-D23A-4D17-A5D0-1CB0A63C2EF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860000" flipH="1">
              <a:off x="11129014" y="895662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E6A99D6-C0BF-40C0-BA07-7B60B3008C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980000" flipH="1">
              <a:off x="11249872" y="96809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2DC88DB-D650-4294-944B-43B5CAB75E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160000" flipH="1">
              <a:off x="11366875" y="104808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D45E2EA-A847-4EF1-BFFC-BE40296C66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280000" flipH="1">
              <a:off x="11474058" y="113152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B920C9-FFFE-4273-B2A5-A065D243140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400000" flipH="1">
              <a:off x="11583303" y="122179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E1355A7-015B-447B-8540-4191EAFA77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520000" flipH="1">
              <a:off x="11685344" y="1321772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4443849-1476-409B-BC52-22EE2D88F9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700000" flipH="1">
              <a:off x="11787704" y="141763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2081A51-7D07-419B-9B62-0CCBBDC70D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820000" flipH="1">
              <a:off x="11880859" y="151793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CD47CE7-D458-4E21-8924-2AA0E9ED1E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940000" flipH="1">
              <a:off x="11969252" y="1627437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CE023FD-9F08-4439-8FF3-52EA7A9843C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3060000" flipH="1">
              <a:off x="12062016" y="173601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828C8C7-54EA-42D6-9CEE-49852B2705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2074680" y="1910249"/>
              <a:ext cx="117320" cy="82912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934EA16-F0C9-4D15-84BF-E83A81D6B0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2149943" y="2083594"/>
              <a:ext cx="39676" cy="21436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7B3FD5BE-A781-4490-AE3F-E5650DF668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80000" flipH="1">
              <a:off x="9127990" y="33425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6A60DCE-BCDB-4F06-BAF8-4DC5591F23A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00000" flipH="1">
              <a:off x="8987576" y="33663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D8E6559-4AA5-488E-839C-44B9ABE260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20000" flipH="1">
              <a:off x="8844859" y="35117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F764FF6-87D9-4563-B257-0901F5C04E0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40000" flipH="1">
              <a:off x="8706904" y="36571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B52E1AD-28FF-4199-B00E-A426860CE3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720000" flipH="1">
              <a:off x="8568008" y="38789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ED0001C-A0BE-455E-B3DE-7896C92D7AB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840000" flipH="1">
              <a:off x="8429112" y="41006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19FC06C-2C6A-47E2-B879-A0EF41237B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960000" flipH="1">
              <a:off x="8294968" y="44621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A8873BC-1926-4114-BE10-E14FF64B0E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080000" flipH="1">
              <a:off x="8160824" y="48237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51439012-3E51-4D74-9FF2-780C87DB02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260000" flipH="1">
              <a:off x="8027689" y="53184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35FC7B3-BF05-4E37-882C-2A791A49416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380000" flipH="1">
              <a:off x="7894554" y="58132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A7C567FF-44E4-4C58-959F-28D7826C36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500000" flipH="1">
              <a:off x="7761419" y="63079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FB56B76F-8C76-4947-888A-75F5E92EF8A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620000" flipH="1">
              <a:off x="7636645" y="68980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18A492E-231C-4B89-B11A-A1CE7E1658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800000" flipH="1">
              <a:off x="7511871" y="75119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27E4F73-4A9F-4AA2-A6B8-3145A87A836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920000" flipH="1">
              <a:off x="7387899" y="81977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3B2AC0D9-242E-4D92-B102-221EBD6F982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040000" flipH="1">
              <a:off x="7268530" y="89316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A83426A-015F-4B17-9820-E6D76A38374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160000" flipH="1">
              <a:off x="7152030" y="97658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9C41F0A8-7466-4B03-9EE0-4A5D1517686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340000" flipH="1">
              <a:off x="7041695" y="106002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BD6F7B8C-9482-4E23-AA7F-9411BF8375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460000" flipH="1">
              <a:off x="6931360" y="114346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EE1D4E2-E92F-440B-A775-9B80D9AA0FD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580000" flipH="1">
              <a:off x="6819070" y="123586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B66C2472-0C84-4CEA-A6E9-5BC5A3DB30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700000" flipH="1">
              <a:off x="6721359" y="133274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FF2AFF3-F889-4A9E-AEC1-FA94331B41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880000" flipH="1">
              <a:off x="6617467" y="142942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E1E652F4-2AFF-4616-9615-64FC697C40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000000" flipH="1">
              <a:off x="6520032" y="152728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D78ED91D-C9D7-49CA-8718-8E7351F7E5B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120000" flipH="1">
              <a:off x="6429579" y="164161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F4F29D0E-CB4D-43FB-8EFF-447A147C14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240000" flipH="1">
              <a:off x="6340532" y="175042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6B1D77EC-50A5-4994-A389-65C7770681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420000" flipH="1">
              <a:off x="6261757" y="186017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2CDEEE6-A2B4-45C0-B942-66306583B5E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540000" flipH="1">
              <a:off x="6184144" y="197961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1F83B12D-91B8-4D06-9DBC-0607226B5D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660000" flipH="1">
              <a:off x="6106531" y="209906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A25594B9-1F75-4E14-AF9B-806D06683B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780000" flipH="1">
              <a:off x="6043206" y="222255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6E447488-CCC0-4267-BD73-6DC2775B1AD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960000" flipH="1">
              <a:off x="5978913" y="234430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B7E2176D-B76F-494D-AEE5-BC0E445D8CA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080000" flipH="1">
              <a:off x="5912438" y="247067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BD50096-36E6-4DE9-AEB8-A360216DC2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200000" flipH="1">
              <a:off x="5858875" y="2600922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6F891C-00E0-46CF-8138-64A70AEEA2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320000" flipH="1">
              <a:off x="5808182" y="273404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4D117AD0-1882-4AD9-A765-EDB9B21C53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500000" flipH="1">
              <a:off x="5773263" y="286686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DFCFFB0-2E4B-4B50-9297-42B1F1D5D5F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620000" flipH="1">
              <a:off x="5735963" y="300206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F66C79DB-E90E-4192-9A64-34FA2EB5DB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740000" flipH="1">
              <a:off x="5700105" y="313891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143FC299-982A-4307-97E4-00A1BDAEB73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860000" flipH="1">
              <a:off x="5665939" y="327548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3A76C799-63FA-4767-A0FA-E018EF6EE28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040000" flipH="1">
              <a:off x="5644476" y="341425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F22B23C3-FCEF-4BFC-AD03-17D92E07AD6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160000" flipH="1">
              <a:off x="5626530" y="355462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EBF5C56D-9DBE-454E-A584-422E5FB2F8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280000" flipH="1">
              <a:off x="5616429" y="369183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4608B5A8-9FAA-4DC0-87FC-F4D879ABE8C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400000" flipH="1">
              <a:off x="5611319" y="383537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3B279D37-02D4-4925-B2DD-3765F65F7E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580000" flipH="1">
              <a:off x="5608540" y="397572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9E72009F-1FFC-4EDB-9C18-EB0F5E8B9E2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700000" flipH="1">
              <a:off x="5605761" y="411607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91FA6C71-6237-4ED8-A9BE-D15AC11116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820000" flipH="1">
              <a:off x="5624195" y="425421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ED2DD310-9B69-442B-89C0-37F7412DDA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940000" flipH="1">
              <a:off x="5642629" y="439235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4F9FE545-059E-4996-9E84-BCE18A735D9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120000" flipH="1">
              <a:off x="5654818" y="453638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36849649-2DB2-427D-B6CB-9CFB032BFC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240000" flipH="1">
              <a:off x="5684446" y="4671367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D1BAB73D-2CD4-48CF-8299-CB2B8F0878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360000" flipH="1">
              <a:off x="5714074" y="480873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B156630B-D53F-46CB-BC27-BEB8138CB5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480000" flipH="1">
              <a:off x="5748464" y="494847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4FEC10B1-AF32-4C41-B84C-FEC99614BD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660000" flipH="1">
              <a:off x="5792091" y="5077607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D7EDD4C7-FBEF-4868-96E8-214EE6C7827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780000" flipH="1">
              <a:off x="5847441" y="521122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3E79D291-029D-40DE-B44A-B52781E970D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900000" flipH="1">
              <a:off x="5900410" y="534245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A8677C5F-1BF8-4733-9E39-A570EC8F02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7020000" flipH="1">
              <a:off x="5955760" y="547369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Graphic 5" descr="Camera">
            <a:extLst>
              <a:ext uri="{FF2B5EF4-FFF2-40B4-BE49-F238E27FC236}">
                <a16:creationId xmlns:a16="http://schemas.microsoft.com/office/drawing/2014/main" id="{C81CDFE2-ACE1-438D-B24A-F65D86ABCE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55001" y="2191639"/>
            <a:ext cx="3686910" cy="368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53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9E680-728D-4A8F-A73C-C8CE861FE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5458" y="639097"/>
            <a:ext cx="6593075" cy="1612490"/>
          </a:xfrm>
        </p:spPr>
        <p:txBody>
          <a:bodyPr>
            <a:normAutofit/>
          </a:bodyPr>
          <a:lstStyle/>
          <a:p>
            <a:r>
              <a:rPr lang="en-US" dirty="0"/>
              <a:t>Television and MTV: </a:t>
            </a:r>
            <a:br>
              <a:rPr lang="en-US" dirty="0"/>
            </a:br>
            <a:r>
              <a:rPr lang="en-US" dirty="0"/>
              <a:t>Images on the Screen</a:t>
            </a:r>
          </a:p>
        </p:txBody>
      </p:sp>
      <p:pic>
        <p:nvPicPr>
          <p:cNvPr id="7" name="Graphic 6" descr="Television">
            <a:extLst>
              <a:ext uri="{FF2B5EF4-FFF2-40B4-BE49-F238E27FC236}">
                <a16:creationId xmlns:a16="http://schemas.microsoft.com/office/drawing/2014/main" id="{0B11964F-9CB1-4BFA-8DE3-8916228789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/>
        </p:blipFill>
        <p:spPr>
          <a:xfrm>
            <a:off x="643464" y="1428135"/>
            <a:ext cx="3997362" cy="3997362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61FA1-4649-47BB-9A40-9D84941CE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458" y="2251587"/>
            <a:ext cx="6593075" cy="397223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Women continued to be musically marketed on television shows in the 1970s</a:t>
            </a:r>
          </a:p>
          <a:p>
            <a:r>
              <a:rPr lang="en-US" sz="2400" dirty="0"/>
              <a:t>The advent of the music video in the early 1980s marked a period of significant marketing change</a:t>
            </a:r>
          </a:p>
          <a:p>
            <a:pPr lvl="1"/>
            <a:r>
              <a:rPr lang="en-US" sz="2400" dirty="0"/>
              <a:t>Videos were a form of advertising</a:t>
            </a:r>
          </a:p>
          <a:p>
            <a:pPr lvl="1"/>
            <a:r>
              <a:rPr lang="en-US" sz="2400" dirty="0"/>
              <a:t>Sexual imagery helped to sell the musical product</a:t>
            </a:r>
          </a:p>
          <a:p>
            <a:pPr lvl="1"/>
            <a:r>
              <a:rPr lang="en-US" sz="2400" dirty="0"/>
              <a:t>Women were marketed very differently than 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0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702</Words>
  <Application>Microsoft Office PowerPoint</Application>
  <PresentationFormat>Widescreen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Celestial</vt:lpstr>
      <vt:lpstr>Women, music, culture  Chapter 10</vt:lpstr>
      <vt:lpstr>Chapter Focus</vt:lpstr>
      <vt:lpstr>Voice and Sexuality</vt:lpstr>
      <vt:lpstr>The Gaze</vt:lpstr>
      <vt:lpstr>Manufactured: Girl Groups</vt:lpstr>
      <vt:lpstr>The Plus Side:</vt:lpstr>
      <vt:lpstr>PowerPoint Presentation</vt:lpstr>
      <vt:lpstr>One of the reasons that there are few photos in this slideshow is that permissions are owned by recording companies, not artists </vt:lpstr>
      <vt:lpstr>Television and MTV:  Images on the Screen</vt:lpstr>
      <vt:lpstr>Misogynist Images</vt:lpstr>
      <vt:lpstr>Women Behind the Lens</vt:lpstr>
      <vt:lpstr>Impact of the internet</vt:lpstr>
      <vt:lpstr>Twenty-First Century: Pop music, Performance art, politics</vt:lpstr>
      <vt:lpstr>Empowered or demeaning?</vt:lpstr>
      <vt:lpstr>In Summary:  The Pressure on Performers and Consumers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Women, music, culture  Chapter 10</dc:title>
  <dc:creator>Matilda Vogel</dc:creator>
  <cp:lastModifiedBy>Julie Dunbar</cp:lastModifiedBy>
  <cp:revision>8</cp:revision>
  <dcterms:created xsi:type="dcterms:W3CDTF">2020-04-10T13:00:13Z</dcterms:created>
  <dcterms:modified xsi:type="dcterms:W3CDTF">2020-07-30T21:14:53Z</dcterms:modified>
</cp:coreProperties>
</file>