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3" r:id="rId8"/>
    <p:sldId id="262" r:id="rId9"/>
    <p:sldId id="264" r:id="rId10"/>
    <p:sldId id="265" r:id="rId11"/>
    <p:sldId id="266" r:id="rId12"/>
    <p:sldId id="273" r:id="rId13"/>
    <p:sldId id="267" r:id="rId14"/>
    <p:sldId id="268" r:id="rId15"/>
    <p:sldId id="270" r:id="rId16"/>
    <p:sldId id="272"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94" d="100"/>
          <a:sy n="94" d="100"/>
        </p:scale>
        <p:origin x="274"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10.png"/><Relationship Id="rId6" Type="http://schemas.openxmlformats.org/officeDocument/2006/relationships/image" Target="../media/image14.svg"/><Relationship Id="rId5" Type="http://schemas.openxmlformats.org/officeDocument/2006/relationships/image" Target="../media/image12.png"/><Relationship Id="rId4" Type="http://schemas.openxmlformats.org/officeDocument/2006/relationships/image" Target="../media/image12.svg"/></Relationships>
</file>

<file path=ppt/diagrams/_rels/data5.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10.png"/><Relationship Id="rId6" Type="http://schemas.openxmlformats.org/officeDocument/2006/relationships/image" Target="../media/image14.svg"/><Relationship Id="rId5" Type="http://schemas.openxmlformats.org/officeDocument/2006/relationships/image" Target="../media/image12.png"/><Relationship Id="rId4" Type="http://schemas.openxmlformats.org/officeDocument/2006/relationships/image" Target="../media/image12.svg"/></Relationships>
</file>

<file path=ppt/diagrams/_rels/drawing5.xml.rels><?xml version="1.0" encoding="UTF-8" standalone="yes"?>
<Relationships xmlns="http://schemas.openxmlformats.org/package/2006/relationships"><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515B86-EE4D-47DC-96F0-4C78FCAB8B17}"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7591A8EF-5391-4BB9-8384-89C861838143}">
      <dgm:prSet/>
      <dgm:spPr/>
      <dgm:t>
        <a:bodyPr/>
        <a:lstStyle/>
        <a:p>
          <a:r>
            <a:rPr lang="en-US" dirty="0"/>
            <a:t>Jazz historiography tends to focus on single “superstars” designated to represent specialty areas</a:t>
          </a:r>
        </a:p>
      </dgm:t>
    </dgm:pt>
    <dgm:pt modelId="{5D53DB27-61BB-4F42-9C69-651B40304750}" type="parTrans" cxnId="{F55CC386-A3A1-4BC0-8FFC-C7CBB45C35DF}">
      <dgm:prSet/>
      <dgm:spPr/>
      <dgm:t>
        <a:bodyPr/>
        <a:lstStyle/>
        <a:p>
          <a:endParaRPr lang="en-US"/>
        </a:p>
      </dgm:t>
    </dgm:pt>
    <dgm:pt modelId="{D040016A-00C9-45C3-8D58-FF61154D7660}" type="sibTrans" cxnId="{F55CC386-A3A1-4BC0-8FFC-C7CBB45C35DF}">
      <dgm:prSet/>
      <dgm:spPr/>
      <dgm:t>
        <a:bodyPr/>
        <a:lstStyle/>
        <a:p>
          <a:endParaRPr lang="en-US"/>
        </a:p>
      </dgm:t>
    </dgm:pt>
    <dgm:pt modelId="{31B8E026-4AE1-4431-A11E-095539F2FDFB}">
      <dgm:prSet/>
      <dgm:spPr/>
      <dgm:t>
        <a:bodyPr/>
        <a:lstStyle/>
        <a:p>
          <a:r>
            <a:rPr lang="en-US"/>
            <a:t>This chapter recognizes women who have been highlighted in this manner, but also introduces less-adulated populations</a:t>
          </a:r>
        </a:p>
      </dgm:t>
    </dgm:pt>
    <dgm:pt modelId="{667976C9-30E1-4530-AAD0-79B5F2CC9916}" type="parTrans" cxnId="{67EF7617-6617-42D9-BDCD-78C942724448}">
      <dgm:prSet/>
      <dgm:spPr/>
      <dgm:t>
        <a:bodyPr/>
        <a:lstStyle/>
        <a:p>
          <a:endParaRPr lang="en-US"/>
        </a:p>
      </dgm:t>
    </dgm:pt>
    <dgm:pt modelId="{CB9E276C-5B96-4243-91E9-81FE1CCD0882}" type="sibTrans" cxnId="{67EF7617-6617-42D9-BDCD-78C942724448}">
      <dgm:prSet/>
      <dgm:spPr/>
      <dgm:t>
        <a:bodyPr/>
        <a:lstStyle/>
        <a:p>
          <a:endParaRPr lang="en-US"/>
        </a:p>
      </dgm:t>
    </dgm:pt>
    <dgm:pt modelId="{0A653ABC-6AC8-4AE9-8E75-5A56F4B6A7F5}" type="pres">
      <dgm:prSet presAssocID="{76515B86-EE4D-47DC-96F0-4C78FCAB8B17}" presName="hierChild1" presStyleCnt="0">
        <dgm:presLayoutVars>
          <dgm:chPref val="1"/>
          <dgm:dir/>
          <dgm:animOne val="branch"/>
          <dgm:animLvl val="lvl"/>
          <dgm:resizeHandles/>
        </dgm:presLayoutVars>
      </dgm:prSet>
      <dgm:spPr/>
      <dgm:t>
        <a:bodyPr/>
        <a:lstStyle/>
        <a:p>
          <a:endParaRPr lang="en-US"/>
        </a:p>
      </dgm:t>
    </dgm:pt>
    <dgm:pt modelId="{2406A8BB-94C1-404D-B99E-D05D8A301849}" type="pres">
      <dgm:prSet presAssocID="{7591A8EF-5391-4BB9-8384-89C861838143}" presName="hierRoot1" presStyleCnt="0"/>
      <dgm:spPr/>
    </dgm:pt>
    <dgm:pt modelId="{8BEB908B-E3CE-4947-8844-DD38C4219081}" type="pres">
      <dgm:prSet presAssocID="{7591A8EF-5391-4BB9-8384-89C861838143}" presName="composite" presStyleCnt="0"/>
      <dgm:spPr/>
    </dgm:pt>
    <dgm:pt modelId="{71A2BC54-550B-4E55-9F2E-04D7E62EDDB3}" type="pres">
      <dgm:prSet presAssocID="{7591A8EF-5391-4BB9-8384-89C861838143}" presName="background" presStyleLbl="node0" presStyleIdx="0" presStyleCnt="2"/>
      <dgm:spPr/>
    </dgm:pt>
    <dgm:pt modelId="{347F9986-8A36-43AD-A45C-E4328F2AA0E4}" type="pres">
      <dgm:prSet presAssocID="{7591A8EF-5391-4BB9-8384-89C861838143}" presName="text" presStyleLbl="fgAcc0" presStyleIdx="0" presStyleCnt="2">
        <dgm:presLayoutVars>
          <dgm:chPref val="3"/>
        </dgm:presLayoutVars>
      </dgm:prSet>
      <dgm:spPr/>
      <dgm:t>
        <a:bodyPr/>
        <a:lstStyle/>
        <a:p>
          <a:endParaRPr lang="en-US"/>
        </a:p>
      </dgm:t>
    </dgm:pt>
    <dgm:pt modelId="{3AFC2829-063C-4276-AB90-18F88CF1A3E1}" type="pres">
      <dgm:prSet presAssocID="{7591A8EF-5391-4BB9-8384-89C861838143}" presName="hierChild2" presStyleCnt="0"/>
      <dgm:spPr/>
    </dgm:pt>
    <dgm:pt modelId="{8279CE78-ABD3-4635-97A5-1DA22AD364F4}" type="pres">
      <dgm:prSet presAssocID="{31B8E026-4AE1-4431-A11E-095539F2FDFB}" presName="hierRoot1" presStyleCnt="0"/>
      <dgm:spPr/>
    </dgm:pt>
    <dgm:pt modelId="{CDA1C472-3B54-4618-8902-6A385EAE21B7}" type="pres">
      <dgm:prSet presAssocID="{31B8E026-4AE1-4431-A11E-095539F2FDFB}" presName="composite" presStyleCnt="0"/>
      <dgm:spPr/>
    </dgm:pt>
    <dgm:pt modelId="{C14E85E7-9B2E-4EEF-8764-30772231FDA1}" type="pres">
      <dgm:prSet presAssocID="{31B8E026-4AE1-4431-A11E-095539F2FDFB}" presName="background" presStyleLbl="node0" presStyleIdx="1" presStyleCnt="2"/>
      <dgm:spPr/>
    </dgm:pt>
    <dgm:pt modelId="{ACF5B717-D004-49AA-BACF-FD00872422BA}" type="pres">
      <dgm:prSet presAssocID="{31B8E026-4AE1-4431-A11E-095539F2FDFB}" presName="text" presStyleLbl="fgAcc0" presStyleIdx="1" presStyleCnt="2">
        <dgm:presLayoutVars>
          <dgm:chPref val="3"/>
        </dgm:presLayoutVars>
      </dgm:prSet>
      <dgm:spPr/>
      <dgm:t>
        <a:bodyPr/>
        <a:lstStyle/>
        <a:p>
          <a:endParaRPr lang="en-US"/>
        </a:p>
      </dgm:t>
    </dgm:pt>
    <dgm:pt modelId="{521252F1-628D-4435-8EBA-7B81FFBF55AC}" type="pres">
      <dgm:prSet presAssocID="{31B8E026-4AE1-4431-A11E-095539F2FDFB}" presName="hierChild2" presStyleCnt="0"/>
      <dgm:spPr/>
    </dgm:pt>
  </dgm:ptLst>
  <dgm:cxnLst>
    <dgm:cxn modelId="{827ECA6D-4625-4F73-9746-61101FB69113}" type="presOf" srcId="{31B8E026-4AE1-4431-A11E-095539F2FDFB}" destId="{ACF5B717-D004-49AA-BACF-FD00872422BA}" srcOrd="0" destOrd="0" presId="urn:microsoft.com/office/officeart/2005/8/layout/hierarchy1"/>
    <dgm:cxn modelId="{F55CC386-A3A1-4BC0-8FFC-C7CBB45C35DF}" srcId="{76515B86-EE4D-47DC-96F0-4C78FCAB8B17}" destId="{7591A8EF-5391-4BB9-8384-89C861838143}" srcOrd="0" destOrd="0" parTransId="{5D53DB27-61BB-4F42-9C69-651B40304750}" sibTransId="{D040016A-00C9-45C3-8D58-FF61154D7660}"/>
    <dgm:cxn modelId="{BC9B7C2D-2F89-4DC0-98AA-EF7C2707DB48}" type="presOf" srcId="{7591A8EF-5391-4BB9-8384-89C861838143}" destId="{347F9986-8A36-43AD-A45C-E4328F2AA0E4}" srcOrd="0" destOrd="0" presId="urn:microsoft.com/office/officeart/2005/8/layout/hierarchy1"/>
    <dgm:cxn modelId="{67EF7617-6617-42D9-BDCD-78C942724448}" srcId="{76515B86-EE4D-47DC-96F0-4C78FCAB8B17}" destId="{31B8E026-4AE1-4431-A11E-095539F2FDFB}" srcOrd="1" destOrd="0" parTransId="{667976C9-30E1-4530-AAD0-79B5F2CC9916}" sibTransId="{CB9E276C-5B96-4243-91E9-81FE1CCD0882}"/>
    <dgm:cxn modelId="{091EB592-72FE-4A1F-ABED-2BA4FD569100}" type="presOf" srcId="{76515B86-EE4D-47DC-96F0-4C78FCAB8B17}" destId="{0A653ABC-6AC8-4AE9-8E75-5A56F4B6A7F5}" srcOrd="0" destOrd="0" presId="urn:microsoft.com/office/officeart/2005/8/layout/hierarchy1"/>
    <dgm:cxn modelId="{D1CB4D6A-B76F-4790-97AD-DCBD70921518}" type="presParOf" srcId="{0A653ABC-6AC8-4AE9-8E75-5A56F4B6A7F5}" destId="{2406A8BB-94C1-404D-B99E-D05D8A301849}" srcOrd="0" destOrd="0" presId="urn:microsoft.com/office/officeart/2005/8/layout/hierarchy1"/>
    <dgm:cxn modelId="{677EDA28-8B95-46B7-843C-D6CA7CD6D4B6}" type="presParOf" srcId="{2406A8BB-94C1-404D-B99E-D05D8A301849}" destId="{8BEB908B-E3CE-4947-8844-DD38C4219081}" srcOrd="0" destOrd="0" presId="urn:microsoft.com/office/officeart/2005/8/layout/hierarchy1"/>
    <dgm:cxn modelId="{92939595-22B0-4FC9-9835-F59A67B89790}" type="presParOf" srcId="{8BEB908B-E3CE-4947-8844-DD38C4219081}" destId="{71A2BC54-550B-4E55-9F2E-04D7E62EDDB3}" srcOrd="0" destOrd="0" presId="urn:microsoft.com/office/officeart/2005/8/layout/hierarchy1"/>
    <dgm:cxn modelId="{2F01070D-5AE0-4252-870E-DFE1501826A5}" type="presParOf" srcId="{8BEB908B-E3CE-4947-8844-DD38C4219081}" destId="{347F9986-8A36-43AD-A45C-E4328F2AA0E4}" srcOrd="1" destOrd="0" presId="urn:microsoft.com/office/officeart/2005/8/layout/hierarchy1"/>
    <dgm:cxn modelId="{B8507A4F-2B23-48A9-B49A-211EBFBCC64F}" type="presParOf" srcId="{2406A8BB-94C1-404D-B99E-D05D8A301849}" destId="{3AFC2829-063C-4276-AB90-18F88CF1A3E1}" srcOrd="1" destOrd="0" presId="urn:microsoft.com/office/officeart/2005/8/layout/hierarchy1"/>
    <dgm:cxn modelId="{1CF3F00D-30E1-4128-BE5F-6624AA0123A2}" type="presParOf" srcId="{0A653ABC-6AC8-4AE9-8E75-5A56F4B6A7F5}" destId="{8279CE78-ABD3-4635-97A5-1DA22AD364F4}" srcOrd="1" destOrd="0" presId="urn:microsoft.com/office/officeart/2005/8/layout/hierarchy1"/>
    <dgm:cxn modelId="{F8338338-0593-4449-A7CE-783DACFFA7CE}" type="presParOf" srcId="{8279CE78-ABD3-4635-97A5-1DA22AD364F4}" destId="{CDA1C472-3B54-4618-8902-6A385EAE21B7}" srcOrd="0" destOrd="0" presId="urn:microsoft.com/office/officeart/2005/8/layout/hierarchy1"/>
    <dgm:cxn modelId="{EADE6BAE-E2E7-4FA7-9ABE-0C1F45C9D020}" type="presParOf" srcId="{CDA1C472-3B54-4618-8902-6A385EAE21B7}" destId="{C14E85E7-9B2E-4EEF-8764-30772231FDA1}" srcOrd="0" destOrd="0" presId="urn:microsoft.com/office/officeart/2005/8/layout/hierarchy1"/>
    <dgm:cxn modelId="{59AEEB6D-5A04-430D-B088-B1E57396985E}" type="presParOf" srcId="{CDA1C472-3B54-4618-8902-6A385EAE21B7}" destId="{ACF5B717-D004-49AA-BACF-FD00872422BA}" srcOrd="1" destOrd="0" presId="urn:microsoft.com/office/officeart/2005/8/layout/hierarchy1"/>
    <dgm:cxn modelId="{D5DF7263-C3E4-409B-9EDF-4CE1A30C6A21}" type="presParOf" srcId="{8279CE78-ABD3-4635-97A5-1DA22AD364F4}" destId="{521252F1-628D-4435-8EBA-7B81FFBF55A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873C05-2B68-4996-90F1-04A31A80E608}"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54797D19-140E-4EF3-8BE0-BF3753B2AD17}">
      <dgm:prSet/>
      <dgm:spPr/>
      <dgm:t>
        <a:bodyPr/>
        <a:lstStyle/>
        <a:p>
          <a:r>
            <a:rPr lang="en-US" dirty="0">
              <a:solidFill>
                <a:schemeClr val="bg1"/>
              </a:solidFill>
            </a:rPr>
            <a:t>Jazz history narratives often begin with ragtime, with a focus on Scott Joplin</a:t>
          </a:r>
        </a:p>
      </dgm:t>
    </dgm:pt>
    <dgm:pt modelId="{E7FEFF8A-EDD3-4192-865A-3C6D0B782C2D}" type="parTrans" cxnId="{6DB629B5-7932-41B1-9CAB-069FF9B4389F}">
      <dgm:prSet/>
      <dgm:spPr/>
      <dgm:t>
        <a:bodyPr/>
        <a:lstStyle/>
        <a:p>
          <a:endParaRPr lang="en-US"/>
        </a:p>
      </dgm:t>
    </dgm:pt>
    <dgm:pt modelId="{03B607A0-3DAD-4EC3-88BA-56A8B9A24DAE}" type="sibTrans" cxnId="{6DB629B5-7932-41B1-9CAB-069FF9B4389F}">
      <dgm:prSet/>
      <dgm:spPr/>
      <dgm:t>
        <a:bodyPr/>
        <a:lstStyle/>
        <a:p>
          <a:endParaRPr lang="en-US"/>
        </a:p>
      </dgm:t>
    </dgm:pt>
    <dgm:pt modelId="{0192F9BA-5B56-4D5F-B79F-3C5471EA298A}">
      <dgm:prSet/>
      <dgm:spPr/>
      <dgm:t>
        <a:bodyPr/>
        <a:lstStyle/>
        <a:p>
          <a:r>
            <a:rPr lang="en-US" dirty="0">
              <a:solidFill>
                <a:schemeClr val="bg1"/>
              </a:solidFill>
            </a:rPr>
            <a:t>The “Joplin” </a:t>
          </a:r>
          <a:r>
            <a:rPr lang="en-US" dirty="0" smtClean="0">
              <a:solidFill>
                <a:schemeClr val="bg1"/>
              </a:solidFill>
            </a:rPr>
            <a:t>ragtime narrative </a:t>
          </a:r>
          <a:r>
            <a:rPr lang="en-US" dirty="0">
              <a:solidFill>
                <a:schemeClr val="bg1"/>
              </a:solidFill>
            </a:rPr>
            <a:t>ignores the many women involved in this piano-based genre, and also ignores older jazz roots in which women were involved</a:t>
          </a:r>
        </a:p>
      </dgm:t>
    </dgm:pt>
    <dgm:pt modelId="{1E2E883F-6A5B-4012-96CF-FBBD2368A243}" type="parTrans" cxnId="{3D4EA32D-7E2A-4ECF-BE69-4A4D821E1202}">
      <dgm:prSet/>
      <dgm:spPr/>
      <dgm:t>
        <a:bodyPr/>
        <a:lstStyle/>
        <a:p>
          <a:endParaRPr lang="en-US"/>
        </a:p>
      </dgm:t>
    </dgm:pt>
    <dgm:pt modelId="{FB52CE37-3B3C-43B9-BFC0-C1A296C7E36D}" type="sibTrans" cxnId="{3D4EA32D-7E2A-4ECF-BE69-4A4D821E1202}">
      <dgm:prSet/>
      <dgm:spPr/>
      <dgm:t>
        <a:bodyPr/>
        <a:lstStyle/>
        <a:p>
          <a:endParaRPr lang="en-US"/>
        </a:p>
      </dgm:t>
    </dgm:pt>
    <dgm:pt modelId="{0488D3F2-7066-403F-8F30-AF25DD3D78F1}" type="pres">
      <dgm:prSet presAssocID="{CF873C05-2B68-4996-90F1-04A31A80E608}" presName="linear" presStyleCnt="0">
        <dgm:presLayoutVars>
          <dgm:animLvl val="lvl"/>
          <dgm:resizeHandles val="exact"/>
        </dgm:presLayoutVars>
      </dgm:prSet>
      <dgm:spPr/>
      <dgm:t>
        <a:bodyPr/>
        <a:lstStyle/>
        <a:p>
          <a:endParaRPr lang="en-US"/>
        </a:p>
      </dgm:t>
    </dgm:pt>
    <dgm:pt modelId="{A4F53034-CC2D-463F-B85B-EA41A6C2C65E}" type="pres">
      <dgm:prSet presAssocID="{54797D19-140E-4EF3-8BE0-BF3753B2AD17}" presName="parentText" presStyleLbl="node1" presStyleIdx="0" presStyleCnt="2">
        <dgm:presLayoutVars>
          <dgm:chMax val="0"/>
          <dgm:bulletEnabled val="1"/>
        </dgm:presLayoutVars>
      </dgm:prSet>
      <dgm:spPr/>
      <dgm:t>
        <a:bodyPr/>
        <a:lstStyle/>
        <a:p>
          <a:endParaRPr lang="en-US"/>
        </a:p>
      </dgm:t>
    </dgm:pt>
    <dgm:pt modelId="{F06A0F3F-D8E7-4D58-99B8-0E5588BFA879}" type="pres">
      <dgm:prSet presAssocID="{03B607A0-3DAD-4EC3-88BA-56A8B9A24DAE}" presName="spacer" presStyleCnt="0"/>
      <dgm:spPr/>
    </dgm:pt>
    <dgm:pt modelId="{3B4DCFE9-C691-457A-9B0D-6E7576B9732A}" type="pres">
      <dgm:prSet presAssocID="{0192F9BA-5B56-4D5F-B79F-3C5471EA298A}" presName="parentText" presStyleLbl="node1" presStyleIdx="1" presStyleCnt="2">
        <dgm:presLayoutVars>
          <dgm:chMax val="0"/>
          <dgm:bulletEnabled val="1"/>
        </dgm:presLayoutVars>
      </dgm:prSet>
      <dgm:spPr/>
      <dgm:t>
        <a:bodyPr/>
        <a:lstStyle/>
        <a:p>
          <a:endParaRPr lang="en-US"/>
        </a:p>
      </dgm:t>
    </dgm:pt>
  </dgm:ptLst>
  <dgm:cxnLst>
    <dgm:cxn modelId="{717CAA12-594A-4E3B-9635-4688FC4F07D0}" type="presOf" srcId="{0192F9BA-5B56-4D5F-B79F-3C5471EA298A}" destId="{3B4DCFE9-C691-457A-9B0D-6E7576B9732A}" srcOrd="0" destOrd="0" presId="urn:microsoft.com/office/officeart/2005/8/layout/vList2"/>
    <dgm:cxn modelId="{7D99386E-4C00-4FCD-B54A-47B098C2B50E}" type="presOf" srcId="{CF873C05-2B68-4996-90F1-04A31A80E608}" destId="{0488D3F2-7066-403F-8F30-AF25DD3D78F1}" srcOrd="0" destOrd="0" presId="urn:microsoft.com/office/officeart/2005/8/layout/vList2"/>
    <dgm:cxn modelId="{79E44305-792B-4453-9750-10E605A05B4C}" type="presOf" srcId="{54797D19-140E-4EF3-8BE0-BF3753B2AD17}" destId="{A4F53034-CC2D-463F-B85B-EA41A6C2C65E}" srcOrd="0" destOrd="0" presId="urn:microsoft.com/office/officeart/2005/8/layout/vList2"/>
    <dgm:cxn modelId="{3D4EA32D-7E2A-4ECF-BE69-4A4D821E1202}" srcId="{CF873C05-2B68-4996-90F1-04A31A80E608}" destId="{0192F9BA-5B56-4D5F-B79F-3C5471EA298A}" srcOrd="1" destOrd="0" parTransId="{1E2E883F-6A5B-4012-96CF-FBBD2368A243}" sibTransId="{FB52CE37-3B3C-43B9-BFC0-C1A296C7E36D}"/>
    <dgm:cxn modelId="{6DB629B5-7932-41B1-9CAB-069FF9B4389F}" srcId="{CF873C05-2B68-4996-90F1-04A31A80E608}" destId="{54797D19-140E-4EF3-8BE0-BF3753B2AD17}" srcOrd="0" destOrd="0" parTransId="{E7FEFF8A-EDD3-4192-865A-3C6D0B782C2D}" sibTransId="{03B607A0-3DAD-4EC3-88BA-56A8B9A24DAE}"/>
    <dgm:cxn modelId="{401F99A8-3C3B-4D3F-9A8D-DBD8195A63CE}" type="presParOf" srcId="{0488D3F2-7066-403F-8F30-AF25DD3D78F1}" destId="{A4F53034-CC2D-463F-B85B-EA41A6C2C65E}" srcOrd="0" destOrd="0" presId="urn:microsoft.com/office/officeart/2005/8/layout/vList2"/>
    <dgm:cxn modelId="{8F7BDE73-E1E6-4F94-AD2D-7B07D51CE83E}" type="presParOf" srcId="{0488D3F2-7066-403F-8F30-AF25DD3D78F1}" destId="{F06A0F3F-D8E7-4D58-99B8-0E5588BFA879}" srcOrd="1" destOrd="0" presId="urn:microsoft.com/office/officeart/2005/8/layout/vList2"/>
    <dgm:cxn modelId="{80499552-1C49-4E22-BCFF-FEBAE3EC013D}" type="presParOf" srcId="{0488D3F2-7066-403F-8F30-AF25DD3D78F1}" destId="{3B4DCFE9-C691-457A-9B0D-6E7576B9732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BB7931-F2BB-48F9-86E9-8AFD4EA7D97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6E4ACD7-8DAD-4F54-B9F2-A38FF5F50360}">
      <dgm:prSet/>
      <dgm:spPr/>
      <dgm:t>
        <a:bodyPr/>
        <a:lstStyle/>
        <a:p>
          <a:r>
            <a:rPr lang="en-US" b="1"/>
            <a:t>It was more difficult for women horn players and drummers to enter the gender-integrated big band scene</a:t>
          </a:r>
          <a:endParaRPr lang="en-US"/>
        </a:p>
      </dgm:t>
    </dgm:pt>
    <dgm:pt modelId="{51A5D79F-2D57-4D46-96CB-3DFBF1216B64}" type="parTrans" cxnId="{8EDDFA9A-29BA-41A1-9CA4-BCB21E8DC7B0}">
      <dgm:prSet/>
      <dgm:spPr/>
      <dgm:t>
        <a:bodyPr/>
        <a:lstStyle/>
        <a:p>
          <a:endParaRPr lang="en-US"/>
        </a:p>
      </dgm:t>
    </dgm:pt>
    <dgm:pt modelId="{46E3077F-FAB7-4164-91CA-87C449A10C95}" type="sibTrans" cxnId="{8EDDFA9A-29BA-41A1-9CA4-BCB21E8DC7B0}">
      <dgm:prSet/>
      <dgm:spPr/>
      <dgm:t>
        <a:bodyPr/>
        <a:lstStyle/>
        <a:p>
          <a:endParaRPr lang="en-US"/>
        </a:p>
      </dgm:t>
    </dgm:pt>
    <dgm:pt modelId="{24DBC451-ECFE-4BE8-B825-5FD1D1D06A92}">
      <dgm:prSet/>
      <dgm:spPr/>
      <dgm:t>
        <a:bodyPr/>
        <a:lstStyle/>
        <a:p>
          <a:r>
            <a:rPr lang="en-US" b="1"/>
            <a:t>Informal social networking was the main access to gigs, and women were often cut off from the system </a:t>
          </a:r>
          <a:endParaRPr lang="en-US"/>
        </a:p>
      </dgm:t>
    </dgm:pt>
    <dgm:pt modelId="{25B85545-BBEE-440E-846D-36625A55B138}" type="parTrans" cxnId="{B9047624-1A1D-426E-ABC0-900C911D3FA4}">
      <dgm:prSet/>
      <dgm:spPr/>
      <dgm:t>
        <a:bodyPr/>
        <a:lstStyle/>
        <a:p>
          <a:endParaRPr lang="en-US"/>
        </a:p>
      </dgm:t>
    </dgm:pt>
    <dgm:pt modelId="{2655BD85-99B9-4745-ABF9-E6A34D35FE0A}" type="sibTrans" cxnId="{B9047624-1A1D-426E-ABC0-900C911D3FA4}">
      <dgm:prSet/>
      <dgm:spPr/>
      <dgm:t>
        <a:bodyPr/>
        <a:lstStyle/>
        <a:p>
          <a:endParaRPr lang="en-US"/>
        </a:p>
      </dgm:t>
    </dgm:pt>
    <dgm:pt modelId="{D8515B78-3A0E-4187-AD17-6407567897F0}">
      <dgm:prSet/>
      <dgm:spPr/>
      <dgm:t>
        <a:bodyPr/>
        <a:lstStyle/>
        <a:p>
          <a:r>
            <a:rPr lang="en-US" b="1"/>
            <a:t>Women such as trombonist Melba Liston reported on-the-job prejudice, especially until they “proved themselves”</a:t>
          </a:r>
          <a:endParaRPr lang="en-US"/>
        </a:p>
      </dgm:t>
    </dgm:pt>
    <dgm:pt modelId="{355E9355-461E-4F11-A674-B10AE6EF38C5}" type="parTrans" cxnId="{0A57F223-915F-413F-8A04-856309A6B13C}">
      <dgm:prSet/>
      <dgm:spPr/>
      <dgm:t>
        <a:bodyPr/>
        <a:lstStyle/>
        <a:p>
          <a:endParaRPr lang="en-US"/>
        </a:p>
      </dgm:t>
    </dgm:pt>
    <dgm:pt modelId="{74BC1734-54EF-4D1A-B3FA-1135BD2FDA0C}" type="sibTrans" cxnId="{0A57F223-915F-413F-8A04-856309A6B13C}">
      <dgm:prSet/>
      <dgm:spPr/>
      <dgm:t>
        <a:bodyPr/>
        <a:lstStyle/>
        <a:p>
          <a:endParaRPr lang="en-US"/>
        </a:p>
      </dgm:t>
    </dgm:pt>
    <dgm:pt modelId="{BC7D90FC-EF7A-4665-B208-6714C603AFC1}" type="pres">
      <dgm:prSet presAssocID="{83BB7931-F2BB-48F9-86E9-8AFD4EA7D978}" presName="root" presStyleCnt="0">
        <dgm:presLayoutVars>
          <dgm:dir/>
          <dgm:resizeHandles val="exact"/>
        </dgm:presLayoutVars>
      </dgm:prSet>
      <dgm:spPr/>
      <dgm:t>
        <a:bodyPr/>
        <a:lstStyle/>
        <a:p>
          <a:endParaRPr lang="en-US"/>
        </a:p>
      </dgm:t>
    </dgm:pt>
    <dgm:pt modelId="{3A0B3242-E57E-4292-BEF4-228CC6EC5B2D}" type="pres">
      <dgm:prSet presAssocID="{16E4ACD7-8DAD-4F54-B9F2-A38FF5F50360}" presName="compNode" presStyleCnt="0"/>
      <dgm:spPr/>
    </dgm:pt>
    <dgm:pt modelId="{B01B880E-1B71-4120-9E90-EC94D9A3716E}" type="pres">
      <dgm:prSet presAssocID="{16E4ACD7-8DAD-4F54-B9F2-A38FF5F50360}" presName="bgRect" presStyleLbl="bgShp" presStyleIdx="0" presStyleCnt="3"/>
      <dgm:spPr/>
    </dgm:pt>
    <dgm:pt modelId="{D0240EA4-C89D-45D2-83F7-CDACDB943867}" type="pres">
      <dgm:prSet presAssocID="{16E4ACD7-8DAD-4F54-B9F2-A38FF5F50360}" presName="iconRect" presStyleLbl="node1" presStyleIdx="0" presStyleCnt="3"/>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 xmlns:asvg="http://schemas.microsoft.com/office/drawing/2016/SVG/main" r:embed="rId2"/>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Drum set"/>
        </a:ext>
      </dgm:extLst>
    </dgm:pt>
    <dgm:pt modelId="{0D80BC83-8065-40F2-890F-8ACC09760DEE}" type="pres">
      <dgm:prSet presAssocID="{16E4ACD7-8DAD-4F54-B9F2-A38FF5F50360}" presName="spaceRect" presStyleCnt="0"/>
      <dgm:spPr/>
    </dgm:pt>
    <dgm:pt modelId="{8BADAF2E-43DC-48DC-A249-B21208871F13}" type="pres">
      <dgm:prSet presAssocID="{16E4ACD7-8DAD-4F54-B9F2-A38FF5F50360}" presName="parTx" presStyleLbl="revTx" presStyleIdx="0" presStyleCnt="3">
        <dgm:presLayoutVars>
          <dgm:chMax val="0"/>
          <dgm:chPref val="0"/>
        </dgm:presLayoutVars>
      </dgm:prSet>
      <dgm:spPr/>
      <dgm:t>
        <a:bodyPr/>
        <a:lstStyle/>
        <a:p>
          <a:endParaRPr lang="en-US"/>
        </a:p>
      </dgm:t>
    </dgm:pt>
    <dgm:pt modelId="{3DC79050-05F2-4BB6-93F0-B1308A11647B}" type="pres">
      <dgm:prSet presAssocID="{46E3077F-FAB7-4164-91CA-87C449A10C95}" presName="sibTrans" presStyleCnt="0"/>
      <dgm:spPr/>
    </dgm:pt>
    <dgm:pt modelId="{BBE86A82-C78D-4F0D-A24F-8FB3B374D137}" type="pres">
      <dgm:prSet presAssocID="{24DBC451-ECFE-4BE8-B825-5FD1D1D06A92}" presName="compNode" presStyleCnt="0"/>
      <dgm:spPr/>
    </dgm:pt>
    <dgm:pt modelId="{04F8A444-862E-4B9F-B7D3-0A407CAA67F5}" type="pres">
      <dgm:prSet presAssocID="{24DBC451-ECFE-4BE8-B825-5FD1D1D06A92}" presName="bgRect" presStyleLbl="bgShp" presStyleIdx="1" presStyleCnt="3"/>
      <dgm:spPr/>
    </dgm:pt>
    <dgm:pt modelId="{FFCC2AB5-D7C2-403D-840D-CF326DF628DE}" type="pres">
      <dgm:prSet presAssocID="{24DBC451-ECFE-4BE8-B825-5FD1D1D06A92}" presName="iconRect" presStyleLbl="node1" presStyleIdx="1" presStyleCnt="3"/>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Chat"/>
        </a:ext>
      </dgm:extLst>
    </dgm:pt>
    <dgm:pt modelId="{3835BC9F-A8A8-4090-B9E4-DC92054BFD01}" type="pres">
      <dgm:prSet presAssocID="{24DBC451-ECFE-4BE8-B825-5FD1D1D06A92}" presName="spaceRect" presStyleCnt="0"/>
      <dgm:spPr/>
    </dgm:pt>
    <dgm:pt modelId="{7DF19CA7-9725-4820-9E6F-E4801291BBF7}" type="pres">
      <dgm:prSet presAssocID="{24DBC451-ECFE-4BE8-B825-5FD1D1D06A92}" presName="parTx" presStyleLbl="revTx" presStyleIdx="1" presStyleCnt="3">
        <dgm:presLayoutVars>
          <dgm:chMax val="0"/>
          <dgm:chPref val="0"/>
        </dgm:presLayoutVars>
      </dgm:prSet>
      <dgm:spPr/>
      <dgm:t>
        <a:bodyPr/>
        <a:lstStyle/>
        <a:p>
          <a:endParaRPr lang="en-US"/>
        </a:p>
      </dgm:t>
    </dgm:pt>
    <dgm:pt modelId="{30ED2397-10DB-4A60-8F7D-EDDF823943BE}" type="pres">
      <dgm:prSet presAssocID="{2655BD85-99B9-4745-ABF9-E6A34D35FE0A}" presName="sibTrans" presStyleCnt="0"/>
      <dgm:spPr/>
    </dgm:pt>
    <dgm:pt modelId="{DD3737C3-837E-4785-9F01-361AC00D7988}" type="pres">
      <dgm:prSet presAssocID="{D8515B78-3A0E-4187-AD17-6407567897F0}" presName="compNode" presStyleCnt="0"/>
      <dgm:spPr/>
    </dgm:pt>
    <dgm:pt modelId="{C92305B7-0537-4D0B-B934-BEC810759164}" type="pres">
      <dgm:prSet presAssocID="{D8515B78-3A0E-4187-AD17-6407567897F0}" presName="bgRect" presStyleLbl="bgShp" presStyleIdx="2" presStyleCnt="3"/>
      <dgm:spPr/>
    </dgm:pt>
    <dgm:pt modelId="{125A1EB9-4334-4D46-AE38-14FE318E11AE}" type="pres">
      <dgm:prSet presAssocID="{D8515B78-3A0E-4187-AD17-6407567897F0}" presName="iconRect" presStyleLbl="node1" presStyleIdx="2" presStyleCnt="3"/>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Female Profile"/>
        </a:ext>
      </dgm:extLst>
    </dgm:pt>
    <dgm:pt modelId="{6CDB6EA3-9BA8-4C85-8149-323B9C127F4D}" type="pres">
      <dgm:prSet presAssocID="{D8515B78-3A0E-4187-AD17-6407567897F0}" presName="spaceRect" presStyleCnt="0"/>
      <dgm:spPr/>
    </dgm:pt>
    <dgm:pt modelId="{6A967DB7-E276-47CA-BCD1-E1A8B6D5A888}" type="pres">
      <dgm:prSet presAssocID="{D8515B78-3A0E-4187-AD17-6407567897F0}" presName="parTx" presStyleLbl="revTx" presStyleIdx="2" presStyleCnt="3">
        <dgm:presLayoutVars>
          <dgm:chMax val="0"/>
          <dgm:chPref val="0"/>
        </dgm:presLayoutVars>
      </dgm:prSet>
      <dgm:spPr/>
      <dgm:t>
        <a:bodyPr/>
        <a:lstStyle/>
        <a:p>
          <a:endParaRPr lang="en-US"/>
        </a:p>
      </dgm:t>
    </dgm:pt>
  </dgm:ptLst>
  <dgm:cxnLst>
    <dgm:cxn modelId="{8EDDFA9A-29BA-41A1-9CA4-BCB21E8DC7B0}" srcId="{83BB7931-F2BB-48F9-86E9-8AFD4EA7D978}" destId="{16E4ACD7-8DAD-4F54-B9F2-A38FF5F50360}" srcOrd="0" destOrd="0" parTransId="{51A5D79F-2D57-4D46-96CB-3DFBF1216B64}" sibTransId="{46E3077F-FAB7-4164-91CA-87C449A10C95}"/>
    <dgm:cxn modelId="{456B67FE-44CB-4ED7-8508-680343D4FB9C}" type="presOf" srcId="{24DBC451-ECFE-4BE8-B825-5FD1D1D06A92}" destId="{7DF19CA7-9725-4820-9E6F-E4801291BBF7}" srcOrd="0" destOrd="0" presId="urn:microsoft.com/office/officeart/2018/2/layout/IconVerticalSolidList"/>
    <dgm:cxn modelId="{B9047624-1A1D-426E-ABC0-900C911D3FA4}" srcId="{83BB7931-F2BB-48F9-86E9-8AFD4EA7D978}" destId="{24DBC451-ECFE-4BE8-B825-5FD1D1D06A92}" srcOrd="1" destOrd="0" parTransId="{25B85545-BBEE-440E-846D-36625A55B138}" sibTransId="{2655BD85-99B9-4745-ABF9-E6A34D35FE0A}"/>
    <dgm:cxn modelId="{A19D788C-A09C-4CE3-9789-D22820E261A2}" type="presOf" srcId="{D8515B78-3A0E-4187-AD17-6407567897F0}" destId="{6A967DB7-E276-47CA-BCD1-E1A8B6D5A888}" srcOrd="0" destOrd="0" presId="urn:microsoft.com/office/officeart/2018/2/layout/IconVerticalSolidList"/>
    <dgm:cxn modelId="{BACF799E-33C0-47EA-B564-188C666EDA14}" type="presOf" srcId="{83BB7931-F2BB-48F9-86E9-8AFD4EA7D978}" destId="{BC7D90FC-EF7A-4665-B208-6714C603AFC1}" srcOrd="0" destOrd="0" presId="urn:microsoft.com/office/officeart/2018/2/layout/IconVerticalSolidList"/>
    <dgm:cxn modelId="{0A57F223-915F-413F-8A04-856309A6B13C}" srcId="{83BB7931-F2BB-48F9-86E9-8AFD4EA7D978}" destId="{D8515B78-3A0E-4187-AD17-6407567897F0}" srcOrd="2" destOrd="0" parTransId="{355E9355-461E-4F11-A674-B10AE6EF38C5}" sibTransId="{74BC1734-54EF-4D1A-B3FA-1135BD2FDA0C}"/>
    <dgm:cxn modelId="{99F95C10-5D97-41A4-AD2C-679EB0CA6409}" type="presOf" srcId="{16E4ACD7-8DAD-4F54-B9F2-A38FF5F50360}" destId="{8BADAF2E-43DC-48DC-A249-B21208871F13}" srcOrd="0" destOrd="0" presId="urn:microsoft.com/office/officeart/2018/2/layout/IconVerticalSolidList"/>
    <dgm:cxn modelId="{38760846-C5BE-4AE7-AD16-D32C427463A5}" type="presParOf" srcId="{BC7D90FC-EF7A-4665-B208-6714C603AFC1}" destId="{3A0B3242-E57E-4292-BEF4-228CC6EC5B2D}" srcOrd="0" destOrd="0" presId="urn:microsoft.com/office/officeart/2018/2/layout/IconVerticalSolidList"/>
    <dgm:cxn modelId="{A6FD0762-A24B-4779-89F8-5A2278EE0257}" type="presParOf" srcId="{3A0B3242-E57E-4292-BEF4-228CC6EC5B2D}" destId="{B01B880E-1B71-4120-9E90-EC94D9A3716E}" srcOrd="0" destOrd="0" presId="urn:microsoft.com/office/officeart/2018/2/layout/IconVerticalSolidList"/>
    <dgm:cxn modelId="{43660107-AA59-45C9-9270-7CA533460257}" type="presParOf" srcId="{3A0B3242-E57E-4292-BEF4-228CC6EC5B2D}" destId="{D0240EA4-C89D-45D2-83F7-CDACDB943867}" srcOrd="1" destOrd="0" presId="urn:microsoft.com/office/officeart/2018/2/layout/IconVerticalSolidList"/>
    <dgm:cxn modelId="{38B40A4B-7BBB-42D4-9639-27874EAAE6CE}" type="presParOf" srcId="{3A0B3242-E57E-4292-BEF4-228CC6EC5B2D}" destId="{0D80BC83-8065-40F2-890F-8ACC09760DEE}" srcOrd="2" destOrd="0" presId="urn:microsoft.com/office/officeart/2018/2/layout/IconVerticalSolidList"/>
    <dgm:cxn modelId="{AD22502A-3E27-4EDF-8EEF-ACE59D5B05A7}" type="presParOf" srcId="{3A0B3242-E57E-4292-BEF4-228CC6EC5B2D}" destId="{8BADAF2E-43DC-48DC-A249-B21208871F13}" srcOrd="3" destOrd="0" presId="urn:microsoft.com/office/officeart/2018/2/layout/IconVerticalSolidList"/>
    <dgm:cxn modelId="{16DEDA31-BB5A-4E0E-8800-11BD9E9311B0}" type="presParOf" srcId="{BC7D90FC-EF7A-4665-B208-6714C603AFC1}" destId="{3DC79050-05F2-4BB6-93F0-B1308A11647B}" srcOrd="1" destOrd="0" presId="urn:microsoft.com/office/officeart/2018/2/layout/IconVerticalSolidList"/>
    <dgm:cxn modelId="{69D43D6A-1371-46BE-9CCA-A16C46A831E9}" type="presParOf" srcId="{BC7D90FC-EF7A-4665-B208-6714C603AFC1}" destId="{BBE86A82-C78D-4F0D-A24F-8FB3B374D137}" srcOrd="2" destOrd="0" presId="urn:microsoft.com/office/officeart/2018/2/layout/IconVerticalSolidList"/>
    <dgm:cxn modelId="{4F4BA468-C394-41FA-AA5E-0C9B8D7160B6}" type="presParOf" srcId="{BBE86A82-C78D-4F0D-A24F-8FB3B374D137}" destId="{04F8A444-862E-4B9F-B7D3-0A407CAA67F5}" srcOrd="0" destOrd="0" presId="urn:microsoft.com/office/officeart/2018/2/layout/IconVerticalSolidList"/>
    <dgm:cxn modelId="{24F6B5CC-8E41-49D3-AF75-397B05E679C0}" type="presParOf" srcId="{BBE86A82-C78D-4F0D-A24F-8FB3B374D137}" destId="{FFCC2AB5-D7C2-403D-840D-CF326DF628DE}" srcOrd="1" destOrd="0" presId="urn:microsoft.com/office/officeart/2018/2/layout/IconVerticalSolidList"/>
    <dgm:cxn modelId="{5D202AF6-A25B-41D1-82F2-4578C03B0DDB}" type="presParOf" srcId="{BBE86A82-C78D-4F0D-A24F-8FB3B374D137}" destId="{3835BC9F-A8A8-4090-B9E4-DC92054BFD01}" srcOrd="2" destOrd="0" presId="urn:microsoft.com/office/officeart/2018/2/layout/IconVerticalSolidList"/>
    <dgm:cxn modelId="{18CEAE1F-6CAE-4C37-A19D-7F9AB8848DE2}" type="presParOf" srcId="{BBE86A82-C78D-4F0D-A24F-8FB3B374D137}" destId="{7DF19CA7-9725-4820-9E6F-E4801291BBF7}" srcOrd="3" destOrd="0" presId="urn:microsoft.com/office/officeart/2018/2/layout/IconVerticalSolidList"/>
    <dgm:cxn modelId="{3E2CD480-6ACD-434D-B6A6-6F2F779B55E6}" type="presParOf" srcId="{BC7D90FC-EF7A-4665-B208-6714C603AFC1}" destId="{30ED2397-10DB-4A60-8F7D-EDDF823943BE}" srcOrd="3" destOrd="0" presId="urn:microsoft.com/office/officeart/2018/2/layout/IconVerticalSolidList"/>
    <dgm:cxn modelId="{5DF63FA4-CCB8-4920-9A6A-04214BF63934}" type="presParOf" srcId="{BC7D90FC-EF7A-4665-B208-6714C603AFC1}" destId="{DD3737C3-837E-4785-9F01-361AC00D7988}" srcOrd="4" destOrd="0" presId="urn:microsoft.com/office/officeart/2018/2/layout/IconVerticalSolidList"/>
    <dgm:cxn modelId="{C6046E91-5DC6-4B14-9C3C-F9FB50722F5B}" type="presParOf" srcId="{DD3737C3-837E-4785-9F01-361AC00D7988}" destId="{C92305B7-0537-4D0B-B934-BEC810759164}" srcOrd="0" destOrd="0" presId="urn:microsoft.com/office/officeart/2018/2/layout/IconVerticalSolidList"/>
    <dgm:cxn modelId="{AFA05E39-6551-48A8-8111-995517EC8454}" type="presParOf" srcId="{DD3737C3-837E-4785-9F01-361AC00D7988}" destId="{125A1EB9-4334-4D46-AE38-14FE318E11AE}" srcOrd="1" destOrd="0" presId="urn:microsoft.com/office/officeart/2018/2/layout/IconVerticalSolidList"/>
    <dgm:cxn modelId="{5ABED290-2E1C-452A-86B4-DE70D82B290C}" type="presParOf" srcId="{DD3737C3-837E-4785-9F01-361AC00D7988}" destId="{6CDB6EA3-9BA8-4C85-8149-323B9C127F4D}" srcOrd="2" destOrd="0" presId="urn:microsoft.com/office/officeart/2018/2/layout/IconVerticalSolidList"/>
    <dgm:cxn modelId="{E6D9FAD4-8448-494B-A7DF-FD7FE33EA8A0}" type="presParOf" srcId="{DD3737C3-837E-4785-9F01-361AC00D7988}" destId="{6A967DB7-E276-47CA-BCD1-E1A8B6D5A88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785411-7C5B-4372-A6BA-71C08E41AAE0}"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D18E8C6A-11DC-4290-B6F9-A44A2996B718}">
      <dgm:prSet/>
      <dgm:spPr/>
      <dgm:t>
        <a:bodyPr/>
        <a:lstStyle/>
        <a:p>
          <a:r>
            <a:rPr lang="en-US" b="1" dirty="0"/>
            <a:t>Following in the footsteps of Melba Liston and Mary Lou Williams, many women performers </a:t>
          </a:r>
          <a:r>
            <a:rPr lang="en-US" b="1" dirty="0" smtClean="0"/>
            <a:t>have </a:t>
          </a:r>
          <a:r>
            <a:rPr lang="en-US" b="1" dirty="0"/>
            <a:t>participated as jazz composers and arrangers .</a:t>
          </a:r>
          <a:endParaRPr lang="en-US" dirty="0"/>
        </a:p>
      </dgm:t>
    </dgm:pt>
    <dgm:pt modelId="{F3A9BCA0-4914-4B1E-A319-7D0E27F9A2DE}" type="parTrans" cxnId="{3F7218E6-5F15-424A-A406-2C1E450D7D48}">
      <dgm:prSet/>
      <dgm:spPr/>
      <dgm:t>
        <a:bodyPr/>
        <a:lstStyle/>
        <a:p>
          <a:endParaRPr lang="en-US"/>
        </a:p>
      </dgm:t>
    </dgm:pt>
    <dgm:pt modelId="{4C14DCBD-6E20-442D-9A7C-E16F8FAEDEB7}" type="sibTrans" cxnId="{3F7218E6-5F15-424A-A406-2C1E450D7D48}">
      <dgm:prSet/>
      <dgm:spPr/>
      <dgm:t>
        <a:bodyPr/>
        <a:lstStyle/>
        <a:p>
          <a:endParaRPr lang="en-US"/>
        </a:p>
      </dgm:t>
    </dgm:pt>
    <dgm:pt modelId="{1879BC56-32ED-4046-A1A4-079CA6F82BE9}">
      <dgm:prSet/>
      <dgm:spPr/>
      <dgm:t>
        <a:bodyPr/>
        <a:lstStyle/>
        <a:p>
          <a:r>
            <a:rPr lang="en-US" b="1"/>
            <a:t>Toshiko Akiyoshi is one notable example. Her charts are performed widely, and by 2010,  she had received 14 Grammy nominations .</a:t>
          </a:r>
          <a:endParaRPr lang="en-US"/>
        </a:p>
      </dgm:t>
    </dgm:pt>
    <dgm:pt modelId="{A9975BF8-F995-460B-B29B-C4ACA8F8A170}" type="parTrans" cxnId="{3572D3AB-5FD8-4F3C-9518-155AB680B283}">
      <dgm:prSet/>
      <dgm:spPr/>
      <dgm:t>
        <a:bodyPr/>
        <a:lstStyle/>
        <a:p>
          <a:endParaRPr lang="en-US"/>
        </a:p>
      </dgm:t>
    </dgm:pt>
    <dgm:pt modelId="{936C4013-4445-41C1-AAB5-A4C1ED0DFABD}" type="sibTrans" cxnId="{3572D3AB-5FD8-4F3C-9518-155AB680B283}">
      <dgm:prSet/>
      <dgm:spPr/>
      <dgm:t>
        <a:bodyPr/>
        <a:lstStyle/>
        <a:p>
          <a:endParaRPr lang="en-US"/>
        </a:p>
      </dgm:t>
    </dgm:pt>
    <dgm:pt modelId="{CACF0E43-7833-4BA2-8908-BA91B12E58E7}">
      <dgm:prSet/>
      <dgm:spPr/>
      <dgm:t>
        <a:bodyPr/>
        <a:lstStyle/>
        <a:p>
          <a:r>
            <a:rPr lang="en-US" b="1"/>
            <a:t>Carla Bley is among the most creative minds in modern jazz, a leader in the experimental movement.</a:t>
          </a:r>
          <a:endParaRPr lang="en-US"/>
        </a:p>
      </dgm:t>
    </dgm:pt>
    <dgm:pt modelId="{CF847A42-95C3-42FC-BC1E-A9271DC26E0E}" type="parTrans" cxnId="{C2C1ED7A-C525-4B74-AC83-0F3247201CFB}">
      <dgm:prSet/>
      <dgm:spPr/>
      <dgm:t>
        <a:bodyPr/>
        <a:lstStyle/>
        <a:p>
          <a:endParaRPr lang="en-US"/>
        </a:p>
      </dgm:t>
    </dgm:pt>
    <dgm:pt modelId="{BF9DFFEC-7F3B-46F8-8265-3D79A904F0B1}" type="sibTrans" cxnId="{C2C1ED7A-C525-4B74-AC83-0F3247201CFB}">
      <dgm:prSet/>
      <dgm:spPr/>
      <dgm:t>
        <a:bodyPr/>
        <a:lstStyle/>
        <a:p>
          <a:endParaRPr lang="en-US"/>
        </a:p>
      </dgm:t>
    </dgm:pt>
    <dgm:pt modelId="{930C78C6-AD9C-4314-B823-8D0AF7E72307}" type="pres">
      <dgm:prSet presAssocID="{61785411-7C5B-4372-A6BA-71C08E41AAE0}" presName="hierChild1" presStyleCnt="0">
        <dgm:presLayoutVars>
          <dgm:chPref val="1"/>
          <dgm:dir/>
          <dgm:animOne val="branch"/>
          <dgm:animLvl val="lvl"/>
          <dgm:resizeHandles/>
        </dgm:presLayoutVars>
      </dgm:prSet>
      <dgm:spPr/>
      <dgm:t>
        <a:bodyPr/>
        <a:lstStyle/>
        <a:p>
          <a:endParaRPr lang="en-US"/>
        </a:p>
      </dgm:t>
    </dgm:pt>
    <dgm:pt modelId="{CCBE7E62-0C65-481F-9E03-63B90DFC0497}" type="pres">
      <dgm:prSet presAssocID="{D18E8C6A-11DC-4290-B6F9-A44A2996B718}" presName="hierRoot1" presStyleCnt="0"/>
      <dgm:spPr/>
    </dgm:pt>
    <dgm:pt modelId="{DCE7C6F3-6304-4861-AA2D-4CDACE6ED6E9}" type="pres">
      <dgm:prSet presAssocID="{D18E8C6A-11DC-4290-B6F9-A44A2996B718}" presName="composite" presStyleCnt="0"/>
      <dgm:spPr/>
    </dgm:pt>
    <dgm:pt modelId="{53BEA125-5CF4-4996-AA3D-E46A671822DF}" type="pres">
      <dgm:prSet presAssocID="{D18E8C6A-11DC-4290-B6F9-A44A2996B718}" presName="background" presStyleLbl="node0" presStyleIdx="0" presStyleCnt="3"/>
      <dgm:spPr/>
    </dgm:pt>
    <dgm:pt modelId="{EA75D775-5736-4782-860A-C5C51302A3C5}" type="pres">
      <dgm:prSet presAssocID="{D18E8C6A-11DC-4290-B6F9-A44A2996B718}" presName="text" presStyleLbl="fgAcc0" presStyleIdx="0" presStyleCnt="3">
        <dgm:presLayoutVars>
          <dgm:chPref val="3"/>
        </dgm:presLayoutVars>
      </dgm:prSet>
      <dgm:spPr/>
      <dgm:t>
        <a:bodyPr/>
        <a:lstStyle/>
        <a:p>
          <a:endParaRPr lang="en-US"/>
        </a:p>
      </dgm:t>
    </dgm:pt>
    <dgm:pt modelId="{DD842DDB-B4C8-4DEE-B9FD-EC763FB5A8A1}" type="pres">
      <dgm:prSet presAssocID="{D18E8C6A-11DC-4290-B6F9-A44A2996B718}" presName="hierChild2" presStyleCnt="0"/>
      <dgm:spPr/>
    </dgm:pt>
    <dgm:pt modelId="{765D787E-73BA-4190-B242-7DF18885C06D}" type="pres">
      <dgm:prSet presAssocID="{1879BC56-32ED-4046-A1A4-079CA6F82BE9}" presName="hierRoot1" presStyleCnt="0"/>
      <dgm:spPr/>
    </dgm:pt>
    <dgm:pt modelId="{68BD4DC9-C17F-47F9-994C-1F06A07B405B}" type="pres">
      <dgm:prSet presAssocID="{1879BC56-32ED-4046-A1A4-079CA6F82BE9}" presName="composite" presStyleCnt="0"/>
      <dgm:spPr/>
    </dgm:pt>
    <dgm:pt modelId="{F70A9F96-2ED7-4880-950C-22E6140B9D45}" type="pres">
      <dgm:prSet presAssocID="{1879BC56-32ED-4046-A1A4-079CA6F82BE9}" presName="background" presStyleLbl="node0" presStyleIdx="1" presStyleCnt="3"/>
      <dgm:spPr/>
    </dgm:pt>
    <dgm:pt modelId="{AD4B404F-9DEF-484B-8923-C2277D1C4233}" type="pres">
      <dgm:prSet presAssocID="{1879BC56-32ED-4046-A1A4-079CA6F82BE9}" presName="text" presStyleLbl="fgAcc0" presStyleIdx="1" presStyleCnt="3">
        <dgm:presLayoutVars>
          <dgm:chPref val="3"/>
        </dgm:presLayoutVars>
      </dgm:prSet>
      <dgm:spPr/>
      <dgm:t>
        <a:bodyPr/>
        <a:lstStyle/>
        <a:p>
          <a:endParaRPr lang="en-US"/>
        </a:p>
      </dgm:t>
    </dgm:pt>
    <dgm:pt modelId="{5E9C7B4A-A371-4C73-B038-EB6A98025DB3}" type="pres">
      <dgm:prSet presAssocID="{1879BC56-32ED-4046-A1A4-079CA6F82BE9}" presName="hierChild2" presStyleCnt="0"/>
      <dgm:spPr/>
    </dgm:pt>
    <dgm:pt modelId="{66A4216B-CB00-4984-93EB-DE00B7A04E27}" type="pres">
      <dgm:prSet presAssocID="{CACF0E43-7833-4BA2-8908-BA91B12E58E7}" presName="hierRoot1" presStyleCnt="0"/>
      <dgm:spPr/>
    </dgm:pt>
    <dgm:pt modelId="{83C9E4E7-054D-4580-8EDA-C1EFCEDBEB0E}" type="pres">
      <dgm:prSet presAssocID="{CACF0E43-7833-4BA2-8908-BA91B12E58E7}" presName="composite" presStyleCnt="0"/>
      <dgm:spPr/>
    </dgm:pt>
    <dgm:pt modelId="{65E106F8-C052-402E-A6FE-9E379069B0BA}" type="pres">
      <dgm:prSet presAssocID="{CACF0E43-7833-4BA2-8908-BA91B12E58E7}" presName="background" presStyleLbl="node0" presStyleIdx="2" presStyleCnt="3"/>
      <dgm:spPr/>
    </dgm:pt>
    <dgm:pt modelId="{5548C6EF-4A40-4C2E-8F6F-9333D5E389A2}" type="pres">
      <dgm:prSet presAssocID="{CACF0E43-7833-4BA2-8908-BA91B12E58E7}" presName="text" presStyleLbl="fgAcc0" presStyleIdx="2" presStyleCnt="3">
        <dgm:presLayoutVars>
          <dgm:chPref val="3"/>
        </dgm:presLayoutVars>
      </dgm:prSet>
      <dgm:spPr/>
      <dgm:t>
        <a:bodyPr/>
        <a:lstStyle/>
        <a:p>
          <a:endParaRPr lang="en-US"/>
        </a:p>
      </dgm:t>
    </dgm:pt>
    <dgm:pt modelId="{20F34738-1D5A-4A00-88FF-BB64E8E09571}" type="pres">
      <dgm:prSet presAssocID="{CACF0E43-7833-4BA2-8908-BA91B12E58E7}" presName="hierChild2" presStyleCnt="0"/>
      <dgm:spPr/>
    </dgm:pt>
  </dgm:ptLst>
  <dgm:cxnLst>
    <dgm:cxn modelId="{912A096C-F1DE-4071-AC0F-89BFD274521D}" type="presOf" srcId="{1879BC56-32ED-4046-A1A4-079CA6F82BE9}" destId="{AD4B404F-9DEF-484B-8923-C2277D1C4233}" srcOrd="0" destOrd="0" presId="urn:microsoft.com/office/officeart/2005/8/layout/hierarchy1"/>
    <dgm:cxn modelId="{9F3CE0C2-B736-410E-B10C-F21F9E2EB0F2}" type="presOf" srcId="{D18E8C6A-11DC-4290-B6F9-A44A2996B718}" destId="{EA75D775-5736-4782-860A-C5C51302A3C5}" srcOrd="0" destOrd="0" presId="urn:microsoft.com/office/officeart/2005/8/layout/hierarchy1"/>
    <dgm:cxn modelId="{3F7218E6-5F15-424A-A406-2C1E450D7D48}" srcId="{61785411-7C5B-4372-A6BA-71C08E41AAE0}" destId="{D18E8C6A-11DC-4290-B6F9-A44A2996B718}" srcOrd="0" destOrd="0" parTransId="{F3A9BCA0-4914-4B1E-A319-7D0E27F9A2DE}" sibTransId="{4C14DCBD-6E20-442D-9A7C-E16F8FAEDEB7}"/>
    <dgm:cxn modelId="{C2C1ED7A-C525-4B74-AC83-0F3247201CFB}" srcId="{61785411-7C5B-4372-A6BA-71C08E41AAE0}" destId="{CACF0E43-7833-4BA2-8908-BA91B12E58E7}" srcOrd="2" destOrd="0" parTransId="{CF847A42-95C3-42FC-BC1E-A9271DC26E0E}" sibTransId="{BF9DFFEC-7F3B-46F8-8265-3D79A904F0B1}"/>
    <dgm:cxn modelId="{1967E56B-3C49-4170-9642-FB0CD70B06AA}" type="presOf" srcId="{61785411-7C5B-4372-A6BA-71C08E41AAE0}" destId="{930C78C6-AD9C-4314-B823-8D0AF7E72307}" srcOrd="0" destOrd="0" presId="urn:microsoft.com/office/officeart/2005/8/layout/hierarchy1"/>
    <dgm:cxn modelId="{3572D3AB-5FD8-4F3C-9518-155AB680B283}" srcId="{61785411-7C5B-4372-A6BA-71C08E41AAE0}" destId="{1879BC56-32ED-4046-A1A4-079CA6F82BE9}" srcOrd="1" destOrd="0" parTransId="{A9975BF8-F995-460B-B29B-C4ACA8F8A170}" sibTransId="{936C4013-4445-41C1-AAB5-A4C1ED0DFABD}"/>
    <dgm:cxn modelId="{47E85313-BCC9-469E-A0DA-CEB0E049EF7B}" type="presOf" srcId="{CACF0E43-7833-4BA2-8908-BA91B12E58E7}" destId="{5548C6EF-4A40-4C2E-8F6F-9333D5E389A2}" srcOrd="0" destOrd="0" presId="urn:microsoft.com/office/officeart/2005/8/layout/hierarchy1"/>
    <dgm:cxn modelId="{58439043-CEC9-4C60-B0CF-48897ED155DD}" type="presParOf" srcId="{930C78C6-AD9C-4314-B823-8D0AF7E72307}" destId="{CCBE7E62-0C65-481F-9E03-63B90DFC0497}" srcOrd="0" destOrd="0" presId="urn:microsoft.com/office/officeart/2005/8/layout/hierarchy1"/>
    <dgm:cxn modelId="{5B7213F7-43D0-4D5B-A5C2-ABF475937140}" type="presParOf" srcId="{CCBE7E62-0C65-481F-9E03-63B90DFC0497}" destId="{DCE7C6F3-6304-4861-AA2D-4CDACE6ED6E9}" srcOrd="0" destOrd="0" presId="urn:microsoft.com/office/officeart/2005/8/layout/hierarchy1"/>
    <dgm:cxn modelId="{6A690B7A-F5DA-47B8-A293-B63E2B99D1A3}" type="presParOf" srcId="{DCE7C6F3-6304-4861-AA2D-4CDACE6ED6E9}" destId="{53BEA125-5CF4-4996-AA3D-E46A671822DF}" srcOrd="0" destOrd="0" presId="urn:microsoft.com/office/officeart/2005/8/layout/hierarchy1"/>
    <dgm:cxn modelId="{FB9AA7C9-ED23-4DE7-BCED-F454D8107598}" type="presParOf" srcId="{DCE7C6F3-6304-4861-AA2D-4CDACE6ED6E9}" destId="{EA75D775-5736-4782-860A-C5C51302A3C5}" srcOrd="1" destOrd="0" presId="urn:microsoft.com/office/officeart/2005/8/layout/hierarchy1"/>
    <dgm:cxn modelId="{3843843B-12F5-44CA-BA61-297944F231D3}" type="presParOf" srcId="{CCBE7E62-0C65-481F-9E03-63B90DFC0497}" destId="{DD842DDB-B4C8-4DEE-B9FD-EC763FB5A8A1}" srcOrd="1" destOrd="0" presId="urn:microsoft.com/office/officeart/2005/8/layout/hierarchy1"/>
    <dgm:cxn modelId="{E349164E-8C1C-43E1-8A9D-CA7818D0DAD2}" type="presParOf" srcId="{930C78C6-AD9C-4314-B823-8D0AF7E72307}" destId="{765D787E-73BA-4190-B242-7DF18885C06D}" srcOrd="1" destOrd="0" presId="urn:microsoft.com/office/officeart/2005/8/layout/hierarchy1"/>
    <dgm:cxn modelId="{7F60F6FE-9795-41BD-B3A1-7213702B44B3}" type="presParOf" srcId="{765D787E-73BA-4190-B242-7DF18885C06D}" destId="{68BD4DC9-C17F-47F9-994C-1F06A07B405B}" srcOrd="0" destOrd="0" presId="urn:microsoft.com/office/officeart/2005/8/layout/hierarchy1"/>
    <dgm:cxn modelId="{524F013F-72A4-46A3-AE91-93DD2D07D366}" type="presParOf" srcId="{68BD4DC9-C17F-47F9-994C-1F06A07B405B}" destId="{F70A9F96-2ED7-4880-950C-22E6140B9D45}" srcOrd="0" destOrd="0" presId="urn:microsoft.com/office/officeart/2005/8/layout/hierarchy1"/>
    <dgm:cxn modelId="{73A9A7B9-AC5B-452B-A1BA-88814B9F2239}" type="presParOf" srcId="{68BD4DC9-C17F-47F9-994C-1F06A07B405B}" destId="{AD4B404F-9DEF-484B-8923-C2277D1C4233}" srcOrd="1" destOrd="0" presId="urn:microsoft.com/office/officeart/2005/8/layout/hierarchy1"/>
    <dgm:cxn modelId="{D0018FD3-DD09-423B-B7B9-A1E67B44515D}" type="presParOf" srcId="{765D787E-73BA-4190-B242-7DF18885C06D}" destId="{5E9C7B4A-A371-4C73-B038-EB6A98025DB3}" srcOrd="1" destOrd="0" presId="urn:microsoft.com/office/officeart/2005/8/layout/hierarchy1"/>
    <dgm:cxn modelId="{FADE64AC-7425-4B25-B585-DED7628927A5}" type="presParOf" srcId="{930C78C6-AD9C-4314-B823-8D0AF7E72307}" destId="{66A4216B-CB00-4984-93EB-DE00B7A04E27}" srcOrd="2" destOrd="0" presId="urn:microsoft.com/office/officeart/2005/8/layout/hierarchy1"/>
    <dgm:cxn modelId="{057C4C6A-11C1-40D6-BCAB-A61F9FC60D9F}" type="presParOf" srcId="{66A4216B-CB00-4984-93EB-DE00B7A04E27}" destId="{83C9E4E7-054D-4580-8EDA-C1EFCEDBEB0E}" srcOrd="0" destOrd="0" presId="urn:microsoft.com/office/officeart/2005/8/layout/hierarchy1"/>
    <dgm:cxn modelId="{E1C451C7-E940-4387-A2C5-979D84B9291D}" type="presParOf" srcId="{83C9E4E7-054D-4580-8EDA-C1EFCEDBEB0E}" destId="{65E106F8-C052-402E-A6FE-9E379069B0BA}" srcOrd="0" destOrd="0" presId="urn:microsoft.com/office/officeart/2005/8/layout/hierarchy1"/>
    <dgm:cxn modelId="{4144F3F1-8617-4886-B5BE-15C89A36C57D}" type="presParOf" srcId="{83C9E4E7-054D-4580-8EDA-C1EFCEDBEB0E}" destId="{5548C6EF-4A40-4C2E-8F6F-9333D5E389A2}" srcOrd="1" destOrd="0" presId="urn:microsoft.com/office/officeart/2005/8/layout/hierarchy1"/>
    <dgm:cxn modelId="{BC4957B0-A1CB-4591-B5BB-1A5DB42DAFE6}" type="presParOf" srcId="{66A4216B-CB00-4984-93EB-DE00B7A04E27}" destId="{20F34738-1D5A-4A00-88FF-BB64E8E0957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19C2E8-8C67-407B-B540-6A154FF4B80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A8205DFB-4EE8-43FE-896E-BB9AC46C9C09}">
      <dgm:prSet/>
      <dgm:spPr/>
      <dgm:t>
        <a:bodyPr/>
        <a:lstStyle/>
        <a:p>
          <a:r>
            <a:rPr lang="en-US"/>
            <a:t>Jazz has been presented historically as a “man’s world,” but women had fundamental roles to play throughout its history</a:t>
          </a:r>
        </a:p>
      </dgm:t>
    </dgm:pt>
    <dgm:pt modelId="{C2640DFA-45A8-4ABF-8B51-04D6659E52AA}" type="parTrans" cxnId="{93A1E9AF-CF4D-4F44-AACF-FE2E06345469}">
      <dgm:prSet/>
      <dgm:spPr/>
      <dgm:t>
        <a:bodyPr/>
        <a:lstStyle/>
        <a:p>
          <a:endParaRPr lang="en-US"/>
        </a:p>
      </dgm:t>
    </dgm:pt>
    <dgm:pt modelId="{EDAC4A11-12D8-4322-8827-0DCB508955B5}" type="sibTrans" cxnId="{93A1E9AF-CF4D-4F44-AACF-FE2E06345469}">
      <dgm:prSet/>
      <dgm:spPr/>
      <dgm:t>
        <a:bodyPr/>
        <a:lstStyle/>
        <a:p>
          <a:endParaRPr lang="en-US"/>
        </a:p>
      </dgm:t>
    </dgm:pt>
    <dgm:pt modelId="{972943A7-7F46-4F1E-848E-63405AA492B4}">
      <dgm:prSet/>
      <dgm:spPr/>
      <dgm:t>
        <a:bodyPr/>
        <a:lstStyle/>
        <a:p>
          <a:r>
            <a:rPr lang="en-US" dirty="0"/>
            <a:t>Deeply-held sexist beliefs about some aspects of jazz performance are </a:t>
          </a:r>
          <a:r>
            <a:rPr lang="en-US" dirty="0" smtClean="0"/>
            <a:t>changing. Still, a 2020 image search of “jazz performers” (right) reveals how the story remains told</a:t>
          </a:r>
          <a:endParaRPr lang="en-US" dirty="0"/>
        </a:p>
      </dgm:t>
    </dgm:pt>
    <dgm:pt modelId="{29C4ED64-8CCF-4A69-8C9F-490CDC8577A5}" type="parTrans" cxnId="{168D786F-4613-4C0B-9641-3F64F6422088}">
      <dgm:prSet/>
      <dgm:spPr/>
      <dgm:t>
        <a:bodyPr/>
        <a:lstStyle/>
        <a:p>
          <a:endParaRPr lang="en-US"/>
        </a:p>
      </dgm:t>
    </dgm:pt>
    <dgm:pt modelId="{3D5CA632-D5C4-4C2C-A3AB-4D16C1E8A63E}" type="sibTrans" cxnId="{168D786F-4613-4C0B-9641-3F64F6422088}">
      <dgm:prSet/>
      <dgm:spPr/>
      <dgm:t>
        <a:bodyPr/>
        <a:lstStyle/>
        <a:p>
          <a:endParaRPr lang="en-US"/>
        </a:p>
      </dgm:t>
    </dgm:pt>
    <dgm:pt modelId="{72D1B99B-CD2F-4FAF-A27E-0F2E6B643DB1}">
      <dgm:prSet/>
      <dgm:spPr>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n-US" dirty="0"/>
        </a:p>
      </dgm:t>
    </dgm:pt>
    <dgm:pt modelId="{C4812A27-9390-4280-97B5-8FB129188DB3}" type="parTrans" cxnId="{8FCF5787-89B5-4C84-AFAF-6B97AC8FF54C}">
      <dgm:prSet/>
      <dgm:spPr/>
      <dgm:t>
        <a:bodyPr/>
        <a:lstStyle/>
        <a:p>
          <a:endParaRPr lang="en-US"/>
        </a:p>
      </dgm:t>
    </dgm:pt>
    <dgm:pt modelId="{D5B4CB15-AFF7-454E-9DB4-80852DF21E03}" type="sibTrans" cxnId="{8FCF5787-89B5-4C84-AFAF-6B97AC8FF54C}">
      <dgm:prSet/>
      <dgm:spPr/>
      <dgm:t>
        <a:bodyPr/>
        <a:lstStyle/>
        <a:p>
          <a:endParaRPr lang="en-US"/>
        </a:p>
      </dgm:t>
    </dgm:pt>
    <dgm:pt modelId="{181D0B67-C719-42C3-A5DC-7CFDF4EDA491}" type="pres">
      <dgm:prSet presAssocID="{1A19C2E8-8C67-407B-B540-6A154FF4B801}" presName="hierChild1" presStyleCnt="0">
        <dgm:presLayoutVars>
          <dgm:chPref val="1"/>
          <dgm:dir/>
          <dgm:animOne val="branch"/>
          <dgm:animLvl val="lvl"/>
          <dgm:resizeHandles/>
        </dgm:presLayoutVars>
      </dgm:prSet>
      <dgm:spPr/>
      <dgm:t>
        <a:bodyPr/>
        <a:lstStyle/>
        <a:p>
          <a:endParaRPr lang="en-US"/>
        </a:p>
      </dgm:t>
    </dgm:pt>
    <dgm:pt modelId="{414E2FF4-0F0A-4930-876A-53E0C6606292}" type="pres">
      <dgm:prSet presAssocID="{A8205DFB-4EE8-43FE-896E-BB9AC46C9C09}" presName="hierRoot1" presStyleCnt="0"/>
      <dgm:spPr/>
    </dgm:pt>
    <dgm:pt modelId="{055DE714-CAAF-4C4F-A125-C17465DACD8F}" type="pres">
      <dgm:prSet presAssocID="{A8205DFB-4EE8-43FE-896E-BB9AC46C9C09}" presName="composite" presStyleCnt="0"/>
      <dgm:spPr/>
    </dgm:pt>
    <dgm:pt modelId="{87F3AEDD-A789-4D3A-B919-CC838091267E}" type="pres">
      <dgm:prSet presAssocID="{A8205DFB-4EE8-43FE-896E-BB9AC46C9C09}" presName="background" presStyleLbl="node0" presStyleIdx="0" presStyleCnt="3"/>
      <dgm:spPr/>
    </dgm:pt>
    <dgm:pt modelId="{D12539B5-024C-46F3-861B-59905F60C374}" type="pres">
      <dgm:prSet presAssocID="{A8205DFB-4EE8-43FE-896E-BB9AC46C9C09}" presName="text" presStyleLbl="fgAcc0" presStyleIdx="0" presStyleCnt="3" custScaleX="112523" custScaleY="143261">
        <dgm:presLayoutVars>
          <dgm:chPref val="3"/>
        </dgm:presLayoutVars>
      </dgm:prSet>
      <dgm:spPr/>
      <dgm:t>
        <a:bodyPr/>
        <a:lstStyle/>
        <a:p>
          <a:endParaRPr lang="en-US"/>
        </a:p>
      </dgm:t>
    </dgm:pt>
    <dgm:pt modelId="{E3A650D6-FC31-4904-98AC-A7E870CAA6D3}" type="pres">
      <dgm:prSet presAssocID="{A8205DFB-4EE8-43FE-896E-BB9AC46C9C09}" presName="hierChild2" presStyleCnt="0"/>
      <dgm:spPr/>
    </dgm:pt>
    <dgm:pt modelId="{C5F18EC4-73B8-4A68-B59A-CC4F382D0FAB}" type="pres">
      <dgm:prSet presAssocID="{972943A7-7F46-4F1E-848E-63405AA492B4}" presName="hierRoot1" presStyleCnt="0"/>
      <dgm:spPr/>
    </dgm:pt>
    <dgm:pt modelId="{8D42B9A5-CE1D-4CE5-829C-F299300B1894}" type="pres">
      <dgm:prSet presAssocID="{972943A7-7F46-4F1E-848E-63405AA492B4}" presName="composite" presStyleCnt="0"/>
      <dgm:spPr/>
    </dgm:pt>
    <dgm:pt modelId="{281A3B30-C7A7-487F-8BE9-91594C4CECC2}" type="pres">
      <dgm:prSet presAssocID="{972943A7-7F46-4F1E-848E-63405AA492B4}" presName="background" presStyleLbl="node0" presStyleIdx="1" presStyleCnt="3"/>
      <dgm:spPr/>
    </dgm:pt>
    <dgm:pt modelId="{34B4DD14-4567-4AA0-AAC5-2A7056A8939B}" type="pres">
      <dgm:prSet presAssocID="{972943A7-7F46-4F1E-848E-63405AA492B4}" presName="text" presStyleLbl="fgAcc0" presStyleIdx="1" presStyleCnt="3" custScaleX="114940" custScaleY="197469">
        <dgm:presLayoutVars>
          <dgm:chPref val="3"/>
        </dgm:presLayoutVars>
      </dgm:prSet>
      <dgm:spPr/>
      <dgm:t>
        <a:bodyPr/>
        <a:lstStyle/>
        <a:p>
          <a:endParaRPr lang="en-US"/>
        </a:p>
      </dgm:t>
    </dgm:pt>
    <dgm:pt modelId="{6124D6B8-BC0E-4D59-BA5D-A4832A51E483}" type="pres">
      <dgm:prSet presAssocID="{972943A7-7F46-4F1E-848E-63405AA492B4}" presName="hierChild2" presStyleCnt="0"/>
      <dgm:spPr/>
    </dgm:pt>
    <dgm:pt modelId="{7BCE2ED9-EE2F-4A25-B4F6-BF94FF0E6680}" type="pres">
      <dgm:prSet presAssocID="{72D1B99B-CD2F-4FAF-A27E-0F2E6B643DB1}" presName="hierRoot1" presStyleCnt="0"/>
      <dgm:spPr/>
    </dgm:pt>
    <dgm:pt modelId="{C85F4561-CE1A-4401-AA8A-81C10F52230B}" type="pres">
      <dgm:prSet presAssocID="{72D1B99B-CD2F-4FAF-A27E-0F2E6B643DB1}" presName="composite" presStyleCnt="0"/>
      <dgm:spPr/>
    </dgm:pt>
    <dgm:pt modelId="{E60ADFC6-231E-4982-9D62-674260AFEBB7}" type="pres">
      <dgm:prSet presAssocID="{72D1B99B-CD2F-4FAF-A27E-0F2E6B643DB1}" presName="background" presStyleLbl="node0" presStyleIdx="2" presStyleCnt="3"/>
      <dgm:spPr/>
    </dgm:pt>
    <dgm:pt modelId="{2D41A75C-7FAF-44D9-8B80-C5C9DD7A965F}" type="pres">
      <dgm:prSet presAssocID="{72D1B99B-CD2F-4FAF-A27E-0F2E6B643DB1}" presName="text" presStyleLbl="fgAcc0" presStyleIdx="2" presStyleCnt="3" custScaleX="119477" custScaleY="197056">
        <dgm:presLayoutVars>
          <dgm:chPref val="3"/>
        </dgm:presLayoutVars>
      </dgm:prSet>
      <dgm:spPr/>
      <dgm:t>
        <a:bodyPr/>
        <a:lstStyle/>
        <a:p>
          <a:endParaRPr lang="en-US"/>
        </a:p>
      </dgm:t>
    </dgm:pt>
    <dgm:pt modelId="{AEF3CEE0-2738-471B-A5BF-BF90D17BD143}" type="pres">
      <dgm:prSet presAssocID="{72D1B99B-CD2F-4FAF-A27E-0F2E6B643DB1}" presName="hierChild2" presStyleCnt="0"/>
      <dgm:spPr/>
    </dgm:pt>
  </dgm:ptLst>
  <dgm:cxnLst>
    <dgm:cxn modelId="{168D786F-4613-4C0B-9641-3F64F6422088}" srcId="{1A19C2E8-8C67-407B-B540-6A154FF4B801}" destId="{972943A7-7F46-4F1E-848E-63405AA492B4}" srcOrd="1" destOrd="0" parTransId="{29C4ED64-8CCF-4A69-8C9F-490CDC8577A5}" sibTransId="{3D5CA632-D5C4-4C2C-A3AB-4D16C1E8A63E}"/>
    <dgm:cxn modelId="{9045B4CD-A55A-47F2-9582-9147938CB4DC}" type="presOf" srcId="{A8205DFB-4EE8-43FE-896E-BB9AC46C9C09}" destId="{D12539B5-024C-46F3-861B-59905F60C374}" srcOrd="0" destOrd="0" presId="urn:microsoft.com/office/officeart/2005/8/layout/hierarchy1"/>
    <dgm:cxn modelId="{D3B40D3C-545F-4F3B-8141-60EF6936547C}" type="presOf" srcId="{72D1B99B-CD2F-4FAF-A27E-0F2E6B643DB1}" destId="{2D41A75C-7FAF-44D9-8B80-C5C9DD7A965F}" srcOrd="0" destOrd="0" presId="urn:microsoft.com/office/officeart/2005/8/layout/hierarchy1"/>
    <dgm:cxn modelId="{F11BF484-F2B4-4F19-908D-401B43BA2CDD}" type="presOf" srcId="{972943A7-7F46-4F1E-848E-63405AA492B4}" destId="{34B4DD14-4567-4AA0-AAC5-2A7056A8939B}" srcOrd="0" destOrd="0" presId="urn:microsoft.com/office/officeart/2005/8/layout/hierarchy1"/>
    <dgm:cxn modelId="{78DF4CFB-556E-4875-B017-48C8928180C9}" type="presOf" srcId="{1A19C2E8-8C67-407B-B540-6A154FF4B801}" destId="{181D0B67-C719-42C3-A5DC-7CFDF4EDA491}" srcOrd="0" destOrd="0" presId="urn:microsoft.com/office/officeart/2005/8/layout/hierarchy1"/>
    <dgm:cxn modelId="{8FCF5787-89B5-4C84-AFAF-6B97AC8FF54C}" srcId="{1A19C2E8-8C67-407B-B540-6A154FF4B801}" destId="{72D1B99B-CD2F-4FAF-A27E-0F2E6B643DB1}" srcOrd="2" destOrd="0" parTransId="{C4812A27-9390-4280-97B5-8FB129188DB3}" sibTransId="{D5B4CB15-AFF7-454E-9DB4-80852DF21E03}"/>
    <dgm:cxn modelId="{93A1E9AF-CF4D-4F44-AACF-FE2E06345469}" srcId="{1A19C2E8-8C67-407B-B540-6A154FF4B801}" destId="{A8205DFB-4EE8-43FE-896E-BB9AC46C9C09}" srcOrd="0" destOrd="0" parTransId="{C2640DFA-45A8-4ABF-8B51-04D6659E52AA}" sibTransId="{EDAC4A11-12D8-4322-8827-0DCB508955B5}"/>
    <dgm:cxn modelId="{8766DC26-50CD-4A1E-843A-5B6DE50E7769}" type="presParOf" srcId="{181D0B67-C719-42C3-A5DC-7CFDF4EDA491}" destId="{414E2FF4-0F0A-4930-876A-53E0C6606292}" srcOrd="0" destOrd="0" presId="urn:microsoft.com/office/officeart/2005/8/layout/hierarchy1"/>
    <dgm:cxn modelId="{42B80A85-53E6-4366-8C07-B475F6AF15A9}" type="presParOf" srcId="{414E2FF4-0F0A-4930-876A-53E0C6606292}" destId="{055DE714-CAAF-4C4F-A125-C17465DACD8F}" srcOrd="0" destOrd="0" presId="urn:microsoft.com/office/officeart/2005/8/layout/hierarchy1"/>
    <dgm:cxn modelId="{4D9ABE91-FA05-4DEC-935E-96A8A993241E}" type="presParOf" srcId="{055DE714-CAAF-4C4F-A125-C17465DACD8F}" destId="{87F3AEDD-A789-4D3A-B919-CC838091267E}" srcOrd="0" destOrd="0" presId="urn:microsoft.com/office/officeart/2005/8/layout/hierarchy1"/>
    <dgm:cxn modelId="{B4D9BEFF-D403-47CB-8382-A8345EAD203A}" type="presParOf" srcId="{055DE714-CAAF-4C4F-A125-C17465DACD8F}" destId="{D12539B5-024C-46F3-861B-59905F60C374}" srcOrd="1" destOrd="0" presId="urn:microsoft.com/office/officeart/2005/8/layout/hierarchy1"/>
    <dgm:cxn modelId="{D73D9554-008C-4368-B85C-D8F9F9E2DC41}" type="presParOf" srcId="{414E2FF4-0F0A-4930-876A-53E0C6606292}" destId="{E3A650D6-FC31-4904-98AC-A7E870CAA6D3}" srcOrd="1" destOrd="0" presId="urn:microsoft.com/office/officeart/2005/8/layout/hierarchy1"/>
    <dgm:cxn modelId="{4B7C8A81-68DC-451C-A7AF-7B145C721DCB}" type="presParOf" srcId="{181D0B67-C719-42C3-A5DC-7CFDF4EDA491}" destId="{C5F18EC4-73B8-4A68-B59A-CC4F382D0FAB}" srcOrd="1" destOrd="0" presId="urn:microsoft.com/office/officeart/2005/8/layout/hierarchy1"/>
    <dgm:cxn modelId="{E1AFF6C9-FA48-4D1D-A363-85A9D4912A1D}" type="presParOf" srcId="{C5F18EC4-73B8-4A68-B59A-CC4F382D0FAB}" destId="{8D42B9A5-CE1D-4CE5-829C-F299300B1894}" srcOrd="0" destOrd="0" presId="urn:microsoft.com/office/officeart/2005/8/layout/hierarchy1"/>
    <dgm:cxn modelId="{82A6B275-C7E7-40CF-A789-AED10B7B876A}" type="presParOf" srcId="{8D42B9A5-CE1D-4CE5-829C-F299300B1894}" destId="{281A3B30-C7A7-487F-8BE9-91594C4CECC2}" srcOrd="0" destOrd="0" presId="urn:microsoft.com/office/officeart/2005/8/layout/hierarchy1"/>
    <dgm:cxn modelId="{05A529AE-FF43-4B15-9542-CDF4D55C20C8}" type="presParOf" srcId="{8D42B9A5-CE1D-4CE5-829C-F299300B1894}" destId="{34B4DD14-4567-4AA0-AAC5-2A7056A8939B}" srcOrd="1" destOrd="0" presId="urn:microsoft.com/office/officeart/2005/8/layout/hierarchy1"/>
    <dgm:cxn modelId="{1AEE6C57-1E3D-42F0-B1A5-995A087844D9}" type="presParOf" srcId="{C5F18EC4-73B8-4A68-B59A-CC4F382D0FAB}" destId="{6124D6B8-BC0E-4D59-BA5D-A4832A51E483}" srcOrd="1" destOrd="0" presId="urn:microsoft.com/office/officeart/2005/8/layout/hierarchy1"/>
    <dgm:cxn modelId="{DFFD8900-22D0-485C-A529-D55BD43D56FD}" type="presParOf" srcId="{181D0B67-C719-42C3-A5DC-7CFDF4EDA491}" destId="{7BCE2ED9-EE2F-4A25-B4F6-BF94FF0E6680}" srcOrd="2" destOrd="0" presId="urn:microsoft.com/office/officeart/2005/8/layout/hierarchy1"/>
    <dgm:cxn modelId="{D8CFC150-A111-4F5F-B050-3D2CF5298458}" type="presParOf" srcId="{7BCE2ED9-EE2F-4A25-B4F6-BF94FF0E6680}" destId="{C85F4561-CE1A-4401-AA8A-81C10F52230B}" srcOrd="0" destOrd="0" presId="urn:microsoft.com/office/officeart/2005/8/layout/hierarchy1"/>
    <dgm:cxn modelId="{9B9EAA1C-907C-4124-8C2A-32CAF0858669}" type="presParOf" srcId="{C85F4561-CE1A-4401-AA8A-81C10F52230B}" destId="{E60ADFC6-231E-4982-9D62-674260AFEBB7}" srcOrd="0" destOrd="0" presId="urn:microsoft.com/office/officeart/2005/8/layout/hierarchy1"/>
    <dgm:cxn modelId="{FA661F6E-A837-453F-8924-13770BEC66A2}" type="presParOf" srcId="{C85F4561-CE1A-4401-AA8A-81C10F52230B}" destId="{2D41A75C-7FAF-44D9-8B80-C5C9DD7A965F}" srcOrd="1" destOrd="0" presId="urn:microsoft.com/office/officeart/2005/8/layout/hierarchy1"/>
    <dgm:cxn modelId="{4DF27495-94B1-4750-8C71-E73B2A13F61C}" type="presParOf" srcId="{7BCE2ED9-EE2F-4A25-B4F6-BF94FF0E6680}" destId="{AEF3CEE0-2738-471B-A5BF-BF90D17BD14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2BC54-550B-4E55-9F2E-04D7E62EDDB3}">
      <dsp:nvSpPr>
        <dsp:cNvPr id="0" name=""/>
        <dsp:cNvSpPr/>
      </dsp:nvSpPr>
      <dsp:spPr>
        <a:xfrm>
          <a:off x="1262" y="816584"/>
          <a:ext cx="4431444" cy="28139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7F9986-8A36-43AD-A45C-E4328F2AA0E4}">
      <dsp:nvSpPr>
        <dsp:cNvPr id="0" name=""/>
        <dsp:cNvSpPr/>
      </dsp:nvSpPr>
      <dsp:spPr>
        <a:xfrm>
          <a:off x="493645" y="1284348"/>
          <a:ext cx="4431444" cy="28139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Jazz historiography tends to focus on single “superstars” designated to represent specialty areas</a:t>
          </a:r>
        </a:p>
      </dsp:txBody>
      <dsp:txXfrm>
        <a:off x="576063" y="1366766"/>
        <a:ext cx="4266608" cy="2649131"/>
      </dsp:txXfrm>
    </dsp:sp>
    <dsp:sp modelId="{C14E85E7-9B2E-4EEF-8764-30772231FDA1}">
      <dsp:nvSpPr>
        <dsp:cNvPr id="0" name=""/>
        <dsp:cNvSpPr/>
      </dsp:nvSpPr>
      <dsp:spPr>
        <a:xfrm>
          <a:off x="5417472" y="816584"/>
          <a:ext cx="4431444" cy="28139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F5B717-D004-49AA-BACF-FD00872422BA}">
      <dsp:nvSpPr>
        <dsp:cNvPr id="0" name=""/>
        <dsp:cNvSpPr/>
      </dsp:nvSpPr>
      <dsp:spPr>
        <a:xfrm>
          <a:off x="5909855" y="1284348"/>
          <a:ext cx="4431444" cy="28139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a:t>This chapter recognizes women who have been highlighted in this manner, but also introduces less-adulated populations</a:t>
          </a:r>
        </a:p>
      </dsp:txBody>
      <dsp:txXfrm>
        <a:off x="5992273" y="1366766"/>
        <a:ext cx="4266608" cy="26491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53034-CC2D-463F-B85B-EA41A6C2C65E}">
      <dsp:nvSpPr>
        <dsp:cNvPr id="0" name=""/>
        <dsp:cNvSpPr/>
      </dsp:nvSpPr>
      <dsp:spPr>
        <a:xfrm>
          <a:off x="0" y="307350"/>
          <a:ext cx="8132065" cy="3071249"/>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a:solidFill>
                <a:schemeClr val="bg1"/>
              </a:solidFill>
            </a:rPr>
            <a:t>Jazz history narratives often begin with ragtime, with a focus on Scott Joplin</a:t>
          </a:r>
        </a:p>
      </dsp:txBody>
      <dsp:txXfrm>
        <a:off x="149926" y="457276"/>
        <a:ext cx="7832213" cy="2771397"/>
      </dsp:txXfrm>
    </dsp:sp>
    <dsp:sp modelId="{3B4DCFE9-C691-457A-9B0D-6E7576B9732A}">
      <dsp:nvSpPr>
        <dsp:cNvPr id="0" name=""/>
        <dsp:cNvSpPr/>
      </dsp:nvSpPr>
      <dsp:spPr>
        <a:xfrm>
          <a:off x="0" y="3479400"/>
          <a:ext cx="8132065" cy="3071249"/>
        </a:xfrm>
        <a:prstGeom prst="roundRect">
          <a:avLst/>
        </a:prstGeom>
        <a:gradFill rotWithShape="0">
          <a:gsLst>
            <a:gs pos="0">
              <a:schemeClr val="accent2">
                <a:hueOff val="-490875"/>
                <a:satOff val="38812"/>
                <a:lumOff val="-784"/>
                <a:alphaOff val="0"/>
                <a:tint val="96000"/>
                <a:lumMod val="104000"/>
              </a:schemeClr>
            </a:gs>
            <a:gs pos="100000">
              <a:schemeClr val="accent2">
                <a:hueOff val="-490875"/>
                <a:satOff val="38812"/>
                <a:lumOff val="-784"/>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a:solidFill>
                <a:schemeClr val="bg1"/>
              </a:solidFill>
            </a:rPr>
            <a:t>The “Joplin” </a:t>
          </a:r>
          <a:r>
            <a:rPr lang="en-US" sz="3500" kern="1200" dirty="0" smtClean="0">
              <a:solidFill>
                <a:schemeClr val="bg1"/>
              </a:solidFill>
            </a:rPr>
            <a:t>ragtime narrative </a:t>
          </a:r>
          <a:r>
            <a:rPr lang="en-US" sz="3500" kern="1200" dirty="0">
              <a:solidFill>
                <a:schemeClr val="bg1"/>
              </a:solidFill>
            </a:rPr>
            <a:t>ignores the many women involved in this piano-based genre, and also ignores older jazz roots in which women were involved</a:t>
          </a:r>
        </a:p>
      </dsp:txBody>
      <dsp:txXfrm>
        <a:off x="149926" y="3629326"/>
        <a:ext cx="7832213" cy="27713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1B880E-1B71-4120-9E90-EC94D9A3716E}">
      <dsp:nvSpPr>
        <dsp:cNvPr id="0" name=""/>
        <dsp:cNvSpPr/>
      </dsp:nvSpPr>
      <dsp:spPr>
        <a:xfrm>
          <a:off x="0" y="680"/>
          <a:ext cx="6243991" cy="159134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240EA4-C89D-45D2-83F7-CDACDB943867}">
      <dsp:nvSpPr>
        <dsp:cNvPr id="0" name=""/>
        <dsp:cNvSpPr/>
      </dsp:nvSpPr>
      <dsp:spPr>
        <a:xfrm>
          <a:off x="481381" y="358732"/>
          <a:ext cx="875239" cy="875239"/>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BADAF2E-43DC-48DC-A249-B21208871F13}">
      <dsp:nvSpPr>
        <dsp:cNvPr id="0" name=""/>
        <dsp:cNvSpPr/>
      </dsp:nvSpPr>
      <dsp:spPr>
        <a:xfrm>
          <a:off x="1838002" y="680"/>
          <a:ext cx="4405989" cy="159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17" tIns="168417" rIns="168417" bIns="168417" numCol="1" spcCol="1270" anchor="ctr" anchorCtr="0">
          <a:noAutofit/>
        </a:bodyPr>
        <a:lstStyle/>
        <a:p>
          <a:pPr lvl="0" algn="l" defTabSz="933450">
            <a:lnSpc>
              <a:spcPct val="90000"/>
            </a:lnSpc>
            <a:spcBef>
              <a:spcPct val="0"/>
            </a:spcBef>
            <a:spcAft>
              <a:spcPct val="35000"/>
            </a:spcAft>
          </a:pPr>
          <a:r>
            <a:rPr lang="en-US" sz="2100" b="1" kern="1200"/>
            <a:t>It was more difficult for women horn players and drummers to enter the gender-integrated big band scene</a:t>
          </a:r>
          <a:endParaRPr lang="en-US" sz="2100" kern="1200"/>
        </a:p>
      </dsp:txBody>
      <dsp:txXfrm>
        <a:off x="1838002" y="680"/>
        <a:ext cx="4405989" cy="1591344"/>
      </dsp:txXfrm>
    </dsp:sp>
    <dsp:sp modelId="{04F8A444-862E-4B9F-B7D3-0A407CAA67F5}">
      <dsp:nvSpPr>
        <dsp:cNvPr id="0" name=""/>
        <dsp:cNvSpPr/>
      </dsp:nvSpPr>
      <dsp:spPr>
        <a:xfrm>
          <a:off x="0" y="1989860"/>
          <a:ext cx="6243991" cy="159134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CC2AB5-D7C2-403D-840D-CF326DF628DE}">
      <dsp:nvSpPr>
        <dsp:cNvPr id="0" name=""/>
        <dsp:cNvSpPr/>
      </dsp:nvSpPr>
      <dsp:spPr>
        <a:xfrm>
          <a:off x="481381" y="2347912"/>
          <a:ext cx="875239" cy="875239"/>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DF19CA7-9725-4820-9E6F-E4801291BBF7}">
      <dsp:nvSpPr>
        <dsp:cNvPr id="0" name=""/>
        <dsp:cNvSpPr/>
      </dsp:nvSpPr>
      <dsp:spPr>
        <a:xfrm>
          <a:off x="1838002" y="1989860"/>
          <a:ext cx="4405989" cy="159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17" tIns="168417" rIns="168417" bIns="168417" numCol="1" spcCol="1270" anchor="ctr" anchorCtr="0">
          <a:noAutofit/>
        </a:bodyPr>
        <a:lstStyle/>
        <a:p>
          <a:pPr lvl="0" algn="l" defTabSz="933450">
            <a:lnSpc>
              <a:spcPct val="90000"/>
            </a:lnSpc>
            <a:spcBef>
              <a:spcPct val="0"/>
            </a:spcBef>
            <a:spcAft>
              <a:spcPct val="35000"/>
            </a:spcAft>
          </a:pPr>
          <a:r>
            <a:rPr lang="en-US" sz="2100" b="1" kern="1200"/>
            <a:t>Informal social networking was the main access to gigs, and women were often cut off from the system </a:t>
          </a:r>
          <a:endParaRPr lang="en-US" sz="2100" kern="1200"/>
        </a:p>
      </dsp:txBody>
      <dsp:txXfrm>
        <a:off x="1838002" y="1989860"/>
        <a:ext cx="4405989" cy="1591344"/>
      </dsp:txXfrm>
    </dsp:sp>
    <dsp:sp modelId="{C92305B7-0537-4D0B-B934-BEC810759164}">
      <dsp:nvSpPr>
        <dsp:cNvPr id="0" name=""/>
        <dsp:cNvSpPr/>
      </dsp:nvSpPr>
      <dsp:spPr>
        <a:xfrm>
          <a:off x="0" y="3979040"/>
          <a:ext cx="6243991" cy="159134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5A1EB9-4334-4D46-AE38-14FE318E11AE}">
      <dsp:nvSpPr>
        <dsp:cNvPr id="0" name=""/>
        <dsp:cNvSpPr/>
      </dsp:nvSpPr>
      <dsp:spPr>
        <a:xfrm>
          <a:off x="481381" y="4337093"/>
          <a:ext cx="875239" cy="875239"/>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A967DB7-E276-47CA-BCD1-E1A8B6D5A888}">
      <dsp:nvSpPr>
        <dsp:cNvPr id="0" name=""/>
        <dsp:cNvSpPr/>
      </dsp:nvSpPr>
      <dsp:spPr>
        <a:xfrm>
          <a:off x="1838002" y="3979040"/>
          <a:ext cx="4405989" cy="159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17" tIns="168417" rIns="168417" bIns="168417" numCol="1" spcCol="1270" anchor="ctr" anchorCtr="0">
          <a:noAutofit/>
        </a:bodyPr>
        <a:lstStyle/>
        <a:p>
          <a:pPr lvl="0" algn="l" defTabSz="933450">
            <a:lnSpc>
              <a:spcPct val="90000"/>
            </a:lnSpc>
            <a:spcBef>
              <a:spcPct val="0"/>
            </a:spcBef>
            <a:spcAft>
              <a:spcPct val="35000"/>
            </a:spcAft>
          </a:pPr>
          <a:r>
            <a:rPr lang="en-US" sz="2100" b="1" kern="1200"/>
            <a:t>Women such as trombonist Melba Liston reported on-the-job prejudice, especially until they “proved themselves”</a:t>
          </a:r>
          <a:endParaRPr lang="en-US" sz="2100" kern="1200"/>
        </a:p>
      </dsp:txBody>
      <dsp:txXfrm>
        <a:off x="1838002" y="3979040"/>
        <a:ext cx="4405989" cy="15913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EA125-5CF4-4996-AA3D-E46A671822DF}">
      <dsp:nvSpPr>
        <dsp:cNvPr id="0" name=""/>
        <dsp:cNvSpPr/>
      </dsp:nvSpPr>
      <dsp:spPr>
        <a:xfrm>
          <a:off x="0" y="1387792"/>
          <a:ext cx="3428999" cy="217741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75D775-5736-4782-860A-C5C51302A3C5}">
      <dsp:nvSpPr>
        <dsp:cNvPr id="0" name=""/>
        <dsp:cNvSpPr/>
      </dsp:nvSpPr>
      <dsp:spPr>
        <a:xfrm>
          <a:off x="380999" y="1749742"/>
          <a:ext cx="3428999" cy="217741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a:t>Following in the footsteps of Melba Liston and Mary Lou Williams, many women performers </a:t>
          </a:r>
          <a:r>
            <a:rPr lang="en-US" sz="1900" b="1" kern="1200" dirty="0" smtClean="0"/>
            <a:t>have </a:t>
          </a:r>
          <a:r>
            <a:rPr lang="en-US" sz="1900" b="1" kern="1200" dirty="0"/>
            <a:t>participated as jazz composers and arrangers .</a:t>
          </a:r>
          <a:endParaRPr lang="en-US" sz="1900" kern="1200" dirty="0"/>
        </a:p>
      </dsp:txBody>
      <dsp:txXfrm>
        <a:off x="444773" y="1813516"/>
        <a:ext cx="3301451" cy="2049866"/>
      </dsp:txXfrm>
    </dsp:sp>
    <dsp:sp modelId="{F70A9F96-2ED7-4880-950C-22E6140B9D45}">
      <dsp:nvSpPr>
        <dsp:cNvPr id="0" name=""/>
        <dsp:cNvSpPr/>
      </dsp:nvSpPr>
      <dsp:spPr>
        <a:xfrm>
          <a:off x="4190999" y="1387792"/>
          <a:ext cx="3428999" cy="217741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4B404F-9DEF-484B-8923-C2277D1C4233}">
      <dsp:nvSpPr>
        <dsp:cNvPr id="0" name=""/>
        <dsp:cNvSpPr/>
      </dsp:nvSpPr>
      <dsp:spPr>
        <a:xfrm>
          <a:off x="4571999" y="1749742"/>
          <a:ext cx="3428999" cy="217741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a:t>Toshiko Akiyoshi is one notable example. Her charts are performed widely, and by 2010,  she had received 14 Grammy nominations .</a:t>
          </a:r>
          <a:endParaRPr lang="en-US" sz="1900" kern="1200"/>
        </a:p>
      </dsp:txBody>
      <dsp:txXfrm>
        <a:off x="4635773" y="1813516"/>
        <a:ext cx="3301451" cy="2049866"/>
      </dsp:txXfrm>
    </dsp:sp>
    <dsp:sp modelId="{65E106F8-C052-402E-A6FE-9E379069B0BA}">
      <dsp:nvSpPr>
        <dsp:cNvPr id="0" name=""/>
        <dsp:cNvSpPr/>
      </dsp:nvSpPr>
      <dsp:spPr>
        <a:xfrm>
          <a:off x="8381999" y="1387792"/>
          <a:ext cx="3428999" cy="217741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48C6EF-4A40-4C2E-8F6F-9333D5E389A2}">
      <dsp:nvSpPr>
        <dsp:cNvPr id="0" name=""/>
        <dsp:cNvSpPr/>
      </dsp:nvSpPr>
      <dsp:spPr>
        <a:xfrm>
          <a:off x="8762999" y="1749742"/>
          <a:ext cx="3428999" cy="217741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a:t>Carla Bley is among the most creative minds in modern jazz, a leader in the experimental movement.</a:t>
          </a:r>
          <a:endParaRPr lang="en-US" sz="1900" kern="1200"/>
        </a:p>
      </dsp:txBody>
      <dsp:txXfrm>
        <a:off x="8826773" y="1813516"/>
        <a:ext cx="3301451" cy="20498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F3AEDD-A789-4D3A-B919-CC838091267E}">
      <dsp:nvSpPr>
        <dsp:cNvPr id="0" name=""/>
        <dsp:cNvSpPr/>
      </dsp:nvSpPr>
      <dsp:spPr>
        <a:xfrm>
          <a:off x="3449" y="442149"/>
          <a:ext cx="3012850" cy="243577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2539B5-024C-46F3-861B-59905F60C374}">
      <dsp:nvSpPr>
        <dsp:cNvPr id="0" name=""/>
        <dsp:cNvSpPr/>
      </dsp:nvSpPr>
      <dsp:spPr>
        <a:xfrm>
          <a:off x="300953" y="724778"/>
          <a:ext cx="3012850" cy="243577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Jazz has been presented historically as a “man’s world,” but women had fundamental roles to play throughout its history</a:t>
          </a:r>
        </a:p>
      </dsp:txBody>
      <dsp:txXfrm>
        <a:off x="372295" y="796120"/>
        <a:ext cx="2870166" cy="2293095"/>
      </dsp:txXfrm>
    </dsp:sp>
    <dsp:sp modelId="{281A3B30-C7A7-487F-8BE9-91594C4CECC2}">
      <dsp:nvSpPr>
        <dsp:cNvPr id="0" name=""/>
        <dsp:cNvSpPr/>
      </dsp:nvSpPr>
      <dsp:spPr>
        <a:xfrm>
          <a:off x="3611309" y="442149"/>
          <a:ext cx="3077567" cy="335744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B4DD14-4567-4AA0-AAC5-2A7056A8939B}">
      <dsp:nvSpPr>
        <dsp:cNvPr id="0" name=""/>
        <dsp:cNvSpPr/>
      </dsp:nvSpPr>
      <dsp:spPr>
        <a:xfrm>
          <a:off x="3908814" y="724778"/>
          <a:ext cx="3077567" cy="3357445"/>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Deeply-held sexist beliefs about some aspects of jazz performance are </a:t>
          </a:r>
          <a:r>
            <a:rPr lang="en-US" sz="2000" kern="1200" dirty="0" smtClean="0"/>
            <a:t>changing. Still, a 2020 image search of “jazz performers” (right) reveals how the story remains told</a:t>
          </a:r>
          <a:endParaRPr lang="en-US" sz="2000" kern="1200" dirty="0"/>
        </a:p>
      </dsp:txBody>
      <dsp:txXfrm>
        <a:off x="3998953" y="814917"/>
        <a:ext cx="2897289" cy="3177167"/>
      </dsp:txXfrm>
    </dsp:sp>
    <dsp:sp modelId="{E60ADFC6-231E-4982-9D62-674260AFEBB7}">
      <dsp:nvSpPr>
        <dsp:cNvPr id="0" name=""/>
        <dsp:cNvSpPr/>
      </dsp:nvSpPr>
      <dsp:spPr>
        <a:xfrm>
          <a:off x="7283885" y="442149"/>
          <a:ext cx="3199047" cy="335042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41A75C-7FAF-44D9-8B80-C5C9DD7A965F}">
      <dsp:nvSpPr>
        <dsp:cNvPr id="0" name=""/>
        <dsp:cNvSpPr/>
      </dsp:nvSpPr>
      <dsp:spPr>
        <a:xfrm>
          <a:off x="7581390" y="724778"/>
          <a:ext cx="3199047" cy="3350423"/>
        </a:xfrm>
        <a:prstGeom prst="roundRect">
          <a:avLst>
            <a:gd name="adj" fmla="val 10000"/>
          </a:avLst>
        </a:prstGeom>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kern="1200" dirty="0"/>
        </a:p>
      </dsp:txBody>
      <dsp:txXfrm>
        <a:off x="7675087" y="818475"/>
        <a:ext cx="3011653" cy="316302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7/30/2020</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7/30/2020</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AD8CA-FA9C-4C38-84B1-6201D0D248A0}"/>
              </a:ext>
            </a:extLst>
          </p:cNvPr>
          <p:cNvSpPr>
            <a:spLocks noGrp="1"/>
          </p:cNvSpPr>
          <p:nvPr>
            <p:ph type="ctrTitle"/>
          </p:nvPr>
        </p:nvSpPr>
        <p:spPr/>
        <p:txBody>
          <a:bodyPr/>
          <a:lstStyle/>
          <a:p>
            <a:r>
              <a:rPr lang="en-US" dirty="0"/>
              <a:t>Women, Music, Culture</a:t>
            </a:r>
            <a:br>
              <a:rPr lang="en-US" dirty="0"/>
            </a:br>
            <a:r>
              <a:rPr lang="en-US" dirty="0"/>
              <a:t>Chapter 14</a:t>
            </a:r>
            <a:br>
              <a:rPr lang="en-US" dirty="0"/>
            </a:br>
            <a:endParaRPr lang="en-US" dirty="0"/>
          </a:p>
        </p:txBody>
      </p:sp>
      <p:sp>
        <p:nvSpPr>
          <p:cNvPr id="3" name="Subtitle 2">
            <a:extLst>
              <a:ext uri="{FF2B5EF4-FFF2-40B4-BE49-F238E27FC236}">
                <a16:creationId xmlns:a16="http://schemas.microsoft.com/office/drawing/2014/main" id="{7282E1DB-D590-4E98-8D26-3333449F4997}"/>
              </a:ext>
            </a:extLst>
          </p:cNvPr>
          <p:cNvSpPr>
            <a:spLocks noGrp="1"/>
          </p:cNvSpPr>
          <p:nvPr>
            <p:ph type="subTitle" idx="1"/>
          </p:nvPr>
        </p:nvSpPr>
        <p:spPr>
          <a:xfrm>
            <a:off x="1751012" y="3219450"/>
            <a:ext cx="8676222" cy="2571750"/>
          </a:xfrm>
        </p:spPr>
        <p:txBody>
          <a:bodyPr>
            <a:normAutofit/>
          </a:bodyPr>
          <a:lstStyle/>
          <a:p>
            <a:r>
              <a:rPr lang="en-US" sz="4800" dirty="0"/>
              <a:t>Instrumental to Jazz:</a:t>
            </a:r>
            <a:br>
              <a:rPr lang="en-US" sz="4800" dirty="0"/>
            </a:br>
            <a:r>
              <a:rPr lang="en-US" sz="4800" dirty="0"/>
              <a:t>The Forgotten Role of Women</a:t>
            </a:r>
          </a:p>
        </p:txBody>
      </p:sp>
    </p:spTree>
    <p:extLst>
      <p:ext uri="{BB962C8B-B14F-4D97-AF65-F5344CB8AC3E}">
        <p14:creationId xmlns:p14="http://schemas.microsoft.com/office/powerpoint/2010/main" val="1757892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CB907-2195-4A37-AC95-5F64047B9318}"/>
              </a:ext>
            </a:extLst>
          </p:cNvPr>
          <p:cNvSpPr>
            <a:spLocks noGrp="1"/>
          </p:cNvSpPr>
          <p:nvPr>
            <p:ph type="title"/>
          </p:nvPr>
        </p:nvSpPr>
        <p:spPr>
          <a:xfrm>
            <a:off x="1114424" y="847726"/>
            <a:ext cx="6150510" cy="5111640"/>
          </a:xfrm>
        </p:spPr>
        <p:txBody>
          <a:bodyPr vert="horz" lIns="91440" tIns="45720" rIns="91440" bIns="45720" rtlCol="0" anchor="b">
            <a:normAutofit fontScale="90000"/>
          </a:bodyPr>
          <a:lstStyle/>
          <a:p>
            <a:pPr algn="ctr"/>
            <a:r>
              <a:rPr lang="en-US" sz="4800" dirty="0"/>
              <a:t>In truth, significant numbers of women were involved. Shown here is German jazz pianist Jutta </a:t>
            </a:r>
            <a:r>
              <a:rPr lang="en-US" sz="4800" dirty="0" err="1"/>
              <a:t>Hipp</a:t>
            </a:r>
            <a:r>
              <a:rPr lang="en-US" sz="4800" dirty="0"/>
              <a:t>.</a:t>
            </a:r>
            <a:br>
              <a:rPr lang="en-US" sz="4800" dirty="0"/>
            </a:br>
            <a:endParaRPr lang="en-US" sz="4800" dirty="0">
              <a:effectLst>
                <a:glow rad="38100">
                  <a:schemeClr val="bg1">
                    <a:lumMod val="65000"/>
                    <a:lumOff val="35000"/>
                    <a:alpha val="50000"/>
                  </a:schemeClr>
                </a:glow>
                <a:outerShdw blurRad="28575" dist="31750" dir="13200000" algn="tl" rotWithShape="0">
                  <a:srgbClr val="000000">
                    <a:alpha val="25000"/>
                  </a:srgbClr>
                </a:outerShdw>
              </a:effectLst>
            </a:endParaRPr>
          </a:p>
        </p:txBody>
      </p:sp>
      <p:pic>
        <p:nvPicPr>
          <p:cNvPr id="4" name="Content Placeholder 3" descr="A black and white photo of German jazz pianist Jutta Hipp leaning on the piano">
            <a:extLst>
              <a:ext uri="{FF2B5EF4-FFF2-40B4-BE49-F238E27FC236}">
                <a16:creationId xmlns:a16="http://schemas.microsoft.com/office/drawing/2014/main" id="{C5E3098D-C027-4EC9-B47C-838250948FE8}"/>
              </a:ext>
            </a:extLst>
          </p:cNvPr>
          <p:cNvPicPr>
            <a:picLocks noGrp="1" noChangeAspect="1"/>
          </p:cNvPicPr>
          <p:nvPr>
            <p:ph idx="1"/>
          </p:nvPr>
        </p:nvPicPr>
        <p:blipFill>
          <a:blip r:embed="rId3" cstate="print"/>
          <a:stretch>
            <a:fillRect/>
          </a:stretch>
        </p:blipFill>
        <p:spPr>
          <a:xfrm>
            <a:off x="7599131" y="1563903"/>
            <a:ext cx="3416888" cy="381775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256206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C55D6-EBFF-4603-81D4-88AB787B4A60}"/>
              </a:ext>
            </a:extLst>
          </p:cNvPr>
          <p:cNvSpPr>
            <a:spLocks noGrp="1"/>
          </p:cNvSpPr>
          <p:nvPr>
            <p:ph type="title"/>
          </p:nvPr>
        </p:nvSpPr>
        <p:spPr>
          <a:xfrm>
            <a:off x="8119869" y="643466"/>
            <a:ext cx="3143875" cy="5571065"/>
          </a:xfrm>
        </p:spPr>
        <p:txBody>
          <a:bodyPr anchor="ctr">
            <a:normAutofit/>
          </a:bodyPr>
          <a:lstStyle/>
          <a:p>
            <a:r>
              <a:rPr lang="en-US" sz="2500"/>
              <a:t>Other Instrumentalists</a:t>
            </a:r>
          </a:p>
        </p:txBody>
      </p:sp>
      <p:sp>
        <p:nvSpPr>
          <p:cNvPr id="10" name="Rectangle 9">
            <a:extLst>
              <a:ext uri="{FF2B5EF4-FFF2-40B4-BE49-F238E27FC236}">
                <a16:creationId xmlns:a16="http://schemas.microsoft.com/office/drawing/2014/main" id="{D0672142-94D6-400E-B188-309B101D8B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2169"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27259A-B804-4AD2-9BC6-66F7BB2185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908066"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4" name="Straight Connector 13">
            <a:extLst>
              <a:ext uri="{FF2B5EF4-FFF2-40B4-BE49-F238E27FC236}">
                <a16:creationId xmlns:a16="http://schemas.microsoft.com/office/drawing/2014/main" id="{39B4E8A7-8505-4752-9B81-C739116CE02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4150420" y="3429000"/>
            <a:ext cx="6858000" cy="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graphicFrame>
        <p:nvGraphicFramePr>
          <p:cNvPr id="5" name="Content Placeholder 2">
            <a:extLst>
              <a:ext uri="{FF2B5EF4-FFF2-40B4-BE49-F238E27FC236}">
                <a16:creationId xmlns:a16="http://schemas.microsoft.com/office/drawing/2014/main" id="{048E553F-5958-4A69-B4CA-417031455538}"/>
              </a:ext>
            </a:extLst>
          </p:cNvPr>
          <p:cNvGraphicFramePr>
            <a:graphicFrameLocks noGrp="1"/>
          </p:cNvGraphicFramePr>
          <p:nvPr>
            <p:ph idx="1"/>
            <p:extLst>
              <p:ext uri="{D42A27DB-BD31-4B8C-83A1-F6EECF244321}">
                <p14:modId xmlns:p14="http://schemas.microsoft.com/office/powerpoint/2010/main" val="1788895277"/>
              </p:ext>
            </p:extLst>
          </p:nvPr>
        </p:nvGraphicFramePr>
        <p:xfrm>
          <a:off x="643467" y="643467"/>
          <a:ext cx="6243992" cy="5571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40796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Melba </a:t>
            </a:r>
            <a:r>
              <a:rPr lang="en-US" dirty="0" err="1" smtClean="0"/>
              <a:t>liston</a:t>
            </a:r>
            <a:r>
              <a:rPr lang="en-US" dirty="0" smtClean="0"/>
              <a:t> (left) and </a:t>
            </a:r>
            <a:r>
              <a:rPr lang="en-US" dirty="0" err="1" smtClean="0"/>
              <a:t>clora</a:t>
            </a:r>
            <a:r>
              <a:rPr lang="en-US" dirty="0" smtClean="0"/>
              <a:t> Bryant (right) both described having to go above and beyond to “prove themselves” in the jazz world, despite their notable skill</a:t>
            </a:r>
            <a:endParaRPr lang="en-US" dirty="0"/>
          </a:p>
        </p:txBody>
      </p:sp>
      <p:pic>
        <p:nvPicPr>
          <p:cNvPr id="5" name="Content Placeholder 4" descr="Kidlit Celebrates Women's History Month"/>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1505820" y="2514600"/>
            <a:ext cx="4856879" cy="4015020"/>
          </a:xfrm>
        </p:spPr>
      </p:pic>
      <p:pic>
        <p:nvPicPr>
          <p:cNvPr id="8" name="Content Placeholder 7" descr="Clora Bryant | The Girls in the Band--The Official Site of ..."/>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7331710" y="2514599"/>
            <a:ext cx="3012440" cy="4043543"/>
          </a:xfrm>
        </p:spPr>
      </p:pic>
    </p:spTree>
    <p:extLst>
      <p:ext uri="{BB962C8B-B14F-4D97-AF65-F5344CB8AC3E}">
        <p14:creationId xmlns:p14="http://schemas.microsoft.com/office/powerpoint/2010/main" val="26829000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6BC55-38BE-44DA-A3E6-81F075EED2D4}"/>
              </a:ext>
            </a:extLst>
          </p:cNvPr>
          <p:cNvSpPr>
            <a:spLocks noGrp="1"/>
          </p:cNvSpPr>
          <p:nvPr>
            <p:ph type="title"/>
          </p:nvPr>
        </p:nvSpPr>
        <p:spPr>
          <a:xfrm>
            <a:off x="643192" y="609600"/>
            <a:ext cx="4927200" cy="1905000"/>
          </a:xfrm>
        </p:spPr>
        <p:txBody>
          <a:bodyPr>
            <a:normAutofit/>
          </a:bodyPr>
          <a:lstStyle/>
          <a:p>
            <a:r>
              <a:rPr lang="en-US" dirty="0"/>
              <a:t>Hundreds of all-women bands existed prior to 1950</a:t>
            </a:r>
          </a:p>
        </p:txBody>
      </p:sp>
      <p:sp>
        <p:nvSpPr>
          <p:cNvPr id="3" name="Content Placeholder 2">
            <a:extLst>
              <a:ext uri="{FF2B5EF4-FFF2-40B4-BE49-F238E27FC236}">
                <a16:creationId xmlns:a16="http://schemas.microsoft.com/office/drawing/2014/main" id="{29582245-68A3-4806-AEA0-17EC8BFE365D}"/>
              </a:ext>
            </a:extLst>
          </p:cNvPr>
          <p:cNvSpPr>
            <a:spLocks noGrp="1"/>
          </p:cNvSpPr>
          <p:nvPr>
            <p:ph idx="1"/>
          </p:nvPr>
        </p:nvSpPr>
        <p:spPr>
          <a:xfrm>
            <a:off x="315213" y="2514600"/>
            <a:ext cx="5037837" cy="3733800"/>
          </a:xfrm>
        </p:spPr>
        <p:txBody>
          <a:bodyPr anchor="t">
            <a:normAutofit/>
          </a:bodyPr>
          <a:lstStyle/>
          <a:p>
            <a:r>
              <a:rPr lang="en-US" sz="2400" dirty="0"/>
              <a:t>Women in gender-segregated groups usually had to maintain a glamorous stage presence. High-heeled shoes, revealing clothing, and lipstick were required, often creating </a:t>
            </a:r>
            <a:r>
              <a:rPr lang="en-US" sz="2400" dirty="0" smtClean="0"/>
              <a:t>performance </a:t>
            </a:r>
            <a:r>
              <a:rPr lang="en-US" sz="2400" dirty="0"/>
              <a:t>complications. Shown here is Vivien Garry.</a:t>
            </a:r>
          </a:p>
          <a:p>
            <a:endParaRPr lang="en-US" sz="1800" dirty="0"/>
          </a:p>
        </p:txBody>
      </p:sp>
      <p:pic>
        <p:nvPicPr>
          <p:cNvPr id="4" name="Picture 3" descr="A black and white photo of Vivien Garry playing the upright bass">
            <a:extLst>
              <a:ext uri="{FF2B5EF4-FFF2-40B4-BE49-F238E27FC236}">
                <a16:creationId xmlns:a16="http://schemas.microsoft.com/office/drawing/2014/main" id="{2497ED51-F814-4271-BEA2-AC5E4A01B7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70392" y="645106"/>
            <a:ext cx="5037837" cy="524774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861880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335F8-0E15-42D1-BF65-E70351D1496B}"/>
              </a:ext>
            </a:extLst>
          </p:cNvPr>
          <p:cNvSpPr>
            <a:spLocks noGrp="1"/>
          </p:cNvSpPr>
          <p:nvPr>
            <p:ph type="title"/>
          </p:nvPr>
        </p:nvSpPr>
        <p:spPr>
          <a:xfrm>
            <a:off x="360363" y="74468"/>
            <a:ext cx="9905998" cy="1468582"/>
          </a:xfrm>
        </p:spPr>
        <p:txBody>
          <a:bodyPr>
            <a:normAutofit/>
          </a:bodyPr>
          <a:lstStyle/>
          <a:p>
            <a:r>
              <a:rPr lang="en-US" sz="4800" dirty="0"/>
              <a:t>Composer/Arrangers</a:t>
            </a:r>
          </a:p>
        </p:txBody>
      </p:sp>
      <p:graphicFrame>
        <p:nvGraphicFramePr>
          <p:cNvPr id="5" name="Content Placeholder 2">
            <a:extLst>
              <a:ext uri="{FF2B5EF4-FFF2-40B4-BE49-F238E27FC236}">
                <a16:creationId xmlns:a16="http://schemas.microsoft.com/office/drawing/2014/main" id="{B395A153-28E0-4B36-983C-000D60F25ED7}"/>
              </a:ext>
            </a:extLst>
          </p:cNvPr>
          <p:cNvGraphicFramePr>
            <a:graphicFrameLocks noGrp="1"/>
          </p:cNvGraphicFramePr>
          <p:nvPr>
            <p:ph idx="1"/>
            <p:extLst>
              <p:ext uri="{D42A27DB-BD31-4B8C-83A1-F6EECF244321}">
                <p14:modId xmlns:p14="http://schemas.microsoft.com/office/powerpoint/2010/main" val="3398912454"/>
              </p:ext>
            </p:extLst>
          </p:nvPr>
        </p:nvGraphicFramePr>
        <p:xfrm>
          <a:off x="0" y="1543050"/>
          <a:ext cx="12191999" cy="5314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1476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690F3EE-0CD1-4520-B020-4E1DF3141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EFDE1E9-7FE0-45CA-9DE2-237F77319A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D00720D-9119-475D-B725-149EE1EC68F1}"/>
              </a:ext>
            </a:extLst>
          </p:cNvPr>
          <p:cNvSpPr>
            <a:spLocks noGrp="1"/>
          </p:cNvSpPr>
          <p:nvPr>
            <p:ph idx="1"/>
          </p:nvPr>
        </p:nvSpPr>
        <p:spPr>
          <a:xfrm>
            <a:off x="1141413" y="2270839"/>
            <a:ext cx="9905998" cy="4263311"/>
          </a:xfrm>
        </p:spPr>
        <p:txBody>
          <a:bodyPr>
            <a:normAutofit/>
          </a:bodyPr>
          <a:lstStyle/>
          <a:p>
            <a:r>
              <a:rPr lang="en-US" sz="3600" dirty="0"/>
              <a:t>The roots of gender segregation in jazz are still somewhat evident today. Jazz is a “gigging” culture, with informal invitations to participate.   Women have made great strides breaking into the system, but some still prefer the all-women model.</a:t>
            </a:r>
          </a:p>
        </p:txBody>
      </p:sp>
    </p:spTree>
    <p:extLst>
      <p:ext uri="{BB962C8B-B14F-4D97-AF65-F5344CB8AC3E}">
        <p14:creationId xmlns:p14="http://schemas.microsoft.com/office/powerpoint/2010/main" val="32042409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Voluntary Segregation</a:t>
            </a:r>
          </a:p>
        </p:txBody>
      </p:sp>
      <p:pic>
        <p:nvPicPr>
          <p:cNvPr id="5" name="Content Placeholder 4" descr="The DIVA Jazz Orchestra - DIVA + The Boys (MCG Jazz ..."/>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103812" y="1473621"/>
            <a:ext cx="6987989" cy="4060403"/>
          </a:xfrm>
        </p:spPr>
      </p:pic>
      <p:sp>
        <p:nvSpPr>
          <p:cNvPr id="4" name="Text Placeholder 3"/>
          <p:cNvSpPr>
            <a:spLocks noGrp="1"/>
          </p:cNvSpPr>
          <p:nvPr>
            <p:ph type="body" sz="half" idx="2"/>
          </p:nvPr>
        </p:nvSpPr>
        <p:spPr>
          <a:xfrm>
            <a:off x="1141411" y="2971799"/>
            <a:ext cx="3549121" cy="3152775"/>
          </a:xfrm>
        </p:spPr>
        <p:txBody>
          <a:bodyPr>
            <a:normAutofit fontScale="77500" lnSpcReduction="20000"/>
          </a:bodyPr>
          <a:lstStyle/>
          <a:p>
            <a:endParaRPr lang="en-US" dirty="0" smtClean="0"/>
          </a:p>
          <a:p>
            <a:endParaRPr lang="en-US" dirty="0"/>
          </a:p>
          <a:p>
            <a:r>
              <a:rPr lang="en-US" sz="3000" b="1" dirty="0" smtClean="0"/>
              <a:t>Groups </a:t>
            </a:r>
            <a:r>
              <a:rPr lang="en-US" sz="3000" b="1" dirty="0"/>
              <a:t>like DIVA, led by drummer Sherrie </a:t>
            </a:r>
            <a:r>
              <a:rPr lang="en-US" sz="3000" b="1" dirty="0" err="1"/>
              <a:t>Maricle</a:t>
            </a:r>
            <a:r>
              <a:rPr lang="en-US" sz="3000" b="1" dirty="0"/>
              <a:t>, have experienced commercial success both with standards and by featuring charts written and arranged by women.</a:t>
            </a:r>
          </a:p>
          <a:p>
            <a:endParaRPr lang="en-US" sz="3000" b="1" dirty="0"/>
          </a:p>
          <a:p>
            <a:endParaRPr lang="en-US" sz="3000" b="1" dirty="0"/>
          </a:p>
        </p:txBody>
      </p:sp>
    </p:spTree>
    <p:extLst>
      <p:ext uri="{BB962C8B-B14F-4D97-AF65-F5344CB8AC3E}">
        <p14:creationId xmlns:p14="http://schemas.microsoft.com/office/powerpoint/2010/main" val="40924108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CF209-392E-4649-837E-133B0A00CB6E}"/>
              </a:ext>
            </a:extLst>
          </p:cNvPr>
          <p:cNvSpPr>
            <a:spLocks noGrp="1"/>
          </p:cNvSpPr>
          <p:nvPr>
            <p:ph type="title"/>
          </p:nvPr>
        </p:nvSpPr>
        <p:spPr>
          <a:xfrm>
            <a:off x="1141413" y="609600"/>
            <a:ext cx="9905998" cy="1468582"/>
          </a:xfrm>
        </p:spPr>
        <p:txBody>
          <a:bodyPr>
            <a:normAutofit/>
          </a:bodyPr>
          <a:lstStyle/>
          <a:p>
            <a:r>
              <a:rPr lang="en-US" dirty="0"/>
              <a:t>Summary</a:t>
            </a:r>
          </a:p>
        </p:txBody>
      </p:sp>
      <p:graphicFrame>
        <p:nvGraphicFramePr>
          <p:cNvPr id="5" name="Content Placeholder 2">
            <a:extLst>
              <a:ext uri="{FF2B5EF4-FFF2-40B4-BE49-F238E27FC236}">
                <a16:creationId xmlns:a16="http://schemas.microsoft.com/office/drawing/2014/main" id="{A4EB02ED-B6C7-418A-B3AA-CFB251EF30C2}"/>
              </a:ext>
            </a:extLst>
          </p:cNvPr>
          <p:cNvGraphicFramePr>
            <a:graphicFrameLocks noGrp="1"/>
          </p:cNvGraphicFramePr>
          <p:nvPr>
            <p:ph idx="1"/>
            <p:extLst>
              <p:ext uri="{D42A27DB-BD31-4B8C-83A1-F6EECF244321}">
                <p14:modId xmlns:p14="http://schemas.microsoft.com/office/powerpoint/2010/main" val="3052766191"/>
              </p:ext>
            </p:extLst>
          </p:nvPr>
        </p:nvGraphicFramePr>
        <p:xfrm>
          <a:off x="1141413" y="1676401"/>
          <a:ext cx="10783887" cy="45243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2243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CC393-F759-4CC6-9EBE-479579889B46}"/>
              </a:ext>
            </a:extLst>
          </p:cNvPr>
          <p:cNvSpPr>
            <a:spLocks noGrp="1"/>
          </p:cNvSpPr>
          <p:nvPr>
            <p:ph type="title"/>
          </p:nvPr>
        </p:nvSpPr>
        <p:spPr>
          <a:xfrm>
            <a:off x="912813" y="152400"/>
            <a:ext cx="9905998" cy="1468582"/>
          </a:xfrm>
        </p:spPr>
        <p:txBody>
          <a:bodyPr>
            <a:normAutofit/>
          </a:bodyPr>
          <a:lstStyle/>
          <a:p>
            <a:r>
              <a:rPr lang="en-US" dirty="0"/>
              <a:t>Chapter Focus</a:t>
            </a:r>
          </a:p>
        </p:txBody>
      </p:sp>
      <p:graphicFrame>
        <p:nvGraphicFramePr>
          <p:cNvPr id="5" name="Content Placeholder 2">
            <a:extLst>
              <a:ext uri="{FF2B5EF4-FFF2-40B4-BE49-F238E27FC236}">
                <a16:creationId xmlns:a16="http://schemas.microsoft.com/office/drawing/2014/main" id="{02AC966F-585B-4F7B-A06C-BC3F60996E0B}"/>
              </a:ext>
            </a:extLst>
          </p:cNvPr>
          <p:cNvGraphicFramePr>
            <a:graphicFrameLocks noGrp="1"/>
          </p:cNvGraphicFramePr>
          <p:nvPr>
            <p:ph idx="1"/>
            <p:extLst>
              <p:ext uri="{D42A27DB-BD31-4B8C-83A1-F6EECF244321}">
                <p14:modId xmlns:p14="http://schemas.microsoft.com/office/powerpoint/2010/main" val="1965405194"/>
              </p:ext>
            </p:extLst>
          </p:nvPr>
        </p:nvGraphicFramePr>
        <p:xfrm>
          <a:off x="704851" y="1447800"/>
          <a:ext cx="10342562" cy="4914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9414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FA6E-329B-4830-9BE9-C28C93750A9C}"/>
              </a:ext>
            </a:extLst>
          </p:cNvPr>
          <p:cNvSpPr>
            <a:spLocks noGrp="1"/>
          </p:cNvSpPr>
          <p:nvPr>
            <p:ph type="title"/>
          </p:nvPr>
        </p:nvSpPr>
        <p:spPr>
          <a:xfrm>
            <a:off x="669851" y="1430179"/>
            <a:ext cx="3029313" cy="3675908"/>
          </a:xfrm>
        </p:spPr>
        <p:txBody>
          <a:bodyPr anchor="ctr">
            <a:normAutofit/>
          </a:bodyPr>
          <a:lstStyle/>
          <a:p>
            <a:r>
              <a:rPr lang="en-US" sz="4000"/>
              <a:t>Roots of Jazz</a:t>
            </a:r>
          </a:p>
        </p:txBody>
      </p:sp>
      <p:sp>
        <p:nvSpPr>
          <p:cNvPr id="10" name="Rectangle 9">
            <a:extLst>
              <a:ext uri="{FF2B5EF4-FFF2-40B4-BE49-F238E27FC236}">
                <a16:creationId xmlns:a16="http://schemas.microsoft.com/office/drawing/2014/main" id="{7E475056-B0EB-44BE-8568-61ABEFB2E9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4" y="0"/>
            <a:ext cx="8132066"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F2C8E2EC-73A4-48C2-B4D7-D7726BD908E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9971"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14" name="Rectangle 13">
            <a:extLst>
              <a:ext uri="{FF2B5EF4-FFF2-40B4-BE49-F238E27FC236}">
                <a16:creationId xmlns:a16="http://schemas.microsoft.com/office/drawing/2014/main" id="{E82ABBDC-7A44-4AE8-A04F-B5495481B9F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94952"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5" name="Content Placeholder 2">
            <a:extLst>
              <a:ext uri="{FF2B5EF4-FFF2-40B4-BE49-F238E27FC236}">
                <a16:creationId xmlns:a16="http://schemas.microsoft.com/office/drawing/2014/main" id="{8ACEE570-CA06-4EE1-9A88-6C9560CDB98A}"/>
              </a:ext>
            </a:extLst>
          </p:cNvPr>
          <p:cNvGraphicFramePr>
            <a:graphicFrameLocks noGrp="1"/>
          </p:cNvGraphicFramePr>
          <p:nvPr>
            <p:ph idx="1"/>
            <p:extLst>
              <p:ext uri="{D42A27DB-BD31-4B8C-83A1-F6EECF244321}">
                <p14:modId xmlns:p14="http://schemas.microsoft.com/office/powerpoint/2010/main" val="3758673973"/>
              </p:ext>
            </p:extLst>
          </p:nvPr>
        </p:nvGraphicFramePr>
        <p:xfrm>
          <a:off x="4059934" y="0"/>
          <a:ext cx="8132065"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0766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4" name="Content Placeholder 5" descr="A 1935 black and white photo of a singing game ">
            <a:extLst>
              <a:ext uri="{FF2B5EF4-FFF2-40B4-BE49-F238E27FC236}">
                <a16:creationId xmlns:a16="http://schemas.microsoft.com/office/drawing/2014/main" id="{5150109C-2EF6-4026-A436-26FD2624BF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80740" y="720348"/>
            <a:ext cx="3416888" cy="521877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3" name="Content Placeholder 2">
            <a:extLst>
              <a:ext uri="{FF2B5EF4-FFF2-40B4-BE49-F238E27FC236}">
                <a16:creationId xmlns:a16="http://schemas.microsoft.com/office/drawing/2014/main" id="{76AA44AA-1EA5-45FF-8EA0-DB2F312099E6}"/>
              </a:ext>
            </a:extLst>
          </p:cNvPr>
          <p:cNvSpPr>
            <a:spLocks noGrp="1"/>
          </p:cNvSpPr>
          <p:nvPr>
            <p:ph idx="1"/>
          </p:nvPr>
        </p:nvSpPr>
        <p:spPr>
          <a:xfrm>
            <a:off x="5039138" y="190501"/>
            <a:ext cx="6271591" cy="5872370"/>
          </a:xfrm>
        </p:spPr>
        <p:txBody>
          <a:bodyPr>
            <a:noAutofit/>
          </a:bodyPr>
          <a:lstStyle/>
          <a:p>
            <a:r>
              <a:rPr lang="en-US" sz="4000" dirty="0"/>
              <a:t>One example of a jazz precursor that involved women: rhythms from antebellum-period singing games and dances. </a:t>
            </a:r>
            <a:br>
              <a:rPr lang="en-US" sz="4000" dirty="0"/>
            </a:br>
            <a:r>
              <a:rPr lang="en-US" dirty="0"/>
              <a:t>Left, a 1935 photo of a singing game from the Lomax Collection at the Library of Congress</a:t>
            </a:r>
          </a:p>
        </p:txBody>
      </p:sp>
    </p:spTree>
    <p:extLst>
      <p:ext uri="{BB962C8B-B14F-4D97-AF65-F5344CB8AC3E}">
        <p14:creationId xmlns:p14="http://schemas.microsoft.com/office/powerpoint/2010/main" val="4227783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00A7DC-A7B5-4810-9AB7-121DA4DB9B8E}"/>
              </a:ext>
            </a:extLst>
          </p:cNvPr>
          <p:cNvSpPr>
            <a:spLocks noGrp="1"/>
          </p:cNvSpPr>
          <p:nvPr>
            <p:ph idx="1"/>
          </p:nvPr>
        </p:nvSpPr>
        <p:spPr>
          <a:xfrm>
            <a:off x="5042262" y="304800"/>
            <a:ext cx="6825887" cy="6153149"/>
          </a:xfrm>
        </p:spPr>
        <p:txBody>
          <a:bodyPr>
            <a:normAutofit lnSpcReduction="10000"/>
          </a:bodyPr>
          <a:lstStyle/>
          <a:p>
            <a:r>
              <a:rPr lang="en-US" sz="3200" dirty="0"/>
              <a:t>The juba was a </a:t>
            </a:r>
            <a:r>
              <a:rPr lang="en-US" sz="3200" dirty="0" smtClean="0"/>
              <a:t>dance </a:t>
            </a:r>
            <a:r>
              <a:rPr lang="en-US" sz="3200" dirty="0"/>
              <a:t>adapted from West Africa. Rhythms related to juba’s body movements and rhythmic patting can be seen and heard in ragtime pieces such as this example by May </a:t>
            </a:r>
            <a:r>
              <a:rPr lang="en-US" sz="3200" dirty="0" err="1"/>
              <a:t>Aufderheide</a:t>
            </a:r>
            <a:r>
              <a:rPr lang="en-US" sz="3600" dirty="0"/>
              <a:t>.</a:t>
            </a:r>
          </a:p>
          <a:p>
            <a:r>
              <a:rPr lang="en-US" sz="3200" dirty="0"/>
              <a:t>The “stomping” juba rhythm is found in the left-hand part, while the right-hand part represents syncopated fiddle and banjo melodies</a:t>
            </a:r>
          </a:p>
          <a:p>
            <a:endParaRPr lang="en-US" dirty="0"/>
          </a:p>
        </p:txBody>
      </p:sp>
      <p:sp>
        <p:nvSpPr>
          <p:cNvPr id="4" name="Oval 3" descr="Sheet music for the song 'Dusty'">
            <a:extLst>
              <a:ext uri="{FF2B5EF4-FFF2-40B4-BE49-F238E27FC236}">
                <a16:creationId xmlns:a16="http://schemas.microsoft.com/office/drawing/2014/main" id="{2949B887-B27B-400D-9A87-EF0E7A9D70C0}"/>
              </a:ext>
            </a:extLst>
          </p:cNvPr>
          <p:cNvSpPr/>
          <p:nvPr/>
        </p:nvSpPr>
        <p:spPr>
          <a:xfrm>
            <a:off x="0" y="800099"/>
            <a:ext cx="5042262" cy="4999810"/>
          </a:xfrm>
          <a:prstGeom prst="ellipse">
            <a:avLst/>
          </a:prstGeom>
          <a:blipFill rotWithShape="0">
            <a:blip r:embed="rId2"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967933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F6A46-96A5-48B4-8E0E-E92D0F8FB038}"/>
              </a:ext>
            </a:extLst>
          </p:cNvPr>
          <p:cNvSpPr>
            <a:spLocks noGrp="1"/>
          </p:cNvSpPr>
          <p:nvPr>
            <p:ph type="title"/>
          </p:nvPr>
        </p:nvSpPr>
        <p:spPr>
          <a:xfrm>
            <a:off x="1141413" y="114300"/>
            <a:ext cx="9905998" cy="1905000"/>
          </a:xfrm>
        </p:spPr>
        <p:txBody>
          <a:bodyPr>
            <a:normAutofit fontScale="90000"/>
          </a:bodyPr>
          <a:lstStyle/>
          <a:p>
            <a:r>
              <a:rPr lang="en-US" dirty="0"/>
              <a:t>Commercial ragtime was transformed into a piano-based genre.  As such, many women were involved as performers and composers.</a:t>
            </a:r>
          </a:p>
        </p:txBody>
      </p:sp>
      <p:sp>
        <p:nvSpPr>
          <p:cNvPr id="3" name="Content Placeholder 2">
            <a:extLst>
              <a:ext uri="{FF2B5EF4-FFF2-40B4-BE49-F238E27FC236}">
                <a16:creationId xmlns:a16="http://schemas.microsoft.com/office/drawing/2014/main" id="{74D51C8F-DFB7-49D2-9AB9-B57A6974E0D6}"/>
              </a:ext>
            </a:extLst>
          </p:cNvPr>
          <p:cNvSpPr>
            <a:spLocks noGrp="1"/>
          </p:cNvSpPr>
          <p:nvPr>
            <p:ph idx="1"/>
          </p:nvPr>
        </p:nvSpPr>
        <p:spPr>
          <a:xfrm>
            <a:off x="4095749" y="2324101"/>
            <a:ext cx="6951661" cy="3467100"/>
          </a:xfrm>
        </p:spPr>
        <p:style>
          <a:lnRef idx="1">
            <a:schemeClr val="accent4"/>
          </a:lnRef>
          <a:fillRef idx="3">
            <a:schemeClr val="accent4"/>
          </a:fillRef>
          <a:effectRef idx="2">
            <a:schemeClr val="accent4"/>
          </a:effectRef>
          <a:fontRef idx="minor">
            <a:schemeClr val="lt1"/>
          </a:fontRef>
        </p:style>
        <p:txBody>
          <a:bodyPr/>
          <a:lstStyle/>
          <a:p>
            <a:pPr marL="0" indent="0">
              <a:buNone/>
            </a:pPr>
            <a:r>
              <a:rPr lang="en-US" sz="4000" b="1" dirty="0">
                <a:solidFill>
                  <a:sysClr val="windowText" lastClr="000000"/>
                </a:solidFill>
              </a:rPr>
              <a:t>In America, women comprised the majority of pianists during the ragtime era</a:t>
            </a:r>
          </a:p>
          <a:p>
            <a:endParaRPr lang="en-US" dirty="0"/>
          </a:p>
        </p:txBody>
      </p:sp>
      <p:sp>
        <p:nvSpPr>
          <p:cNvPr id="4" name="Oval 3" descr="A black and white photo of a man and a woman at the piano">
            <a:extLst>
              <a:ext uri="{FF2B5EF4-FFF2-40B4-BE49-F238E27FC236}">
                <a16:creationId xmlns:a16="http://schemas.microsoft.com/office/drawing/2014/main" id="{E6637C6F-A5A0-433E-9D84-703FD1AA99A9}"/>
              </a:ext>
            </a:extLst>
          </p:cNvPr>
          <p:cNvSpPr/>
          <p:nvPr/>
        </p:nvSpPr>
        <p:spPr>
          <a:xfrm>
            <a:off x="419100" y="2019300"/>
            <a:ext cx="3525764" cy="4625967"/>
          </a:xfrm>
          <a:prstGeom prst="ellipse">
            <a:avLst/>
          </a:prstGeom>
          <a:blipFill rotWithShape="0">
            <a:blip r:embed="rId2"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649719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F6A46-96A5-48B4-8E0E-E92D0F8FB038}"/>
              </a:ext>
            </a:extLst>
          </p:cNvPr>
          <p:cNvSpPr>
            <a:spLocks noGrp="1"/>
          </p:cNvSpPr>
          <p:nvPr>
            <p:ph type="title"/>
          </p:nvPr>
        </p:nvSpPr>
        <p:spPr>
          <a:xfrm>
            <a:off x="1141413" y="114300"/>
            <a:ext cx="9905998" cy="1905000"/>
          </a:xfrm>
        </p:spPr>
        <p:txBody>
          <a:bodyPr>
            <a:normAutofit/>
          </a:bodyPr>
          <a:lstStyle/>
          <a:p>
            <a:r>
              <a:rPr lang="en-US" dirty="0"/>
              <a:t>It is not surprising that they wrote and performed rags</a:t>
            </a:r>
          </a:p>
        </p:txBody>
      </p:sp>
      <p:sp>
        <p:nvSpPr>
          <p:cNvPr id="3" name="Content Placeholder 2">
            <a:extLst>
              <a:ext uri="{FF2B5EF4-FFF2-40B4-BE49-F238E27FC236}">
                <a16:creationId xmlns:a16="http://schemas.microsoft.com/office/drawing/2014/main" id="{74D51C8F-DFB7-49D2-9AB9-B57A6974E0D6}"/>
              </a:ext>
            </a:extLst>
          </p:cNvPr>
          <p:cNvSpPr>
            <a:spLocks noGrp="1"/>
          </p:cNvSpPr>
          <p:nvPr>
            <p:ph idx="1"/>
          </p:nvPr>
        </p:nvSpPr>
        <p:spPr>
          <a:xfrm>
            <a:off x="4991100" y="2019300"/>
            <a:ext cx="6056310" cy="3771901"/>
          </a:xfrm>
        </p:spPr>
        <p:style>
          <a:lnRef idx="1">
            <a:schemeClr val="accent4"/>
          </a:lnRef>
          <a:fillRef idx="3">
            <a:schemeClr val="accent4"/>
          </a:fillRef>
          <a:effectRef idx="2">
            <a:schemeClr val="accent4"/>
          </a:effectRef>
          <a:fontRef idx="minor">
            <a:schemeClr val="lt1"/>
          </a:fontRef>
        </p:style>
        <p:txBody>
          <a:bodyPr/>
          <a:lstStyle/>
          <a:p>
            <a:pPr marL="0" lvl="0" indent="0">
              <a:buNone/>
            </a:pPr>
            <a:r>
              <a:rPr lang="en-US" sz="4000" b="1" dirty="0">
                <a:solidFill>
                  <a:schemeClr val="bg1"/>
                </a:solidFill>
              </a:rPr>
              <a:t>A well-worn copy of Adaline Shepherd’s “Pickles and Peppers” Rag</a:t>
            </a:r>
          </a:p>
          <a:p>
            <a:endParaRPr lang="en-US" dirty="0"/>
          </a:p>
        </p:txBody>
      </p:sp>
      <p:sp>
        <p:nvSpPr>
          <p:cNvPr id="5" name="Oval 4" descr="A well-worn copy of Adaline Shepherd's &quot;Pickles and Peppers&quot; rag">
            <a:extLst>
              <a:ext uri="{FF2B5EF4-FFF2-40B4-BE49-F238E27FC236}">
                <a16:creationId xmlns:a16="http://schemas.microsoft.com/office/drawing/2014/main" id="{8DDB9728-5D30-4179-A08E-10804F33E00F}"/>
              </a:ext>
            </a:extLst>
          </p:cNvPr>
          <p:cNvSpPr/>
          <p:nvPr/>
        </p:nvSpPr>
        <p:spPr>
          <a:xfrm>
            <a:off x="322323" y="1744667"/>
            <a:ext cx="4287776" cy="4625967"/>
          </a:xfrm>
          <a:prstGeom prst="ellipse">
            <a:avLst/>
          </a:prstGeom>
          <a:blipFill rotWithShape="0">
            <a:blip r:embed="rId2"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504124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EA7D-E072-4507-8DC5-51CF7441480B}"/>
              </a:ext>
            </a:extLst>
          </p:cNvPr>
          <p:cNvSpPr>
            <a:spLocks noGrp="1"/>
          </p:cNvSpPr>
          <p:nvPr>
            <p:ph type="title"/>
          </p:nvPr>
        </p:nvSpPr>
        <p:spPr>
          <a:xfrm>
            <a:off x="6735098" y="609600"/>
            <a:ext cx="4798142" cy="5276850"/>
          </a:xfrm>
        </p:spPr>
        <p:txBody>
          <a:bodyPr vert="horz" lIns="91440" tIns="45720" rIns="91440" bIns="45720" rtlCol="0" anchor="b">
            <a:normAutofit/>
          </a:bodyPr>
          <a:lstStyle/>
          <a:p>
            <a:pPr algn="ctr">
              <a:lnSpc>
                <a:spcPct val="90000"/>
              </a:lnSpc>
            </a:pPr>
            <a:r>
              <a:rPr lang="en-US" sz="2800" dirty="0">
                <a:effectLst>
                  <a:glow rad="38100">
                    <a:schemeClr val="bg1">
                      <a:lumMod val="65000"/>
                      <a:lumOff val="35000"/>
                      <a:alpha val="50000"/>
                    </a:schemeClr>
                  </a:glow>
                  <a:outerShdw blurRad="28575" dist="31750" dir="13200000" algn="tl" rotWithShape="0">
                    <a:srgbClr val="000000">
                      <a:alpha val="25000"/>
                    </a:srgbClr>
                  </a:outerShdw>
                </a:effectLst>
              </a:rPr>
              <a:t>There were over 400 women rag composers,  but their  identity was often masked with pseudonyms and initials.  In this ad, composer Louise </a:t>
            </a:r>
            <a:r>
              <a:rPr lang="en-US" sz="2800" dirty="0" err="1">
                <a:effectLst>
                  <a:glow rad="38100">
                    <a:schemeClr val="bg1">
                      <a:lumMod val="65000"/>
                      <a:lumOff val="35000"/>
                      <a:alpha val="50000"/>
                    </a:schemeClr>
                  </a:glow>
                  <a:outerShdw blurRad="28575" dist="31750" dir="13200000" algn="tl" rotWithShape="0">
                    <a:srgbClr val="000000">
                      <a:alpha val="25000"/>
                    </a:srgbClr>
                  </a:outerShdw>
                </a:effectLst>
              </a:rPr>
              <a:t>Gustin</a:t>
            </a:r>
            <a:r>
              <a:rPr lang="en-US" sz="2800" dirty="0">
                <a:effectLst>
                  <a:glow rad="38100">
                    <a:schemeClr val="bg1">
                      <a:lumMod val="65000"/>
                      <a:lumOff val="35000"/>
                      <a:alpha val="50000"/>
                    </a:schemeClr>
                  </a:glow>
                  <a:outerShdw blurRad="28575" dist="31750" dir="13200000" algn="tl" rotWithShape="0">
                    <a:srgbClr val="000000">
                      <a:alpha val="25000"/>
                    </a:srgbClr>
                  </a:outerShdw>
                </a:effectLst>
              </a:rPr>
              <a:t> is addressed as L. V. </a:t>
            </a:r>
            <a:r>
              <a:rPr lang="en-US" sz="2800" dirty="0" err="1">
                <a:effectLst>
                  <a:glow rad="38100">
                    <a:schemeClr val="bg1">
                      <a:lumMod val="65000"/>
                      <a:lumOff val="35000"/>
                      <a:alpha val="50000"/>
                    </a:schemeClr>
                  </a:glow>
                  <a:outerShdw blurRad="28575" dist="31750" dir="13200000" algn="tl" rotWithShape="0">
                    <a:srgbClr val="000000">
                      <a:alpha val="25000"/>
                    </a:srgbClr>
                  </a:outerShdw>
                </a:effectLst>
              </a:rPr>
              <a:t>Gustin</a:t>
            </a:r>
            <a:r>
              <a:rPr lang="en-US" sz="2800" dirty="0">
                <a:effectLst>
                  <a:glow rad="38100">
                    <a:schemeClr val="bg1">
                      <a:lumMod val="65000"/>
                      <a:lumOff val="35000"/>
                      <a:alpha val="50000"/>
                    </a:schemeClr>
                  </a:glow>
                  <a:outerShdw blurRad="28575" dist="31750" dir="13200000" algn="tl" rotWithShape="0">
                    <a:srgbClr val="000000">
                      <a:alpha val="25000"/>
                    </a:srgbClr>
                  </a:outerShdw>
                </a:effectLst>
              </a:rPr>
              <a:t>, and was probably assumed to be male.</a:t>
            </a:r>
          </a:p>
        </p:txBody>
      </p:sp>
      <p:pic>
        <p:nvPicPr>
          <p:cNvPr id="4" name="Content Placeholder 3" descr="Ad for L.V. Gustin's music, assumed male, but actually Louise Gustin">
            <a:extLst>
              <a:ext uri="{FF2B5EF4-FFF2-40B4-BE49-F238E27FC236}">
                <a16:creationId xmlns:a16="http://schemas.microsoft.com/office/drawing/2014/main" id="{A15B183D-D019-4FF7-8978-7F8ED6DC718C}"/>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r="-3"/>
          <a:stretch/>
        </p:blipFill>
        <p:spPr>
          <a:xfrm>
            <a:off x="633999" y="636640"/>
            <a:ext cx="5462001" cy="559154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310765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B5B0B-9BAE-41E3-BC0F-B5DEDD59B502}"/>
              </a:ext>
            </a:extLst>
          </p:cNvPr>
          <p:cNvSpPr>
            <a:spLocks noGrp="1"/>
          </p:cNvSpPr>
          <p:nvPr>
            <p:ph type="title"/>
          </p:nvPr>
        </p:nvSpPr>
        <p:spPr>
          <a:xfrm>
            <a:off x="5200650" y="609600"/>
            <a:ext cx="6332589" cy="5638800"/>
          </a:xfrm>
        </p:spPr>
        <p:txBody>
          <a:bodyPr vert="horz" lIns="91440" tIns="45720" rIns="91440" bIns="45720" rtlCol="0" anchor="b">
            <a:normAutofit/>
          </a:bodyPr>
          <a:lstStyle/>
          <a:p>
            <a:pPr algn="ctr"/>
            <a:r>
              <a:rPr lang="en-US" dirty="0"/>
              <a:t>The connection between women, piano, and jazz continued as new jazz forms emerged. Mary Lou Williams (1910-1981) became the piano “superstar” of  jazz historiography, often listed as the lone woman instrumentalist among groups of men.</a:t>
            </a:r>
            <a:endParaRPr lang="en-US" dirty="0">
              <a:effectLst>
                <a:glow rad="38100">
                  <a:schemeClr val="bg1">
                    <a:lumMod val="65000"/>
                    <a:lumOff val="35000"/>
                    <a:alpha val="50000"/>
                  </a:schemeClr>
                </a:glow>
                <a:outerShdw blurRad="28575" dist="31750" dir="13200000" algn="tl" rotWithShape="0">
                  <a:srgbClr val="000000">
                    <a:alpha val="25000"/>
                  </a:srgbClr>
                </a:outerShdw>
              </a:effectLst>
            </a:endParaRPr>
          </a:p>
        </p:txBody>
      </p:sp>
      <p:pic>
        <p:nvPicPr>
          <p:cNvPr id="4" name="Content Placeholder 3" descr="A black and white picture of Mary Lou Williams being recorded at the piano">
            <a:extLst>
              <a:ext uri="{FF2B5EF4-FFF2-40B4-BE49-F238E27FC236}">
                <a16:creationId xmlns:a16="http://schemas.microsoft.com/office/drawing/2014/main" id="{1A211DFE-5506-4424-A3E9-2AD84D8A0350}"/>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33999" y="792006"/>
            <a:ext cx="4001315" cy="5264888"/>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3673523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otalTime>41</TotalTime>
  <Words>681</Words>
  <Application>Microsoft Office PowerPoint</Application>
  <PresentationFormat>Widescreen</PresentationFormat>
  <Paragraphs>37</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Century Gothic</vt:lpstr>
      <vt:lpstr>Mesh</vt:lpstr>
      <vt:lpstr>Women, Music, Culture Chapter 14 </vt:lpstr>
      <vt:lpstr>Chapter Focus</vt:lpstr>
      <vt:lpstr>Roots of Jazz</vt:lpstr>
      <vt:lpstr>PowerPoint Presentation</vt:lpstr>
      <vt:lpstr>PowerPoint Presentation</vt:lpstr>
      <vt:lpstr>Commercial ragtime was transformed into a piano-based genre.  As such, many women were involved as performers and composers.</vt:lpstr>
      <vt:lpstr>It is not surprising that they wrote and performed rags</vt:lpstr>
      <vt:lpstr>There were over 400 women rag composers,  but their  identity was often masked with pseudonyms and initials.  In this ad, composer Louise Gustin is addressed as L. V. Gustin, and was probably assumed to be male.</vt:lpstr>
      <vt:lpstr>The connection between women, piano, and jazz continued as new jazz forms emerged. Mary Lou Williams (1910-1981) became the piano “superstar” of  jazz historiography, often listed as the lone woman instrumentalist among groups of men.</vt:lpstr>
      <vt:lpstr>In truth, significant numbers of women were involved. Shown here is German jazz pianist Jutta Hipp. </vt:lpstr>
      <vt:lpstr>Other Instrumentalists</vt:lpstr>
      <vt:lpstr>Melba liston (left) and clora Bryant (right) both described having to go above and beyond to “prove themselves” in the jazz world, despite their notable skill</vt:lpstr>
      <vt:lpstr>Hundreds of all-women bands existed prior to 1950</vt:lpstr>
      <vt:lpstr>Composer/Arrangers</vt:lpstr>
      <vt:lpstr>PowerPoint Presentation</vt:lpstr>
      <vt:lpstr>Voluntary Segregation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Music, Culture Chapter 14 </dc:title>
  <dc:creator>Matilda Vogel</dc:creator>
  <cp:lastModifiedBy>Julie Dunbar</cp:lastModifiedBy>
  <cp:revision>7</cp:revision>
  <dcterms:created xsi:type="dcterms:W3CDTF">2020-04-11T16:07:48Z</dcterms:created>
  <dcterms:modified xsi:type="dcterms:W3CDTF">2020-07-30T21:17:37Z</dcterms:modified>
</cp:coreProperties>
</file>