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7" r:id="rId10"/>
    <p:sldId id="288" r:id="rId11"/>
    <p:sldId id="289" r:id="rId12"/>
    <p:sldId id="291" r:id="rId13"/>
    <p:sldId id="266" r:id="rId14"/>
    <p:sldId id="264" r:id="rId15"/>
    <p:sldId id="265" r:id="rId16"/>
    <p:sldId id="274" r:id="rId17"/>
    <p:sldId id="286" r:id="rId18"/>
    <p:sldId id="297" r:id="rId19"/>
    <p:sldId id="280" r:id="rId20"/>
    <p:sldId id="292" r:id="rId21"/>
    <p:sldId id="293" r:id="rId22"/>
    <p:sldId id="294" r:id="rId23"/>
    <p:sldId id="295" r:id="rId24"/>
    <p:sldId id="296" r:id="rId25"/>
    <p:sldId id="275" r:id="rId26"/>
    <p:sldId id="267" r:id="rId27"/>
    <p:sldId id="276" r:id="rId28"/>
    <p:sldId id="268" r:id="rId29"/>
    <p:sldId id="277" r:id="rId30"/>
    <p:sldId id="278" r:id="rId31"/>
    <p:sldId id="279" r:id="rId32"/>
    <p:sldId id="269" r:id="rId33"/>
    <p:sldId id="270" r:id="rId34"/>
    <p:sldId id="271" r:id="rId35"/>
    <p:sldId id="272" r:id="rId36"/>
    <p:sldId id="28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F55DB7-3E1B-4D6E-83B9-D3F8417EB37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A88604-BCE2-4769-9B9C-BBD7D06115AD}">
      <dgm:prSet/>
      <dgm:spPr/>
      <dgm:t>
        <a:bodyPr/>
        <a:lstStyle/>
        <a:p>
          <a:r>
            <a:rPr lang="en-US"/>
            <a:t>Popular music not only entertains; it reflects societal values</a:t>
          </a:r>
        </a:p>
      </dgm:t>
    </dgm:pt>
    <dgm:pt modelId="{07EA557E-F16D-404A-BC05-5E15E02785E8}" type="parTrans" cxnId="{21B0E91A-3ADF-498B-89F8-4679A2D8D89D}">
      <dgm:prSet/>
      <dgm:spPr/>
      <dgm:t>
        <a:bodyPr/>
        <a:lstStyle/>
        <a:p>
          <a:endParaRPr lang="en-US"/>
        </a:p>
      </dgm:t>
    </dgm:pt>
    <dgm:pt modelId="{3C683460-F0D2-4606-B4A8-00800B101D19}" type="sibTrans" cxnId="{21B0E91A-3ADF-498B-89F8-4679A2D8D89D}">
      <dgm:prSet/>
      <dgm:spPr/>
      <dgm:t>
        <a:bodyPr/>
        <a:lstStyle/>
        <a:p>
          <a:endParaRPr lang="en-US"/>
        </a:p>
      </dgm:t>
    </dgm:pt>
    <dgm:pt modelId="{B6C552DF-A0F4-4740-B5CC-C49892D91AD6}">
      <dgm:prSet/>
      <dgm:spPr/>
      <dgm:t>
        <a:bodyPr/>
        <a:lstStyle/>
        <a:p>
          <a:r>
            <a:rPr lang="en-US" dirty="0" smtClean="0"/>
            <a:t>Recognition of women as performers of popular music has been impacted not only by  gender, but also by race</a:t>
          </a:r>
          <a:endParaRPr lang="en-US" dirty="0"/>
        </a:p>
      </dgm:t>
    </dgm:pt>
    <dgm:pt modelId="{1D4D9869-21A9-4538-A820-63D54B83794D}" type="parTrans" cxnId="{EE08A83F-607E-43D3-A7F0-17E286CAA7E2}">
      <dgm:prSet/>
      <dgm:spPr/>
      <dgm:t>
        <a:bodyPr/>
        <a:lstStyle/>
        <a:p>
          <a:endParaRPr lang="en-US"/>
        </a:p>
      </dgm:t>
    </dgm:pt>
    <dgm:pt modelId="{D0551F71-DBC0-43A0-850C-D223E0E647BD}" type="sibTrans" cxnId="{EE08A83F-607E-43D3-A7F0-17E286CAA7E2}">
      <dgm:prSet/>
      <dgm:spPr/>
      <dgm:t>
        <a:bodyPr/>
        <a:lstStyle/>
        <a:p>
          <a:endParaRPr lang="en-US"/>
        </a:p>
      </dgm:t>
    </dgm:pt>
    <dgm:pt modelId="{AD099D16-116E-472F-8A14-FA23F45FF6F5}" type="pres">
      <dgm:prSet presAssocID="{6FF55DB7-3E1B-4D6E-83B9-D3F8417EB3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E01E0B-1289-4F55-ABBD-2767A6952D6F}" type="pres">
      <dgm:prSet presAssocID="{3EA88604-BCE2-4769-9B9C-BBD7D06115AD}" presName="hierRoot1" presStyleCnt="0"/>
      <dgm:spPr/>
    </dgm:pt>
    <dgm:pt modelId="{DDD22671-BE43-49A3-9F3E-6F693DE4EDF3}" type="pres">
      <dgm:prSet presAssocID="{3EA88604-BCE2-4769-9B9C-BBD7D06115AD}" presName="composite" presStyleCnt="0"/>
      <dgm:spPr/>
    </dgm:pt>
    <dgm:pt modelId="{4A85304E-6878-45ED-B0C9-0AE7A7023640}" type="pres">
      <dgm:prSet presAssocID="{3EA88604-BCE2-4769-9B9C-BBD7D06115AD}" presName="background" presStyleLbl="node0" presStyleIdx="0" presStyleCnt="2"/>
      <dgm:spPr/>
    </dgm:pt>
    <dgm:pt modelId="{D3051F2D-9CD1-46F5-9318-9E4301ACA02D}" type="pres">
      <dgm:prSet presAssocID="{3EA88604-BCE2-4769-9B9C-BBD7D06115AD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C0819E-6F27-4D51-99A2-574940C80E86}" type="pres">
      <dgm:prSet presAssocID="{3EA88604-BCE2-4769-9B9C-BBD7D06115AD}" presName="hierChild2" presStyleCnt="0"/>
      <dgm:spPr/>
    </dgm:pt>
    <dgm:pt modelId="{9A311672-4E32-4451-9BE9-4279BE65CCFE}" type="pres">
      <dgm:prSet presAssocID="{B6C552DF-A0F4-4740-B5CC-C49892D91AD6}" presName="hierRoot1" presStyleCnt="0"/>
      <dgm:spPr/>
    </dgm:pt>
    <dgm:pt modelId="{0A8EC895-0C8A-4BA6-A54D-A996570EC20F}" type="pres">
      <dgm:prSet presAssocID="{B6C552DF-A0F4-4740-B5CC-C49892D91AD6}" presName="composite" presStyleCnt="0"/>
      <dgm:spPr/>
    </dgm:pt>
    <dgm:pt modelId="{281B1643-52A8-49C1-A4A4-8F28B938B7D8}" type="pres">
      <dgm:prSet presAssocID="{B6C552DF-A0F4-4740-B5CC-C49892D91AD6}" presName="background" presStyleLbl="node0" presStyleIdx="1" presStyleCnt="2"/>
      <dgm:spPr/>
    </dgm:pt>
    <dgm:pt modelId="{08A1532F-9BC7-457B-B52A-B0CD8925A989}" type="pres">
      <dgm:prSet presAssocID="{B6C552DF-A0F4-4740-B5CC-C49892D91AD6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73A2F6-0975-4783-AC5A-0A87EEDBEE73}" type="pres">
      <dgm:prSet presAssocID="{B6C552DF-A0F4-4740-B5CC-C49892D91AD6}" presName="hierChild2" presStyleCnt="0"/>
      <dgm:spPr/>
    </dgm:pt>
  </dgm:ptLst>
  <dgm:cxnLst>
    <dgm:cxn modelId="{21B0E91A-3ADF-498B-89F8-4679A2D8D89D}" srcId="{6FF55DB7-3E1B-4D6E-83B9-D3F8417EB37C}" destId="{3EA88604-BCE2-4769-9B9C-BBD7D06115AD}" srcOrd="0" destOrd="0" parTransId="{07EA557E-F16D-404A-BC05-5E15E02785E8}" sibTransId="{3C683460-F0D2-4606-B4A8-00800B101D19}"/>
    <dgm:cxn modelId="{EE08A83F-607E-43D3-A7F0-17E286CAA7E2}" srcId="{6FF55DB7-3E1B-4D6E-83B9-D3F8417EB37C}" destId="{B6C552DF-A0F4-4740-B5CC-C49892D91AD6}" srcOrd="1" destOrd="0" parTransId="{1D4D9869-21A9-4538-A820-63D54B83794D}" sibTransId="{D0551F71-DBC0-43A0-850C-D223E0E647BD}"/>
    <dgm:cxn modelId="{A76580F9-141A-463E-93DB-9E0C1D5D8EC3}" type="presOf" srcId="{B6C552DF-A0F4-4740-B5CC-C49892D91AD6}" destId="{08A1532F-9BC7-457B-B52A-B0CD8925A989}" srcOrd="0" destOrd="0" presId="urn:microsoft.com/office/officeart/2005/8/layout/hierarchy1"/>
    <dgm:cxn modelId="{D645C254-7D21-493A-A2B2-388987BDD30E}" type="presOf" srcId="{6FF55DB7-3E1B-4D6E-83B9-D3F8417EB37C}" destId="{AD099D16-116E-472F-8A14-FA23F45FF6F5}" srcOrd="0" destOrd="0" presId="urn:microsoft.com/office/officeart/2005/8/layout/hierarchy1"/>
    <dgm:cxn modelId="{11D486C3-0192-4650-9516-1C648A58D263}" type="presOf" srcId="{3EA88604-BCE2-4769-9B9C-BBD7D06115AD}" destId="{D3051F2D-9CD1-46F5-9318-9E4301ACA02D}" srcOrd="0" destOrd="0" presId="urn:microsoft.com/office/officeart/2005/8/layout/hierarchy1"/>
    <dgm:cxn modelId="{B3648A4F-4B0A-49BE-9EB5-F749DDAB0D92}" type="presParOf" srcId="{AD099D16-116E-472F-8A14-FA23F45FF6F5}" destId="{D4E01E0B-1289-4F55-ABBD-2767A6952D6F}" srcOrd="0" destOrd="0" presId="urn:microsoft.com/office/officeart/2005/8/layout/hierarchy1"/>
    <dgm:cxn modelId="{C122E782-6871-4EEB-95F9-424D6187DE79}" type="presParOf" srcId="{D4E01E0B-1289-4F55-ABBD-2767A6952D6F}" destId="{DDD22671-BE43-49A3-9F3E-6F693DE4EDF3}" srcOrd="0" destOrd="0" presId="urn:microsoft.com/office/officeart/2005/8/layout/hierarchy1"/>
    <dgm:cxn modelId="{C1CAAC82-FA80-4AD7-AADA-5E868073F370}" type="presParOf" srcId="{DDD22671-BE43-49A3-9F3E-6F693DE4EDF3}" destId="{4A85304E-6878-45ED-B0C9-0AE7A7023640}" srcOrd="0" destOrd="0" presId="urn:microsoft.com/office/officeart/2005/8/layout/hierarchy1"/>
    <dgm:cxn modelId="{D69B7143-95F3-413B-AE04-F9724D9D2C96}" type="presParOf" srcId="{DDD22671-BE43-49A3-9F3E-6F693DE4EDF3}" destId="{D3051F2D-9CD1-46F5-9318-9E4301ACA02D}" srcOrd="1" destOrd="0" presId="urn:microsoft.com/office/officeart/2005/8/layout/hierarchy1"/>
    <dgm:cxn modelId="{F2D1531B-5573-4463-B346-23B6E9B1D6D9}" type="presParOf" srcId="{D4E01E0B-1289-4F55-ABBD-2767A6952D6F}" destId="{08C0819E-6F27-4D51-99A2-574940C80E86}" srcOrd="1" destOrd="0" presId="urn:microsoft.com/office/officeart/2005/8/layout/hierarchy1"/>
    <dgm:cxn modelId="{4CEB7270-F701-4434-B3B4-0B182FACAB61}" type="presParOf" srcId="{AD099D16-116E-472F-8A14-FA23F45FF6F5}" destId="{9A311672-4E32-4451-9BE9-4279BE65CCFE}" srcOrd="1" destOrd="0" presId="urn:microsoft.com/office/officeart/2005/8/layout/hierarchy1"/>
    <dgm:cxn modelId="{FEAB75AD-22DB-4AFD-B492-45C90F240643}" type="presParOf" srcId="{9A311672-4E32-4451-9BE9-4279BE65CCFE}" destId="{0A8EC895-0C8A-4BA6-A54D-A996570EC20F}" srcOrd="0" destOrd="0" presId="urn:microsoft.com/office/officeart/2005/8/layout/hierarchy1"/>
    <dgm:cxn modelId="{7CF9730D-8209-47CB-95E3-E42ACAA0F879}" type="presParOf" srcId="{0A8EC895-0C8A-4BA6-A54D-A996570EC20F}" destId="{281B1643-52A8-49C1-A4A4-8F28B938B7D8}" srcOrd="0" destOrd="0" presId="urn:microsoft.com/office/officeart/2005/8/layout/hierarchy1"/>
    <dgm:cxn modelId="{B550E162-E7CB-4BC1-8D58-33AA0BE76983}" type="presParOf" srcId="{0A8EC895-0C8A-4BA6-A54D-A996570EC20F}" destId="{08A1532F-9BC7-457B-B52A-B0CD8925A989}" srcOrd="1" destOrd="0" presId="urn:microsoft.com/office/officeart/2005/8/layout/hierarchy1"/>
    <dgm:cxn modelId="{47BC7D54-425D-4702-A1F7-8EA92E980D7E}" type="presParOf" srcId="{9A311672-4E32-4451-9BE9-4279BE65CCFE}" destId="{FE73A2F6-0975-4783-AC5A-0A87EEDBEE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162DCD-6C13-4C2B-AF8F-C0DA04137A05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6819CCD-B44A-4698-BE65-6FE5EB66B606}">
      <dgm:prSet/>
      <dgm:spPr/>
      <dgm:t>
        <a:bodyPr/>
        <a:lstStyle/>
        <a:p>
          <a:r>
            <a:rPr lang="en-US" b="1" dirty="0"/>
            <a:t>By the turn of the 20</a:t>
          </a:r>
          <a:r>
            <a:rPr lang="en-US" b="1" baseline="30000" dirty="0"/>
            <a:t>th</a:t>
          </a:r>
          <a:r>
            <a:rPr lang="en-US" b="1" dirty="0"/>
            <a:t> century, </a:t>
          </a:r>
          <a:r>
            <a:rPr lang="en-US" b="1" dirty="0" smtClean="0"/>
            <a:t>many </a:t>
          </a:r>
          <a:r>
            <a:rPr lang="en-US" b="1" dirty="0"/>
            <a:t>women were taking music lessons on instruments such as the violin</a:t>
          </a:r>
          <a:endParaRPr lang="en-US" dirty="0"/>
        </a:p>
      </dgm:t>
    </dgm:pt>
    <dgm:pt modelId="{431A2CF4-CF5E-4D0E-AB6C-7C3634BAC4B9}" type="parTrans" cxnId="{511C3D00-3749-49CC-99CC-EF7494696AB7}">
      <dgm:prSet/>
      <dgm:spPr/>
      <dgm:t>
        <a:bodyPr/>
        <a:lstStyle/>
        <a:p>
          <a:endParaRPr lang="en-US"/>
        </a:p>
      </dgm:t>
    </dgm:pt>
    <dgm:pt modelId="{34976876-DB7C-47DB-8E88-BC543D206B0C}" type="sibTrans" cxnId="{511C3D00-3749-49CC-99CC-EF7494696AB7}">
      <dgm:prSet/>
      <dgm:spPr/>
      <dgm:t>
        <a:bodyPr/>
        <a:lstStyle/>
        <a:p>
          <a:endParaRPr lang="en-US"/>
        </a:p>
      </dgm:t>
    </dgm:pt>
    <dgm:pt modelId="{435E9BFF-77C3-43D0-99C2-C20660B825A7}">
      <dgm:prSet/>
      <dgm:spPr/>
      <dgm:t>
        <a:bodyPr/>
        <a:lstStyle/>
        <a:p>
          <a:r>
            <a:rPr lang="en-US" b="1"/>
            <a:t>Even the most accomplished performers  were restricted to amateur ensembles</a:t>
          </a:r>
          <a:endParaRPr lang="en-US"/>
        </a:p>
      </dgm:t>
    </dgm:pt>
    <dgm:pt modelId="{EFA76941-93E7-44E9-80FA-95E8BBCC2A83}" type="parTrans" cxnId="{6398B6F3-E07E-47D3-97E0-A098118187D1}">
      <dgm:prSet/>
      <dgm:spPr/>
      <dgm:t>
        <a:bodyPr/>
        <a:lstStyle/>
        <a:p>
          <a:endParaRPr lang="en-US"/>
        </a:p>
      </dgm:t>
    </dgm:pt>
    <dgm:pt modelId="{56074D1D-C410-452D-A95C-470E910BBDDD}" type="sibTrans" cxnId="{6398B6F3-E07E-47D3-97E0-A098118187D1}">
      <dgm:prSet/>
      <dgm:spPr/>
      <dgm:t>
        <a:bodyPr/>
        <a:lstStyle/>
        <a:p>
          <a:endParaRPr lang="en-US"/>
        </a:p>
      </dgm:t>
    </dgm:pt>
    <dgm:pt modelId="{D4100195-9643-42E2-AE63-807317E5839D}" type="pres">
      <dgm:prSet presAssocID="{97162DCD-6C13-4C2B-AF8F-C0DA04137A0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CF66A77-35FF-44A6-BA20-125A83CB2575}" type="pres">
      <dgm:prSet presAssocID="{46819CCD-B44A-4698-BE65-6FE5EB66B606}" presName="thickLine" presStyleLbl="alignNode1" presStyleIdx="0" presStyleCnt="2"/>
      <dgm:spPr/>
    </dgm:pt>
    <dgm:pt modelId="{E45D9ACA-320A-40A3-8C75-E501188AB054}" type="pres">
      <dgm:prSet presAssocID="{46819CCD-B44A-4698-BE65-6FE5EB66B606}" presName="horz1" presStyleCnt="0"/>
      <dgm:spPr/>
    </dgm:pt>
    <dgm:pt modelId="{D67294DA-2566-4053-9AC5-E2D55E974C1D}" type="pres">
      <dgm:prSet presAssocID="{46819CCD-B44A-4698-BE65-6FE5EB66B606}" presName="tx1" presStyleLbl="revTx" presStyleIdx="0" presStyleCnt="2"/>
      <dgm:spPr/>
      <dgm:t>
        <a:bodyPr/>
        <a:lstStyle/>
        <a:p>
          <a:endParaRPr lang="en-US"/>
        </a:p>
      </dgm:t>
    </dgm:pt>
    <dgm:pt modelId="{9E3DB89D-2A5C-4261-AFC0-32CD4B687910}" type="pres">
      <dgm:prSet presAssocID="{46819CCD-B44A-4698-BE65-6FE5EB66B606}" presName="vert1" presStyleCnt="0"/>
      <dgm:spPr/>
    </dgm:pt>
    <dgm:pt modelId="{A4DF9561-BE76-4934-B336-B0E56B244DFF}" type="pres">
      <dgm:prSet presAssocID="{435E9BFF-77C3-43D0-99C2-C20660B825A7}" presName="thickLine" presStyleLbl="alignNode1" presStyleIdx="1" presStyleCnt="2"/>
      <dgm:spPr/>
    </dgm:pt>
    <dgm:pt modelId="{5DB185A6-B088-4D1A-8D65-33D0F0D12EB7}" type="pres">
      <dgm:prSet presAssocID="{435E9BFF-77C3-43D0-99C2-C20660B825A7}" presName="horz1" presStyleCnt="0"/>
      <dgm:spPr/>
    </dgm:pt>
    <dgm:pt modelId="{EFE6D3D4-A712-4240-9BA3-1107F93BA7CD}" type="pres">
      <dgm:prSet presAssocID="{435E9BFF-77C3-43D0-99C2-C20660B825A7}" presName="tx1" presStyleLbl="revTx" presStyleIdx="1" presStyleCnt="2"/>
      <dgm:spPr/>
      <dgm:t>
        <a:bodyPr/>
        <a:lstStyle/>
        <a:p>
          <a:endParaRPr lang="en-US"/>
        </a:p>
      </dgm:t>
    </dgm:pt>
    <dgm:pt modelId="{78B563E5-30C8-4839-AAB4-7FE09E924783}" type="pres">
      <dgm:prSet presAssocID="{435E9BFF-77C3-43D0-99C2-C20660B825A7}" presName="vert1" presStyleCnt="0"/>
      <dgm:spPr/>
    </dgm:pt>
  </dgm:ptLst>
  <dgm:cxnLst>
    <dgm:cxn modelId="{645FB856-B820-4D8C-912E-9CC4FEBE999F}" type="presOf" srcId="{97162DCD-6C13-4C2B-AF8F-C0DA04137A05}" destId="{D4100195-9643-42E2-AE63-807317E5839D}" srcOrd="0" destOrd="0" presId="urn:microsoft.com/office/officeart/2008/layout/LinedList"/>
    <dgm:cxn modelId="{6398B6F3-E07E-47D3-97E0-A098118187D1}" srcId="{97162DCD-6C13-4C2B-AF8F-C0DA04137A05}" destId="{435E9BFF-77C3-43D0-99C2-C20660B825A7}" srcOrd="1" destOrd="0" parTransId="{EFA76941-93E7-44E9-80FA-95E8BBCC2A83}" sibTransId="{56074D1D-C410-452D-A95C-470E910BBDDD}"/>
    <dgm:cxn modelId="{511C3D00-3749-49CC-99CC-EF7494696AB7}" srcId="{97162DCD-6C13-4C2B-AF8F-C0DA04137A05}" destId="{46819CCD-B44A-4698-BE65-6FE5EB66B606}" srcOrd="0" destOrd="0" parTransId="{431A2CF4-CF5E-4D0E-AB6C-7C3634BAC4B9}" sibTransId="{34976876-DB7C-47DB-8E88-BC543D206B0C}"/>
    <dgm:cxn modelId="{C8A9B5D2-C669-4852-955D-B57EA68AE06B}" type="presOf" srcId="{435E9BFF-77C3-43D0-99C2-C20660B825A7}" destId="{EFE6D3D4-A712-4240-9BA3-1107F93BA7CD}" srcOrd="0" destOrd="0" presId="urn:microsoft.com/office/officeart/2008/layout/LinedList"/>
    <dgm:cxn modelId="{25D3E27C-25B8-4D6D-BFA5-EF62A7F609D7}" type="presOf" srcId="{46819CCD-B44A-4698-BE65-6FE5EB66B606}" destId="{D67294DA-2566-4053-9AC5-E2D55E974C1D}" srcOrd="0" destOrd="0" presId="urn:microsoft.com/office/officeart/2008/layout/LinedList"/>
    <dgm:cxn modelId="{E2F1158A-0751-42E9-85B8-A4D80BF91A43}" type="presParOf" srcId="{D4100195-9643-42E2-AE63-807317E5839D}" destId="{4CF66A77-35FF-44A6-BA20-125A83CB2575}" srcOrd="0" destOrd="0" presId="urn:microsoft.com/office/officeart/2008/layout/LinedList"/>
    <dgm:cxn modelId="{0B010AA8-1C15-4606-A7F1-2E8649BE737A}" type="presParOf" srcId="{D4100195-9643-42E2-AE63-807317E5839D}" destId="{E45D9ACA-320A-40A3-8C75-E501188AB054}" srcOrd="1" destOrd="0" presId="urn:microsoft.com/office/officeart/2008/layout/LinedList"/>
    <dgm:cxn modelId="{80BB4705-EC5B-4EA0-AEE7-55D40E273222}" type="presParOf" srcId="{E45D9ACA-320A-40A3-8C75-E501188AB054}" destId="{D67294DA-2566-4053-9AC5-E2D55E974C1D}" srcOrd="0" destOrd="0" presId="urn:microsoft.com/office/officeart/2008/layout/LinedList"/>
    <dgm:cxn modelId="{A3FF7B14-C41B-437D-AEFF-4FE5BA7DA0DF}" type="presParOf" srcId="{E45D9ACA-320A-40A3-8C75-E501188AB054}" destId="{9E3DB89D-2A5C-4261-AFC0-32CD4B687910}" srcOrd="1" destOrd="0" presId="urn:microsoft.com/office/officeart/2008/layout/LinedList"/>
    <dgm:cxn modelId="{6F1AA34E-77F5-41E2-8804-429BDBDA2F0C}" type="presParOf" srcId="{D4100195-9643-42E2-AE63-807317E5839D}" destId="{A4DF9561-BE76-4934-B336-B0E56B244DFF}" srcOrd="2" destOrd="0" presId="urn:microsoft.com/office/officeart/2008/layout/LinedList"/>
    <dgm:cxn modelId="{4F345FB3-AB6A-409C-813A-261263280ECD}" type="presParOf" srcId="{D4100195-9643-42E2-AE63-807317E5839D}" destId="{5DB185A6-B088-4D1A-8D65-33D0F0D12EB7}" srcOrd="3" destOrd="0" presId="urn:microsoft.com/office/officeart/2008/layout/LinedList"/>
    <dgm:cxn modelId="{95684AF7-7C9D-4586-86C8-72C040789EDD}" type="presParOf" srcId="{5DB185A6-B088-4D1A-8D65-33D0F0D12EB7}" destId="{EFE6D3D4-A712-4240-9BA3-1107F93BA7CD}" srcOrd="0" destOrd="0" presId="urn:microsoft.com/office/officeart/2008/layout/LinedList"/>
    <dgm:cxn modelId="{0BF3253A-98C0-4311-A191-99855F3B262A}" type="presParOf" srcId="{5DB185A6-B088-4D1A-8D65-33D0F0D12EB7}" destId="{78B563E5-30C8-4839-AAB4-7FE09E9247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179EC8-541D-4B5E-A0A1-0E7BEA560B4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C1FBC9-15AE-403F-B698-DADCEAFE3FA4}">
      <dgm:prSet/>
      <dgm:spPr/>
      <dgm:t>
        <a:bodyPr/>
        <a:lstStyle/>
        <a:p>
          <a:r>
            <a:rPr lang="en-US" dirty="0"/>
            <a:t>Women found great success in American popular music between 1895-1945 but were limited to performance areas that were considered acceptable for their sex</a:t>
          </a:r>
        </a:p>
      </dgm:t>
    </dgm:pt>
    <dgm:pt modelId="{D714399D-AE00-42A1-8EA9-53BEAC5E9F3B}" type="parTrans" cxnId="{FB84CD37-BF02-42B4-906F-01CE501E3F70}">
      <dgm:prSet/>
      <dgm:spPr/>
      <dgm:t>
        <a:bodyPr/>
        <a:lstStyle/>
        <a:p>
          <a:endParaRPr lang="en-US"/>
        </a:p>
      </dgm:t>
    </dgm:pt>
    <dgm:pt modelId="{0A5EC4E6-2757-4E70-BA24-9170C7507A26}" type="sibTrans" cxnId="{FB84CD37-BF02-42B4-906F-01CE501E3F70}">
      <dgm:prSet/>
      <dgm:spPr/>
      <dgm:t>
        <a:bodyPr/>
        <a:lstStyle/>
        <a:p>
          <a:endParaRPr lang="en-US"/>
        </a:p>
      </dgm:t>
    </dgm:pt>
    <dgm:pt modelId="{FE8A07AE-00C9-4286-AAB5-369C1DF449E2}">
      <dgm:prSet/>
      <dgm:spPr/>
      <dgm:t>
        <a:bodyPr/>
        <a:lstStyle/>
        <a:p>
          <a:r>
            <a:rPr lang="en-US" dirty="0" smtClean="0"/>
            <a:t>White women </a:t>
          </a:r>
          <a:r>
            <a:rPr lang="en-US" smtClean="0"/>
            <a:t>who abandoned </a:t>
          </a:r>
          <a:r>
            <a:rPr lang="en-US" dirty="0"/>
            <a:t>culturally-defined gender roles in music often performed in amateur </a:t>
          </a:r>
          <a:r>
            <a:rPr lang="en-US" dirty="0" smtClean="0"/>
            <a:t>groups, while women of color performed professionally, and noted that racism was a bigger factor in limiting performance options</a:t>
          </a:r>
          <a:endParaRPr lang="en-US" dirty="0"/>
        </a:p>
      </dgm:t>
    </dgm:pt>
    <dgm:pt modelId="{3A4D8D37-CC98-4F7A-9E4F-7CB11B8E3E5C}" type="parTrans" cxnId="{CFFA38E7-3826-45D0-AC12-E44F8BDD90C7}">
      <dgm:prSet/>
      <dgm:spPr/>
      <dgm:t>
        <a:bodyPr/>
        <a:lstStyle/>
        <a:p>
          <a:endParaRPr lang="en-US"/>
        </a:p>
      </dgm:t>
    </dgm:pt>
    <dgm:pt modelId="{4CE10922-6954-4163-80B0-5F4E3A5599CF}" type="sibTrans" cxnId="{CFFA38E7-3826-45D0-AC12-E44F8BDD90C7}">
      <dgm:prSet/>
      <dgm:spPr/>
      <dgm:t>
        <a:bodyPr/>
        <a:lstStyle/>
        <a:p>
          <a:endParaRPr lang="en-US"/>
        </a:p>
      </dgm:t>
    </dgm:pt>
    <dgm:pt modelId="{BE9062D3-970B-4043-BD23-2E523EE057EF}">
      <dgm:prSet/>
      <dgm:spPr/>
      <dgm:t>
        <a:bodyPr/>
        <a:lstStyle/>
        <a:p>
          <a:r>
            <a:rPr lang="en-US" dirty="0" smtClean="0"/>
            <a:t>Regardless of race, visual </a:t>
          </a:r>
          <a:r>
            <a:rPr lang="en-US" dirty="0"/>
            <a:t>portrayals of women musicians in advertising and marketing differed significantly from that of </a:t>
          </a:r>
          <a:r>
            <a:rPr lang="en-US" dirty="0" smtClean="0"/>
            <a:t>male musicians</a:t>
          </a:r>
          <a:endParaRPr lang="en-US" dirty="0"/>
        </a:p>
      </dgm:t>
    </dgm:pt>
    <dgm:pt modelId="{73677369-E3FF-4E77-A437-46FD9A6207DE}" type="parTrans" cxnId="{40CB83A4-FB5C-436D-A4E3-E481370804A0}">
      <dgm:prSet/>
      <dgm:spPr/>
      <dgm:t>
        <a:bodyPr/>
        <a:lstStyle/>
        <a:p>
          <a:endParaRPr lang="en-US"/>
        </a:p>
      </dgm:t>
    </dgm:pt>
    <dgm:pt modelId="{F9AA1EC4-E4C5-4191-BBBD-D48EBBA4D886}" type="sibTrans" cxnId="{40CB83A4-FB5C-436D-A4E3-E481370804A0}">
      <dgm:prSet/>
      <dgm:spPr/>
      <dgm:t>
        <a:bodyPr/>
        <a:lstStyle/>
        <a:p>
          <a:endParaRPr lang="en-US"/>
        </a:p>
      </dgm:t>
    </dgm:pt>
    <dgm:pt modelId="{133EDB01-B1E3-48B5-9247-B4BB2D380BDE}" type="pres">
      <dgm:prSet presAssocID="{EC179EC8-541D-4B5E-A0A1-0E7BEA560B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08E86D-6E29-4ADF-A475-F5C4A97787AB}" type="pres">
      <dgm:prSet presAssocID="{A8C1FBC9-15AE-403F-B698-DADCEAFE3FA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2063B-0C33-43E7-840E-ABAD6B744070}" type="pres">
      <dgm:prSet presAssocID="{0A5EC4E6-2757-4E70-BA24-9170C7507A26}" presName="spacer" presStyleCnt="0"/>
      <dgm:spPr/>
    </dgm:pt>
    <dgm:pt modelId="{1D9ED02F-95FF-4161-998F-4805A4794B93}" type="pres">
      <dgm:prSet presAssocID="{FE8A07AE-00C9-4286-AAB5-369C1DF449E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CF04B-A151-4A4E-B18C-132D03F99B44}" type="pres">
      <dgm:prSet presAssocID="{4CE10922-6954-4163-80B0-5F4E3A5599CF}" presName="spacer" presStyleCnt="0"/>
      <dgm:spPr/>
    </dgm:pt>
    <dgm:pt modelId="{32B2552B-C225-4E2D-831F-0C0C31AC181B}" type="pres">
      <dgm:prSet presAssocID="{BE9062D3-970B-4043-BD23-2E523EE057E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88F407-0EC7-4D5B-8AD5-C62CFEA60874}" type="presOf" srcId="{EC179EC8-541D-4B5E-A0A1-0E7BEA560B43}" destId="{133EDB01-B1E3-48B5-9247-B4BB2D380BDE}" srcOrd="0" destOrd="0" presId="urn:microsoft.com/office/officeart/2005/8/layout/vList2"/>
    <dgm:cxn modelId="{FC3097BD-2999-4E11-A4B8-78EF4B0B55A5}" type="presOf" srcId="{A8C1FBC9-15AE-403F-B698-DADCEAFE3FA4}" destId="{0008E86D-6E29-4ADF-A475-F5C4A97787AB}" srcOrd="0" destOrd="0" presId="urn:microsoft.com/office/officeart/2005/8/layout/vList2"/>
    <dgm:cxn modelId="{CFFA38E7-3826-45D0-AC12-E44F8BDD90C7}" srcId="{EC179EC8-541D-4B5E-A0A1-0E7BEA560B43}" destId="{FE8A07AE-00C9-4286-AAB5-369C1DF449E2}" srcOrd="1" destOrd="0" parTransId="{3A4D8D37-CC98-4F7A-9E4F-7CB11B8E3E5C}" sibTransId="{4CE10922-6954-4163-80B0-5F4E3A5599CF}"/>
    <dgm:cxn modelId="{3E038972-04F4-44BC-8898-B3AE9600142A}" type="presOf" srcId="{BE9062D3-970B-4043-BD23-2E523EE057EF}" destId="{32B2552B-C225-4E2D-831F-0C0C31AC181B}" srcOrd="0" destOrd="0" presId="urn:microsoft.com/office/officeart/2005/8/layout/vList2"/>
    <dgm:cxn modelId="{40CB83A4-FB5C-436D-A4E3-E481370804A0}" srcId="{EC179EC8-541D-4B5E-A0A1-0E7BEA560B43}" destId="{BE9062D3-970B-4043-BD23-2E523EE057EF}" srcOrd="2" destOrd="0" parTransId="{73677369-E3FF-4E77-A437-46FD9A6207DE}" sibTransId="{F9AA1EC4-E4C5-4191-BBBD-D48EBBA4D886}"/>
    <dgm:cxn modelId="{FB84CD37-BF02-42B4-906F-01CE501E3F70}" srcId="{EC179EC8-541D-4B5E-A0A1-0E7BEA560B43}" destId="{A8C1FBC9-15AE-403F-B698-DADCEAFE3FA4}" srcOrd="0" destOrd="0" parTransId="{D714399D-AE00-42A1-8EA9-53BEAC5E9F3B}" sibTransId="{0A5EC4E6-2757-4E70-BA24-9170C7507A26}"/>
    <dgm:cxn modelId="{65C0CA4E-C51F-4DF1-B147-DA5412D8C2C9}" type="presOf" srcId="{FE8A07AE-00C9-4286-AAB5-369C1DF449E2}" destId="{1D9ED02F-95FF-4161-998F-4805A4794B93}" srcOrd="0" destOrd="0" presId="urn:microsoft.com/office/officeart/2005/8/layout/vList2"/>
    <dgm:cxn modelId="{068ECCED-0DC8-4037-AC8A-54E389537181}" type="presParOf" srcId="{133EDB01-B1E3-48B5-9247-B4BB2D380BDE}" destId="{0008E86D-6E29-4ADF-A475-F5C4A97787AB}" srcOrd="0" destOrd="0" presId="urn:microsoft.com/office/officeart/2005/8/layout/vList2"/>
    <dgm:cxn modelId="{78970026-E4F6-489B-A5B0-D9C507455ABC}" type="presParOf" srcId="{133EDB01-B1E3-48B5-9247-B4BB2D380BDE}" destId="{8722063B-0C33-43E7-840E-ABAD6B744070}" srcOrd="1" destOrd="0" presId="urn:microsoft.com/office/officeart/2005/8/layout/vList2"/>
    <dgm:cxn modelId="{50B46B90-3A61-4B78-81F6-19C7A210C8FA}" type="presParOf" srcId="{133EDB01-B1E3-48B5-9247-B4BB2D380BDE}" destId="{1D9ED02F-95FF-4161-998F-4805A4794B93}" srcOrd="2" destOrd="0" presId="urn:microsoft.com/office/officeart/2005/8/layout/vList2"/>
    <dgm:cxn modelId="{9DB917F1-38DA-465E-A8E6-3F2D638AEC5B}" type="presParOf" srcId="{133EDB01-B1E3-48B5-9247-B4BB2D380BDE}" destId="{55ECF04B-A151-4A4E-B18C-132D03F99B44}" srcOrd="3" destOrd="0" presId="urn:microsoft.com/office/officeart/2005/8/layout/vList2"/>
    <dgm:cxn modelId="{64DD8409-4AC4-4668-8ACF-D9954862DBF9}" type="presParOf" srcId="{133EDB01-B1E3-48B5-9247-B4BB2D380BDE}" destId="{32B2552B-C225-4E2D-831F-0C0C31AC181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5304E-6878-45ED-B0C9-0AE7A7023640}">
      <dsp:nvSpPr>
        <dsp:cNvPr id="0" name=""/>
        <dsp:cNvSpPr/>
      </dsp:nvSpPr>
      <dsp:spPr>
        <a:xfrm>
          <a:off x="1242" y="182126"/>
          <a:ext cx="4361384" cy="2769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51F2D-9CD1-46F5-9318-9E4301ACA02D}">
      <dsp:nvSpPr>
        <dsp:cNvPr id="0" name=""/>
        <dsp:cNvSpPr/>
      </dsp:nvSpPr>
      <dsp:spPr>
        <a:xfrm>
          <a:off x="485840" y="642494"/>
          <a:ext cx="4361384" cy="2769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Popular music not only entertains; it reflects societal values</a:t>
          </a:r>
        </a:p>
      </dsp:txBody>
      <dsp:txXfrm>
        <a:off x="566955" y="723609"/>
        <a:ext cx="4199154" cy="2607249"/>
      </dsp:txXfrm>
    </dsp:sp>
    <dsp:sp modelId="{281B1643-52A8-49C1-A4A4-8F28B938B7D8}">
      <dsp:nvSpPr>
        <dsp:cNvPr id="0" name=""/>
        <dsp:cNvSpPr/>
      </dsp:nvSpPr>
      <dsp:spPr>
        <a:xfrm>
          <a:off x="5331824" y="182126"/>
          <a:ext cx="4361384" cy="2769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1532F-9BC7-457B-B52A-B0CD8925A989}">
      <dsp:nvSpPr>
        <dsp:cNvPr id="0" name=""/>
        <dsp:cNvSpPr/>
      </dsp:nvSpPr>
      <dsp:spPr>
        <a:xfrm>
          <a:off x="5816422" y="642494"/>
          <a:ext cx="4361384" cy="2769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Recognition of women as performers of popular music has been impacted not only by  gender, but also by race</a:t>
          </a:r>
          <a:endParaRPr lang="en-US" sz="3200" kern="1200" dirty="0"/>
        </a:p>
      </dsp:txBody>
      <dsp:txXfrm>
        <a:off x="5897537" y="723609"/>
        <a:ext cx="4199154" cy="2607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66A77-35FF-44A6-BA20-125A83CB2575}">
      <dsp:nvSpPr>
        <dsp:cNvPr id="0" name=""/>
        <dsp:cNvSpPr/>
      </dsp:nvSpPr>
      <dsp:spPr>
        <a:xfrm>
          <a:off x="0" y="0"/>
          <a:ext cx="1017905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294DA-2566-4053-9AC5-E2D55E974C1D}">
      <dsp:nvSpPr>
        <dsp:cNvPr id="0" name=""/>
        <dsp:cNvSpPr/>
      </dsp:nvSpPr>
      <dsp:spPr>
        <a:xfrm>
          <a:off x="0" y="0"/>
          <a:ext cx="10179050" cy="1797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/>
            <a:t>By the turn of the 20</a:t>
          </a:r>
          <a:r>
            <a:rPr lang="en-US" sz="3700" b="1" kern="1200" baseline="30000" dirty="0"/>
            <a:t>th</a:t>
          </a:r>
          <a:r>
            <a:rPr lang="en-US" sz="3700" b="1" kern="1200" dirty="0"/>
            <a:t> century, </a:t>
          </a:r>
          <a:r>
            <a:rPr lang="en-US" sz="3700" b="1" kern="1200" dirty="0" smtClean="0"/>
            <a:t>many </a:t>
          </a:r>
          <a:r>
            <a:rPr lang="en-US" sz="3700" b="1" kern="1200" dirty="0"/>
            <a:t>women were taking music lessons on instruments such as the violin</a:t>
          </a:r>
          <a:endParaRPr lang="en-US" sz="3700" kern="1200" dirty="0"/>
        </a:p>
      </dsp:txBody>
      <dsp:txXfrm>
        <a:off x="0" y="0"/>
        <a:ext cx="10179050" cy="1797049"/>
      </dsp:txXfrm>
    </dsp:sp>
    <dsp:sp modelId="{A4DF9561-BE76-4934-B336-B0E56B244DFF}">
      <dsp:nvSpPr>
        <dsp:cNvPr id="0" name=""/>
        <dsp:cNvSpPr/>
      </dsp:nvSpPr>
      <dsp:spPr>
        <a:xfrm>
          <a:off x="0" y="1797049"/>
          <a:ext cx="10179050" cy="0"/>
        </a:xfrm>
        <a:prstGeom prst="line">
          <a:avLst/>
        </a:prstGeom>
        <a:solidFill>
          <a:schemeClr val="accent5">
            <a:hueOff val="-6059576"/>
            <a:satOff val="-17891"/>
            <a:lumOff val="-24510"/>
            <a:alphaOff val="0"/>
          </a:schemeClr>
        </a:solidFill>
        <a:ln w="12700" cap="flat" cmpd="sng" algn="in">
          <a:solidFill>
            <a:schemeClr val="accent5">
              <a:hueOff val="-6059576"/>
              <a:satOff val="-17891"/>
              <a:lumOff val="-2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6D3D4-A712-4240-9BA3-1107F93BA7CD}">
      <dsp:nvSpPr>
        <dsp:cNvPr id="0" name=""/>
        <dsp:cNvSpPr/>
      </dsp:nvSpPr>
      <dsp:spPr>
        <a:xfrm>
          <a:off x="0" y="1797049"/>
          <a:ext cx="10179050" cy="1797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/>
            <a:t>Even the most accomplished performers  were restricted to amateur ensembles</a:t>
          </a:r>
          <a:endParaRPr lang="en-US" sz="3700" kern="1200"/>
        </a:p>
      </dsp:txBody>
      <dsp:txXfrm>
        <a:off x="0" y="1797049"/>
        <a:ext cx="10179050" cy="1797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8E86D-6E29-4ADF-A475-F5C4A97787AB}">
      <dsp:nvSpPr>
        <dsp:cNvPr id="0" name=""/>
        <dsp:cNvSpPr/>
      </dsp:nvSpPr>
      <dsp:spPr>
        <a:xfrm>
          <a:off x="0" y="134794"/>
          <a:ext cx="6305550" cy="17275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Women found great success in American popular music between 1895-1945 but were limited to performance areas that were considered acceptable for their sex</a:t>
          </a:r>
        </a:p>
      </dsp:txBody>
      <dsp:txXfrm>
        <a:off x="84333" y="219127"/>
        <a:ext cx="6136884" cy="1558912"/>
      </dsp:txXfrm>
    </dsp:sp>
    <dsp:sp modelId="{1D9ED02F-95FF-4161-998F-4805A4794B93}">
      <dsp:nvSpPr>
        <dsp:cNvPr id="0" name=""/>
        <dsp:cNvSpPr/>
      </dsp:nvSpPr>
      <dsp:spPr>
        <a:xfrm>
          <a:off x="0" y="1922852"/>
          <a:ext cx="6305550" cy="1727578"/>
        </a:xfrm>
        <a:prstGeom prst="roundRect">
          <a:avLst/>
        </a:prstGeom>
        <a:solidFill>
          <a:schemeClr val="accent5">
            <a:hueOff val="-3029788"/>
            <a:satOff val="-8945"/>
            <a:lumOff val="-12255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White women </a:t>
          </a:r>
          <a:r>
            <a:rPr lang="en-US" sz="2100" kern="1200" smtClean="0"/>
            <a:t>who abandoned </a:t>
          </a:r>
          <a:r>
            <a:rPr lang="en-US" sz="2100" kern="1200" dirty="0"/>
            <a:t>culturally-defined gender roles in music often performed in amateur </a:t>
          </a:r>
          <a:r>
            <a:rPr lang="en-US" sz="2100" kern="1200" dirty="0" smtClean="0"/>
            <a:t>groups, while women of color performed professionally, and noted that racism was a bigger factor in limiting performance options</a:t>
          </a:r>
          <a:endParaRPr lang="en-US" sz="2100" kern="1200" dirty="0"/>
        </a:p>
      </dsp:txBody>
      <dsp:txXfrm>
        <a:off x="84333" y="2007185"/>
        <a:ext cx="6136884" cy="1558912"/>
      </dsp:txXfrm>
    </dsp:sp>
    <dsp:sp modelId="{32B2552B-C225-4E2D-831F-0C0C31AC181B}">
      <dsp:nvSpPr>
        <dsp:cNvPr id="0" name=""/>
        <dsp:cNvSpPr/>
      </dsp:nvSpPr>
      <dsp:spPr>
        <a:xfrm>
          <a:off x="0" y="3710910"/>
          <a:ext cx="6305550" cy="1727578"/>
        </a:xfrm>
        <a:prstGeom prst="roundRect">
          <a:avLst/>
        </a:prstGeom>
        <a:solidFill>
          <a:schemeClr val="accent5">
            <a:hueOff val="-6059576"/>
            <a:satOff val="-17891"/>
            <a:lumOff val="-2451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Regardless of race, visual </a:t>
          </a:r>
          <a:r>
            <a:rPr lang="en-US" sz="2100" kern="1200" dirty="0"/>
            <a:t>portrayals of women musicians in advertising and marketing differed significantly from that of </a:t>
          </a:r>
          <a:r>
            <a:rPr lang="en-US" sz="2100" kern="1200" dirty="0" smtClean="0"/>
            <a:t>male musicians</a:t>
          </a:r>
          <a:endParaRPr lang="en-US" sz="2100" kern="1200" dirty="0"/>
        </a:p>
      </dsp:txBody>
      <dsp:txXfrm>
        <a:off x="84333" y="3795243"/>
        <a:ext cx="6136884" cy="1558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4509-135D-49A7-AF56-169286A58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2" y="1098388"/>
            <a:ext cx="10580077" cy="1644812"/>
          </a:xfrm>
        </p:spPr>
        <p:txBody>
          <a:bodyPr/>
          <a:lstStyle/>
          <a:p>
            <a:r>
              <a:rPr lang="en-US" sz="6600" dirty="0"/>
              <a:t>Women, Music, Culture</a:t>
            </a:r>
            <a:br>
              <a:rPr lang="en-US" sz="6600" dirty="0"/>
            </a:br>
            <a:r>
              <a:rPr lang="en-US" sz="6600" dirty="0"/>
              <a:t>Chapter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148E34-6BD5-4815-BA4E-89EEE1EC2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1073" y="2893096"/>
            <a:ext cx="8645977" cy="2136104"/>
          </a:xfrm>
        </p:spPr>
        <p:txBody>
          <a:bodyPr>
            <a:normAutofit/>
          </a:bodyPr>
          <a:lstStyle/>
          <a:p>
            <a:r>
              <a:rPr lang="en-US" sz="4000" dirty="0"/>
              <a:t>American Popular Music: </a:t>
            </a:r>
          </a:p>
          <a:p>
            <a:r>
              <a:rPr lang="en-US" sz="4000" dirty="0"/>
              <a:t>1895-1945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5CBB-4873-4EC4-BFA8-7482EB3B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81644"/>
            <a:ext cx="4027793" cy="6400800"/>
          </a:xfrm>
        </p:spPr>
        <p:txBody>
          <a:bodyPr anchor="ctr">
            <a:normAutofit/>
          </a:bodyPr>
          <a:lstStyle/>
          <a:p>
            <a:r>
              <a:rPr lang="en-US" sz="3200" b="1" dirty="0" smtClean="0"/>
              <a:t>This was common in vaudeville, concert bands, and other forms of popular music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1000" b="1" dirty="0" smtClean="0"/>
              <a:t>Pictured: </a:t>
            </a:r>
            <a:br>
              <a:rPr lang="en-US" sz="1000" b="1" dirty="0" smtClean="0"/>
            </a:b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1000" b="1" dirty="0"/>
              <a:t/>
            </a:r>
            <a:br>
              <a:rPr lang="en-US" sz="1000" b="1" dirty="0"/>
            </a:b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1000" b="1" dirty="0" smtClean="0"/>
              <a:t>top: </a:t>
            </a:r>
            <a:r>
              <a:rPr lang="en-US" sz="2000" b="1" dirty="0" err="1" smtClean="0"/>
              <a:t>sarah</a:t>
            </a:r>
            <a:r>
              <a:rPr lang="en-US" sz="2000" b="1" dirty="0" smtClean="0"/>
              <a:t> </a:t>
            </a:r>
            <a:r>
              <a:rPr lang="en-US" sz="2000" b="1" dirty="0" smtClean="0"/>
              <a:t>Young, </a:t>
            </a:r>
            <a:r>
              <a:rPr lang="en-US" sz="2000" b="1" dirty="0" smtClean="0"/>
              <a:t>at left</a:t>
            </a:r>
            <a:r>
              <a:rPr lang="en-US" sz="2000" b="1" dirty="0" smtClean="0"/>
              <a:t>, performing with the Young Family Band, 1924. </a:t>
            </a:r>
            <a:r>
              <a:rPr lang="en-US" sz="2000" b="1" dirty="0" smtClean="0"/>
              <a:t>Famous saxophonist </a:t>
            </a:r>
            <a:r>
              <a:rPr lang="en-US" sz="2000" b="1" dirty="0" err="1" smtClean="0"/>
              <a:t>lester</a:t>
            </a:r>
            <a:r>
              <a:rPr lang="en-US" sz="2000" b="1" dirty="0" smtClean="0"/>
              <a:t> young is in knickers, to her right. </a:t>
            </a:r>
            <a:r>
              <a:rPr lang="en-US" sz="1000" b="1" dirty="0" smtClean="0"/>
              <a:t>Rutgers </a:t>
            </a:r>
            <a:r>
              <a:rPr lang="en-US" sz="1000" b="1" dirty="0" smtClean="0"/>
              <a:t>University Digital collection</a:t>
            </a:r>
            <a:r>
              <a:rPr lang="en-US" sz="1000" b="1" dirty="0" smtClean="0"/>
              <a:t>.</a:t>
            </a:r>
            <a:br>
              <a:rPr lang="en-US" sz="1000" b="1" dirty="0" smtClean="0"/>
            </a:b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1000" b="1" dirty="0"/>
              <a:t/>
            </a:r>
            <a:br>
              <a:rPr lang="en-US" sz="1000" b="1" dirty="0"/>
            </a:b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1000" b="1" dirty="0"/>
              <a:t/>
            </a:r>
            <a:br>
              <a:rPr lang="en-US" sz="1000" b="1" dirty="0"/>
            </a:br>
            <a:r>
              <a:rPr lang="en-US" sz="1000" b="1" dirty="0" smtClean="0"/>
              <a:t>Bottom:</a:t>
            </a:r>
            <a:r>
              <a:rPr lang="en-US" sz="2000" b="1" dirty="0" smtClean="0"/>
              <a:t> Lester young, seated on stage, with sister </a:t>
            </a:r>
            <a:r>
              <a:rPr lang="en-US" sz="2000" b="1" dirty="0" err="1" smtClean="0"/>
              <a:t>irma</a:t>
            </a:r>
            <a:r>
              <a:rPr lang="en-US" sz="2000" b="1" dirty="0" smtClean="0"/>
              <a:t> seated in chair just above him.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1" b="-76927"/>
          <a:stretch/>
        </p:blipFill>
        <p:spPr>
          <a:xfrm>
            <a:off x="5755820" y="212271"/>
            <a:ext cx="5755823" cy="5997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608" y="3547382"/>
            <a:ext cx="3049253" cy="331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61860-7800-49AA-829D-0E8066CE7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526" y="1487348"/>
            <a:ext cx="4772297" cy="359359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Gender-segregated instrumental groups also performed professionally, and were highlighted frequently in the Black press.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678" y="957944"/>
            <a:ext cx="5612083" cy="45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61860-7800-49AA-829D-0E8066CE7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068" y="1487348"/>
            <a:ext cx="4363595" cy="359359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Sometimes these groups were marketed as “visual attractions.” Pictured here are the International Sweethearts of Rhythm in a film advertisement.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BE9319-08C8-4588-B6E5-AE1350C75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388" y="645106"/>
            <a:ext cx="3426353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B74AC-D684-46F0-B9F8-6BBE50B31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567559"/>
            <a:ext cx="5984274" cy="580349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The Spotlight on Vocalists and Dancers</a:t>
            </a:r>
          </a:p>
          <a:p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Women solo singers and dancers often were placed “front and center” on stage and in advertising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8C3449-EB1C-4160-86FD-DDAE334ED2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582" y="1956659"/>
            <a:ext cx="4804618" cy="360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61860-7800-49AA-829D-0E8066CE7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068" y="1487348"/>
            <a:ext cx="4363595" cy="3593591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With roots in the military, concert bands </a:t>
            </a:r>
            <a:r>
              <a:rPr lang="en-US" sz="2800" b="1" dirty="0" smtClean="0">
                <a:solidFill>
                  <a:schemeClr val="tx1"/>
                </a:solidFill>
              </a:rPr>
              <a:t>featured </a:t>
            </a:r>
            <a:r>
              <a:rPr lang="en-US" sz="2800" b="1" dirty="0">
                <a:solidFill>
                  <a:schemeClr val="tx1"/>
                </a:solidFill>
              </a:rPr>
              <a:t>all male </a:t>
            </a:r>
            <a:r>
              <a:rPr lang="en-US" sz="2800" b="1" dirty="0" smtClean="0">
                <a:solidFill>
                  <a:schemeClr val="tx1"/>
                </a:solidFill>
              </a:rPr>
              <a:t>instrumentalists, but women </a:t>
            </a:r>
            <a:r>
              <a:rPr lang="en-US" sz="2800" b="1" dirty="0">
                <a:solidFill>
                  <a:schemeClr val="tx1"/>
                </a:solidFill>
              </a:rPr>
              <a:t>vocalists were featured as “special attractions” that fronted the band.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A poster for Brooke and his Famous Soloists. ">
            <a:extLst>
              <a:ext uri="{FF2B5EF4-FFF2-40B4-BE49-F238E27FC236}">
                <a16:creationId xmlns:a16="http://schemas.microsoft.com/office/drawing/2014/main" id="{84BE9319-08C8-4588-B6E5-AE1350C750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4738" y="645106"/>
            <a:ext cx="4083654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3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7D944EC-058F-44C3-B6FC-83F56CC52E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E087B0-F20B-4238-8025-64B95BF53E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F767D062-773A-4828-8C2A-964BD77964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F2D49-F671-4A9D-BCB1-DDC35985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5562600"/>
          </a:xfrm>
        </p:spPr>
        <p:txBody>
          <a:bodyPr anchor="b"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roles </a:t>
            </a:r>
            <a:r>
              <a:rPr lang="en-US" sz="3200" dirty="0">
                <a:solidFill>
                  <a:schemeClr val="accent1"/>
                </a:solidFill>
              </a:rPr>
              <a:t>for women in jazz </a:t>
            </a:r>
            <a:r>
              <a:rPr lang="en-US" sz="3200" dirty="0" smtClean="0">
                <a:solidFill>
                  <a:schemeClr val="accent1"/>
                </a:solidFill>
              </a:rPr>
              <a:t>also were </a:t>
            </a:r>
            <a:r>
              <a:rPr lang="en-US" sz="3200" dirty="0">
                <a:solidFill>
                  <a:schemeClr val="accent1"/>
                </a:solidFill>
              </a:rPr>
              <a:t>often restricted to front and center, as much a visual attraction as a musical one. </a:t>
            </a:r>
            <a:r>
              <a:rPr lang="en-US" sz="1600" dirty="0">
                <a:solidFill>
                  <a:schemeClr val="accent1"/>
                </a:solidFill>
              </a:rPr>
              <a:t>Photo: Library of Congress</a:t>
            </a:r>
          </a:p>
        </p:txBody>
      </p:sp>
      <p:pic>
        <p:nvPicPr>
          <p:cNvPr id="4" name="Content Placeholder 3" descr="Daves Cafe Boyd Atkins Band Cabaret Floorshow">
            <a:extLst>
              <a:ext uri="{FF2B5EF4-FFF2-40B4-BE49-F238E27FC236}">
                <a16:creationId xmlns:a16="http://schemas.microsoft.com/office/drawing/2014/main" id="{8EB355BC-7F38-461F-9253-5DF4B4272B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27" y="1248518"/>
            <a:ext cx="5978273" cy="405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AD447701-5C61-47D2-A56F-5FDCC54407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5ECDCF-19AC-4A65-B2EF-088F9B7E1C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F2D312-E965-4542-8958-4C6A5D159C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BCB43-6B31-4C31-BFC4-2E1903D77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9" y="954923"/>
            <a:ext cx="5875694" cy="46565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spc="800" dirty="0" smtClean="0"/>
              <a:t>Like many jazz vocalists, Billie Holiday began her career in the “canary Role,” spotlighted in front of all-male big bands</a:t>
            </a:r>
            <a:endParaRPr lang="en-US" sz="3200" spc="800" dirty="0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B0EED37D-DDA1-4303-8C7E-294680CC95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Content Placeholder 3" descr="Black and white picture of Billie Holiday singing">
            <a:extLst>
              <a:ext uri="{FF2B5EF4-FFF2-40B4-BE49-F238E27FC236}">
                <a16:creationId xmlns:a16="http://schemas.microsoft.com/office/drawing/2014/main" id="{25DB62D7-42A6-4BE2-8EA7-BD0A572235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7552944" y="643464"/>
            <a:ext cx="3995589" cy="55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AD447701-5C61-47D2-A56F-5FDCC54407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5ECDCF-19AC-4A65-B2EF-088F9B7E1C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F2D312-E965-4542-8958-4C6A5D159C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BCB43-6B31-4C31-BFC4-2E1903D77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9" y="954923"/>
            <a:ext cx="5875694" cy="46565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spc="800" dirty="0" smtClean="0"/>
              <a:t>In her solo career, holiday entertained, but also addressed social justice. “Strange Fruit” made white </a:t>
            </a:r>
            <a:r>
              <a:rPr lang="en-US" sz="3200" spc="800" dirty="0" err="1" smtClean="0"/>
              <a:t>americans</a:t>
            </a:r>
            <a:r>
              <a:rPr lang="en-US" sz="3200" spc="800" dirty="0" smtClean="0"/>
              <a:t> more aware of lynching, for example </a:t>
            </a:r>
            <a:endParaRPr lang="en-US" sz="3200" spc="800" dirty="0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B0EED37D-DDA1-4303-8C7E-294680CC95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DB62D7-42A6-4BE2-8EA7-BD0A572235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944" y="1433164"/>
            <a:ext cx="3995589" cy="39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AD447701-5C61-47D2-A56F-5FDCC54407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5ECDCF-19AC-4A65-B2EF-088F9B7E1C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F2D312-E965-4542-8958-4C6A5D159C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BCB43-6B31-4C31-BFC4-2E1903D77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9" y="954923"/>
            <a:ext cx="5875694" cy="46565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spc="800" dirty="0" smtClean="0"/>
              <a:t>Ethel waters, shown in the “canary Role” here, also was featured in films</a:t>
            </a:r>
            <a:endParaRPr lang="en-US" sz="3200" spc="800" dirty="0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B0EED37D-DDA1-4303-8C7E-294680CC95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DB62D7-42A6-4BE2-8EA7-BD0A57223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1932613"/>
            <a:ext cx="4639396" cy="347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5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7D944EC-058F-44C3-B6FC-83F56CC52E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E087B0-F20B-4238-8025-64B95BF53E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F767D062-773A-4828-8C2A-964BD77964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057E81-1DA4-4007-824D-164AF51E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Ella </a:t>
            </a:r>
            <a:r>
              <a:rPr lang="en-US" sz="3600" dirty="0" err="1" smtClean="0">
                <a:solidFill>
                  <a:schemeClr val="accent1"/>
                </a:solidFill>
              </a:rPr>
              <a:t>fitzgerald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323EAF8-3250-469C-851D-5031AF04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68" y="679330"/>
            <a:ext cx="5260391" cy="51886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8BDB7-8D2D-4101-AF84-31A34AFDC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Black performers like Holiday, Waters,  and Ella Fitzgerald endured racism and discrimination as they toured the country, even as they soared to popularity before a racially diverse national audience. 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61C69197-A69D-4F69-9546-7994B70964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BBFD6-69E0-4BCD-8D9D-2E01FEBA0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en-US" b="1" dirty="0"/>
              <a:t>Chapter Focus:</a:t>
            </a:r>
            <a:endParaRPr lang="en-US" dirty="0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370CC95A-F4E4-4383-A0B0-7487B4C94A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7B20D11A-6223-4CBA-9C52-7B65CF90A0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695486D3-3801-409C-B6E4-B6E85E6CBD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003841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93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57E81-1DA4-4007-824D-164AF51E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Dance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323EAF8-3250-469C-851D-5031AF04EE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887" y="643464"/>
            <a:ext cx="3964352" cy="52603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8BDB7-8D2D-4101-AF84-31A34AFDC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Dancing was </a:t>
            </a:r>
            <a:r>
              <a:rPr lang="en-US" sz="3200" dirty="0" smtClean="0">
                <a:solidFill>
                  <a:schemeClr val="tx1"/>
                </a:solidFill>
              </a:rPr>
              <a:t>considered an acceptable </a:t>
            </a:r>
            <a:r>
              <a:rPr lang="en-US" sz="3200" dirty="0">
                <a:solidFill>
                  <a:schemeClr val="tx1"/>
                </a:solidFill>
              </a:rPr>
              <a:t>profession for women in the world of popular music </a:t>
            </a:r>
            <a:r>
              <a:rPr lang="en-US" sz="3200" dirty="0" smtClean="0">
                <a:solidFill>
                  <a:schemeClr val="tx1"/>
                </a:solidFill>
              </a:rPr>
              <a:t>entertainment in the first half of the 20</a:t>
            </a:r>
            <a:r>
              <a:rPr lang="en-US" sz="3200" baseline="30000" dirty="0" smtClean="0">
                <a:solidFill>
                  <a:schemeClr val="tx1"/>
                </a:solidFill>
              </a:rPr>
              <a:t>th</a:t>
            </a:r>
            <a:r>
              <a:rPr lang="en-US" sz="3200" dirty="0" smtClean="0">
                <a:solidFill>
                  <a:schemeClr val="tx1"/>
                </a:solidFill>
              </a:rPr>
              <a:t> century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ern and Irene Castle dancing in a black and white photo">
            <a:extLst>
              <a:ext uri="{FF2B5EF4-FFF2-40B4-BE49-F238E27FC236}">
                <a16:creationId xmlns:a16="http://schemas.microsoft.com/office/drawing/2014/main" id="{F94B7E04-A0C9-4278-AF23-2D790CD90F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87483-B589-410A-9393-F33003B3D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1045029"/>
            <a:ext cx="6015897" cy="4834563"/>
          </a:xfrm>
        </p:spPr>
        <p:txBody>
          <a:bodyPr>
            <a:normAutofit/>
          </a:bodyPr>
          <a:lstStyle/>
          <a:p>
            <a:r>
              <a:rPr lang="en-US" sz="4400" b="1" dirty="0"/>
              <a:t>Vern and Irene Castle taught dance lessons from their rooftop studio in New York City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782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Vern and Irene Castle dancing in a black and white photo">
            <a:extLst>
              <a:ext uri="{FF2B5EF4-FFF2-40B4-BE49-F238E27FC236}">
                <a16:creationId xmlns:a16="http://schemas.microsoft.com/office/drawing/2014/main" id="{500A8CB7-FEBE-4FCA-9CB6-09393D42B1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C988-B752-493B-A356-2B401EA11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983848"/>
            <a:ext cx="6015897" cy="4895744"/>
          </a:xfrm>
        </p:spPr>
        <p:txBody>
          <a:bodyPr>
            <a:normAutofit/>
          </a:bodyPr>
          <a:lstStyle/>
          <a:p>
            <a:r>
              <a:rPr lang="en-US" sz="4000" b="1" dirty="0"/>
              <a:t>Irene Castle’s slender figure and shoulder-baring dresses were </a:t>
            </a:r>
            <a:r>
              <a:rPr lang="en-US" sz="4000" b="1" dirty="0" smtClean="0"/>
              <a:t>admired </a:t>
            </a:r>
            <a:r>
              <a:rPr lang="en-US" sz="4000" b="1" dirty="0"/>
              <a:t>and </a:t>
            </a:r>
            <a:r>
              <a:rPr lang="en-US" sz="4000" b="1" dirty="0" smtClean="0"/>
              <a:t>imitated</a:t>
            </a:r>
            <a:r>
              <a:rPr lang="en-US" sz="3200" dirty="0" smtClean="0"/>
              <a:t>.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400" dirty="0"/>
              <a:t>Photo</a:t>
            </a:r>
            <a:r>
              <a:rPr lang="en-US" sz="3200" dirty="0"/>
              <a:t> </a:t>
            </a:r>
            <a:r>
              <a:rPr lang="en-US" sz="1400" dirty="0"/>
              <a:t>Courtesy of the Library of Congress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625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A black and white photo of an African American group, with a couple in the foreground dancing. ">
            <a:extLst>
              <a:ext uri="{FF2B5EF4-FFF2-40B4-BE49-F238E27FC236}">
                <a16:creationId xmlns:a16="http://schemas.microsoft.com/office/drawing/2014/main" id="{AF86747A-7C89-423C-9BB1-BF647BE1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909" y="951400"/>
            <a:ext cx="5875694" cy="465429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9600" dirty="0"/>
              <a:t/>
            </a:r>
            <a:br>
              <a:rPr lang="en-US" sz="9600" dirty="0"/>
            </a:br>
            <a:r>
              <a:rPr lang="en-US" sz="4900" dirty="0"/>
              <a:t>The Castles adapted </a:t>
            </a:r>
            <a:r>
              <a:rPr lang="en-US" sz="4900" dirty="0" smtClean="0"/>
              <a:t>and “re-taught” many </a:t>
            </a:r>
            <a:r>
              <a:rPr lang="en-US" sz="4900" dirty="0"/>
              <a:t>black dance forms that became widely popular with white </a:t>
            </a:r>
            <a:r>
              <a:rPr lang="en-US" sz="4900" dirty="0" smtClean="0"/>
              <a:t>Americans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sz="1800" dirty="0"/>
              <a:t>William Gottlieb Collection, 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sz="1800" dirty="0"/>
              <a:t>used with permission </a:t>
            </a:r>
            <a:endParaRPr lang="en-US" sz="4900" spc="800" dirty="0"/>
          </a:p>
        </p:txBody>
      </p:sp>
      <p:pic>
        <p:nvPicPr>
          <p:cNvPr id="4" name="Picture 3" descr="A ">
            <a:extLst>
              <a:ext uri="{FF2B5EF4-FFF2-40B4-BE49-F238E27FC236}">
                <a16:creationId xmlns:a16="http://schemas.microsoft.com/office/drawing/2014/main" id="{FBACBB94-BB56-42D1-BB59-9EE25404E4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0772" y="695716"/>
            <a:ext cx="3352532" cy="55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83070-7942-435D-8A9E-F54A75656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63" y="912844"/>
            <a:ext cx="4890834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/>
              <a:t>Jitterbug Dancers in 1938</a:t>
            </a:r>
            <a:br>
              <a:rPr lang="en-US" sz="6000" dirty="0"/>
            </a:br>
            <a:r>
              <a:rPr lang="en-US" sz="2000" dirty="0"/>
              <a:t>Courtesy of the Library of Congress</a:t>
            </a:r>
            <a:endParaRPr lang="en-US" sz="2000" spc="800" dirty="0"/>
          </a:p>
        </p:txBody>
      </p:sp>
      <p:pic>
        <p:nvPicPr>
          <p:cNvPr id="4" name="Content Placeholder 3" descr="Jitterbug dancers in 1938 black and white phototgraph">
            <a:extLst>
              <a:ext uri="{FF2B5EF4-FFF2-40B4-BE49-F238E27FC236}">
                <a16:creationId xmlns:a16="http://schemas.microsoft.com/office/drawing/2014/main" id="{C9699056-6038-4894-A2B4-E4C29817DC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297" y="935051"/>
            <a:ext cx="6220332" cy="499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10A4E0E-502E-444B-B37E-40557A2662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68F03-D88C-4F27-AD65-034133F1A8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970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4DB13C2-D61D-4A8D-B973-BE6546C7BE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55266"/>
            <a:ext cx="2313214" cy="5947468"/>
          </a:xfrm>
          <a:custGeom>
            <a:avLst/>
            <a:gdLst>
              <a:gd name="connsiteX0" fmla="*/ 162291 w 2313214"/>
              <a:gd name="connsiteY0" fmla="*/ 0 h 5947468"/>
              <a:gd name="connsiteX1" fmla="*/ 224243 w 2313214"/>
              <a:gd name="connsiteY1" fmla="*/ 1936 h 5947468"/>
              <a:gd name="connsiteX2" fmla="*/ 284260 w 2313214"/>
              <a:gd name="connsiteY2" fmla="*/ 9680 h 5947468"/>
              <a:gd name="connsiteX3" fmla="*/ 342341 w 2313214"/>
              <a:gd name="connsiteY3" fmla="*/ 27104 h 5947468"/>
              <a:gd name="connsiteX4" fmla="*/ 390742 w 2313214"/>
              <a:gd name="connsiteY4" fmla="*/ 52273 h 5947468"/>
              <a:gd name="connsiteX5" fmla="*/ 437206 w 2313214"/>
              <a:gd name="connsiteY5" fmla="*/ 85185 h 5947468"/>
              <a:gd name="connsiteX6" fmla="*/ 477863 w 2313214"/>
              <a:gd name="connsiteY6" fmla="*/ 123905 h 5947468"/>
              <a:gd name="connsiteX7" fmla="*/ 518519 w 2313214"/>
              <a:gd name="connsiteY7" fmla="*/ 168434 h 5947468"/>
              <a:gd name="connsiteX8" fmla="*/ 555304 w 2313214"/>
              <a:gd name="connsiteY8" fmla="*/ 214899 h 5947468"/>
              <a:gd name="connsiteX9" fmla="*/ 592088 w 2313214"/>
              <a:gd name="connsiteY9" fmla="*/ 263299 h 5947468"/>
              <a:gd name="connsiteX10" fmla="*/ 628873 w 2313214"/>
              <a:gd name="connsiteY10" fmla="*/ 311700 h 5947468"/>
              <a:gd name="connsiteX11" fmla="*/ 665657 w 2313214"/>
              <a:gd name="connsiteY11" fmla="*/ 358165 h 5947468"/>
              <a:gd name="connsiteX12" fmla="*/ 704378 w 2313214"/>
              <a:gd name="connsiteY12" fmla="*/ 402693 h 5947468"/>
              <a:gd name="connsiteX13" fmla="*/ 748906 w 2313214"/>
              <a:gd name="connsiteY13" fmla="*/ 441414 h 5947468"/>
              <a:gd name="connsiteX14" fmla="*/ 791499 w 2313214"/>
              <a:gd name="connsiteY14" fmla="*/ 476262 h 5947468"/>
              <a:gd name="connsiteX15" fmla="*/ 839899 w 2313214"/>
              <a:gd name="connsiteY15" fmla="*/ 503366 h 5947468"/>
              <a:gd name="connsiteX16" fmla="*/ 892172 w 2313214"/>
              <a:gd name="connsiteY16" fmla="*/ 526599 h 5947468"/>
              <a:gd name="connsiteX17" fmla="*/ 948317 w 2313214"/>
              <a:gd name="connsiteY17" fmla="*/ 545959 h 5947468"/>
              <a:gd name="connsiteX18" fmla="*/ 1006397 w 2313214"/>
              <a:gd name="connsiteY18" fmla="*/ 563383 h 5947468"/>
              <a:gd name="connsiteX19" fmla="*/ 1064478 w 2313214"/>
              <a:gd name="connsiteY19" fmla="*/ 578871 h 5947468"/>
              <a:gd name="connsiteX20" fmla="*/ 1124495 w 2313214"/>
              <a:gd name="connsiteY20" fmla="*/ 594360 h 5947468"/>
              <a:gd name="connsiteX21" fmla="*/ 1180640 w 2313214"/>
              <a:gd name="connsiteY21" fmla="*/ 611784 h 5947468"/>
              <a:gd name="connsiteX22" fmla="*/ 1236784 w 2313214"/>
              <a:gd name="connsiteY22" fmla="*/ 631144 h 5947468"/>
              <a:gd name="connsiteX23" fmla="*/ 1289057 w 2313214"/>
              <a:gd name="connsiteY23" fmla="*/ 654376 h 5947468"/>
              <a:gd name="connsiteX24" fmla="*/ 1335522 w 2313214"/>
              <a:gd name="connsiteY24" fmla="*/ 683417 h 5947468"/>
              <a:gd name="connsiteX25" fmla="*/ 1378114 w 2313214"/>
              <a:gd name="connsiteY25" fmla="*/ 718265 h 5947468"/>
              <a:gd name="connsiteX26" fmla="*/ 1412963 w 2313214"/>
              <a:gd name="connsiteY26" fmla="*/ 760858 h 5947468"/>
              <a:gd name="connsiteX27" fmla="*/ 1442003 w 2313214"/>
              <a:gd name="connsiteY27" fmla="*/ 807322 h 5947468"/>
              <a:gd name="connsiteX28" fmla="*/ 1465235 w 2313214"/>
              <a:gd name="connsiteY28" fmla="*/ 859595 h 5947468"/>
              <a:gd name="connsiteX29" fmla="*/ 1484596 w 2313214"/>
              <a:gd name="connsiteY29" fmla="*/ 915740 h 5947468"/>
              <a:gd name="connsiteX30" fmla="*/ 1502020 w 2313214"/>
              <a:gd name="connsiteY30" fmla="*/ 971884 h 5947468"/>
              <a:gd name="connsiteX31" fmla="*/ 1517508 w 2313214"/>
              <a:gd name="connsiteY31" fmla="*/ 1031901 h 5947468"/>
              <a:gd name="connsiteX32" fmla="*/ 1532996 w 2313214"/>
              <a:gd name="connsiteY32" fmla="*/ 1089982 h 5947468"/>
              <a:gd name="connsiteX33" fmla="*/ 1550420 w 2313214"/>
              <a:gd name="connsiteY33" fmla="*/ 1148063 h 5947468"/>
              <a:gd name="connsiteX34" fmla="*/ 1569781 w 2313214"/>
              <a:gd name="connsiteY34" fmla="*/ 1204207 h 5947468"/>
              <a:gd name="connsiteX35" fmla="*/ 1593013 w 2313214"/>
              <a:gd name="connsiteY35" fmla="*/ 1256480 h 5947468"/>
              <a:gd name="connsiteX36" fmla="*/ 1620117 w 2313214"/>
              <a:gd name="connsiteY36" fmla="*/ 1304881 h 5947468"/>
              <a:gd name="connsiteX37" fmla="*/ 1654966 w 2313214"/>
              <a:gd name="connsiteY37" fmla="*/ 1347473 h 5947468"/>
              <a:gd name="connsiteX38" fmla="*/ 1693686 w 2313214"/>
              <a:gd name="connsiteY38" fmla="*/ 1392002 h 5947468"/>
              <a:gd name="connsiteX39" fmla="*/ 1738215 w 2313214"/>
              <a:gd name="connsiteY39" fmla="*/ 1430722 h 5947468"/>
              <a:gd name="connsiteX40" fmla="*/ 1784679 w 2313214"/>
              <a:gd name="connsiteY40" fmla="*/ 1467507 h 5947468"/>
              <a:gd name="connsiteX41" fmla="*/ 1835016 w 2313214"/>
              <a:gd name="connsiteY41" fmla="*/ 1504291 h 5947468"/>
              <a:gd name="connsiteX42" fmla="*/ 1883417 w 2313214"/>
              <a:gd name="connsiteY42" fmla="*/ 1541076 h 5947468"/>
              <a:gd name="connsiteX43" fmla="*/ 1929881 w 2313214"/>
              <a:gd name="connsiteY43" fmla="*/ 1577860 h 5947468"/>
              <a:gd name="connsiteX44" fmla="*/ 1974410 w 2313214"/>
              <a:gd name="connsiteY44" fmla="*/ 1618517 h 5947468"/>
              <a:gd name="connsiteX45" fmla="*/ 2013130 w 2313214"/>
              <a:gd name="connsiteY45" fmla="*/ 1659173 h 5947468"/>
              <a:gd name="connsiteX46" fmla="*/ 2046043 w 2313214"/>
              <a:gd name="connsiteY46" fmla="*/ 1705638 h 5947468"/>
              <a:gd name="connsiteX47" fmla="*/ 2071211 w 2313214"/>
              <a:gd name="connsiteY47" fmla="*/ 1754039 h 5947468"/>
              <a:gd name="connsiteX48" fmla="*/ 2088635 w 2313214"/>
              <a:gd name="connsiteY48" fmla="*/ 1812119 h 5947468"/>
              <a:gd name="connsiteX49" fmla="*/ 2096379 w 2313214"/>
              <a:gd name="connsiteY49" fmla="*/ 1872136 h 5947468"/>
              <a:gd name="connsiteX50" fmla="*/ 2098315 w 2313214"/>
              <a:gd name="connsiteY50" fmla="*/ 1934089 h 5947468"/>
              <a:gd name="connsiteX51" fmla="*/ 2092507 w 2313214"/>
              <a:gd name="connsiteY51" fmla="*/ 1999914 h 5947468"/>
              <a:gd name="connsiteX52" fmla="*/ 2084763 w 2313214"/>
              <a:gd name="connsiteY52" fmla="*/ 2065738 h 5947468"/>
              <a:gd name="connsiteX53" fmla="*/ 2075083 w 2313214"/>
              <a:gd name="connsiteY53" fmla="*/ 2131563 h 5947468"/>
              <a:gd name="connsiteX54" fmla="*/ 2067339 w 2313214"/>
              <a:gd name="connsiteY54" fmla="*/ 2197388 h 5947468"/>
              <a:gd name="connsiteX55" fmla="*/ 2063467 w 2313214"/>
              <a:gd name="connsiteY55" fmla="*/ 2263213 h 5947468"/>
              <a:gd name="connsiteX56" fmla="*/ 2063467 w 2313214"/>
              <a:gd name="connsiteY56" fmla="*/ 2327102 h 5947468"/>
              <a:gd name="connsiteX57" fmla="*/ 2071211 w 2313214"/>
              <a:gd name="connsiteY57" fmla="*/ 2387119 h 5947468"/>
              <a:gd name="connsiteX58" fmla="*/ 2086699 w 2313214"/>
              <a:gd name="connsiteY58" fmla="*/ 2447135 h 5947468"/>
              <a:gd name="connsiteX59" fmla="*/ 2109932 w 2313214"/>
              <a:gd name="connsiteY59" fmla="*/ 2503280 h 5947468"/>
              <a:gd name="connsiteX60" fmla="*/ 2140908 w 2313214"/>
              <a:gd name="connsiteY60" fmla="*/ 2561361 h 5947468"/>
              <a:gd name="connsiteX61" fmla="*/ 2171884 w 2313214"/>
              <a:gd name="connsiteY61" fmla="*/ 2619442 h 5947468"/>
              <a:gd name="connsiteX62" fmla="*/ 2206733 w 2313214"/>
              <a:gd name="connsiteY62" fmla="*/ 2677522 h 5947468"/>
              <a:gd name="connsiteX63" fmla="*/ 2239645 w 2313214"/>
              <a:gd name="connsiteY63" fmla="*/ 2733667 h 5947468"/>
              <a:gd name="connsiteX64" fmla="*/ 2268686 w 2313214"/>
              <a:gd name="connsiteY64" fmla="*/ 2793684 h 5947468"/>
              <a:gd name="connsiteX65" fmla="*/ 2291918 w 2313214"/>
              <a:gd name="connsiteY65" fmla="*/ 2851765 h 5947468"/>
              <a:gd name="connsiteX66" fmla="*/ 2307406 w 2313214"/>
              <a:gd name="connsiteY66" fmla="*/ 2911781 h 5947468"/>
              <a:gd name="connsiteX67" fmla="*/ 2313214 w 2313214"/>
              <a:gd name="connsiteY67" fmla="*/ 2973734 h 5947468"/>
              <a:gd name="connsiteX68" fmla="*/ 2307406 w 2313214"/>
              <a:gd name="connsiteY68" fmla="*/ 3035687 h 5947468"/>
              <a:gd name="connsiteX69" fmla="*/ 2291918 w 2313214"/>
              <a:gd name="connsiteY69" fmla="*/ 3095704 h 5947468"/>
              <a:gd name="connsiteX70" fmla="*/ 2268686 w 2313214"/>
              <a:gd name="connsiteY70" fmla="*/ 3153784 h 5947468"/>
              <a:gd name="connsiteX71" fmla="*/ 2239645 w 2313214"/>
              <a:gd name="connsiteY71" fmla="*/ 3213801 h 5947468"/>
              <a:gd name="connsiteX72" fmla="*/ 2206733 w 2313214"/>
              <a:gd name="connsiteY72" fmla="*/ 3269946 h 5947468"/>
              <a:gd name="connsiteX73" fmla="*/ 2171884 w 2313214"/>
              <a:gd name="connsiteY73" fmla="*/ 3328027 h 5947468"/>
              <a:gd name="connsiteX74" fmla="*/ 2140908 w 2313214"/>
              <a:gd name="connsiteY74" fmla="*/ 3386107 h 5947468"/>
              <a:gd name="connsiteX75" fmla="*/ 2109932 w 2313214"/>
              <a:gd name="connsiteY75" fmla="*/ 3444188 h 5947468"/>
              <a:gd name="connsiteX76" fmla="*/ 2086699 w 2313214"/>
              <a:gd name="connsiteY76" fmla="*/ 3500333 h 5947468"/>
              <a:gd name="connsiteX77" fmla="*/ 2071211 w 2313214"/>
              <a:gd name="connsiteY77" fmla="*/ 3560350 h 5947468"/>
              <a:gd name="connsiteX78" fmla="*/ 2063467 w 2313214"/>
              <a:gd name="connsiteY78" fmla="*/ 3620366 h 5947468"/>
              <a:gd name="connsiteX79" fmla="*/ 2063467 w 2313214"/>
              <a:gd name="connsiteY79" fmla="*/ 3684255 h 5947468"/>
              <a:gd name="connsiteX80" fmla="*/ 2067339 w 2313214"/>
              <a:gd name="connsiteY80" fmla="*/ 3750080 h 5947468"/>
              <a:gd name="connsiteX81" fmla="*/ 2075083 w 2313214"/>
              <a:gd name="connsiteY81" fmla="*/ 3815905 h 5947468"/>
              <a:gd name="connsiteX82" fmla="*/ 2084763 w 2313214"/>
              <a:gd name="connsiteY82" fmla="*/ 3881730 h 5947468"/>
              <a:gd name="connsiteX83" fmla="*/ 2092507 w 2313214"/>
              <a:gd name="connsiteY83" fmla="*/ 3947555 h 5947468"/>
              <a:gd name="connsiteX84" fmla="*/ 2098315 w 2313214"/>
              <a:gd name="connsiteY84" fmla="*/ 4013380 h 5947468"/>
              <a:gd name="connsiteX85" fmla="*/ 2096379 w 2313214"/>
              <a:gd name="connsiteY85" fmla="*/ 4075332 h 5947468"/>
              <a:gd name="connsiteX86" fmla="*/ 2088635 w 2313214"/>
              <a:gd name="connsiteY86" fmla="*/ 4135349 h 5947468"/>
              <a:gd name="connsiteX87" fmla="*/ 2071211 w 2313214"/>
              <a:gd name="connsiteY87" fmla="*/ 4193430 h 5947468"/>
              <a:gd name="connsiteX88" fmla="*/ 2046043 w 2313214"/>
              <a:gd name="connsiteY88" fmla="*/ 4241831 h 5947468"/>
              <a:gd name="connsiteX89" fmla="*/ 2013130 w 2313214"/>
              <a:gd name="connsiteY89" fmla="*/ 4288295 h 5947468"/>
              <a:gd name="connsiteX90" fmla="*/ 1974410 w 2313214"/>
              <a:gd name="connsiteY90" fmla="*/ 4328952 h 5947468"/>
              <a:gd name="connsiteX91" fmla="*/ 1929881 w 2313214"/>
              <a:gd name="connsiteY91" fmla="*/ 4369608 h 5947468"/>
              <a:gd name="connsiteX92" fmla="*/ 1883417 w 2313214"/>
              <a:gd name="connsiteY92" fmla="*/ 4406393 h 5947468"/>
              <a:gd name="connsiteX93" fmla="*/ 1835016 w 2313214"/>
              <a:gd name="connsiteY93" fmla="*/ 4443177 h 5947468"/>
              <a:gd name="connsiteX94" fmla="*/ 1784679 w 2313214"/>
              <a:gd name="connsiteY94" fmla="*/ 4479962 h 5947468"/>
              <a:gd name="connsiteX95" fmla="*/ 1738215 w 2313214"/>
              <a:gd name="connsiteY95" fmla="*/ 4516746 h 5947468"/>
              <a:gd name="connsiteX96" fmla="*/ 1693686 w 2313214"/>
              <a:gd name="connsiteY96" fmla="*/ 4555467 h 5947468"/>
              <a:gd name="connsiteX97" fmla="*/ 1654966 w 2313214"/>
              <a:gd name="connsiteY97" fmla="*/ 4599995 h 5947468"/>
              <a:gd name="connsiteX98" fmla="*/ 1620117 w 2313214"/>
              <a:gd name="connsiteY98" fmla="*/ 4642588 h 5947468"/>
              <a:gd name="connsiteX99" fmla="*/ 1593013 w 2313214"/>
              <a:gd name="connsiteY99" fmla="*/ 4690988 h 5947468"/>
              <a:gd name="connsiteX100" fmla="*/ 1569781 w 2313214"/>
              <a:gd name="connsiteY100" fmla="*/ 4743261 h 5947468"/>
              <a:gd name="connsiteX101" fmla="*/ 1550420 w 2313214"/>
              <a:gd name="connsiteY101" fmla="*/ 4799406 h 5947468"/>
              <a:gd name="connsiteX102" fmla="*/ 1532996 w 2313214"/>
              <a:gd name="connsiteY102" fmla="*/ 4857486 h 5947468"/>
              <a:gd name="connsiteX103" fmla="*/ 1517508 w 2313214"/>
              <a:gd name="connsiteY103" fmla="*/ 4915567 h 5947468"/>
              <a:gd name="connsiteX104" fmla="*/ 1502020 w 2313214"/>
              <a:gd name="connsiteY104" fmla="*/ 4975584 h 5947468"/>
              <a:gd name="connsiteX105" fmla="*/ 1484596 w 2313214"/>
              <a:gd name="connsiteY105" fmla="*/ 5031729 h 5947468"/>
              <a:gd name="connsiteX106" fmla="*/ 1465235 w 2313214"/>
              <a:gd name="connsiteY106" fmla="*/ 5087873 h 5947468"/>
              <a:gd name="connsiteX107" fmla="*/ 1442003 w 2313214"/>
              <a:gd name="connsiteY107" fmla="*/ 5140146 h 5947468"/>
              <a:gd name="connsiteX108" fmla="*/ 1412963 w 2313214"/>
              <a:gd name="connsiteY108" fmla="*/ 5186611 h 5947468"/>
              <a:gd name="connsiteX109" fmla="*/ 1378114 w 2313214"/>
              <a:gd name="connsiteY109" fmla="*/ 5229203 h 5947468"/>
              <a:gd name="connsiteX110" fmla="*/ 1335522 w 2313214"/>
              <a:gd name="connsiteY110" fmla="*/ 5264052 h 5947468"/>
              <a:gd name="connsiteX111" fmla="*/ 1289057 w 2313214"/>
              <a:gd name="connsiteY111" fmla="*/ 5293092 h 5947468"/>
              <a:gd name="connsiteX112" fmla="*/ 1236784 w 2313214"/>
              <a:gd name="connsiteY112" fmla="*/ 5316324 h 5947468"/>
              <a:gd name="connsiteX113" fmla="*/ 1180640 w 2313214"/>
              <a:gd name="connsiteY113" fmla="*/ 5335685 h 5947468"/>
              <a:gd name="connsiteX114" fmla="*/ 1124495 w 2313214"/>
              <a:gd name="connsiteY114" fmla="*/ 5353109 h 5947468"/>
              <a:gd name="connsiteX115" fmla="*/ 1064478 w 2313214"/>
              <a:gd name="connsiteY115" fmla="*/ 5368597 h 5947468"/>
              <a:gd name="connsiteX116" fmla="*/ 1006397 w 2313214"/>
              <a:gd name="connsiteY116" fmla="*/ 5384085 h 5947468"/>
              <a:gd name="connsiteX117" fmla="*/ 948317 w 2313214"/>
              <a:gd name="connsiteY117" fmla="*/ 5401509 h 5947468"/>
              <a:gd name="connsiteX118" fmla="*/ 892172 w 2313214"/>
              <a:gd name="connsiteY118" fmla="*/ 5420870 h 5947468"/>
              <a:gd name="connsiteX119" fmla="*/ 839899 w 2313214"/>
              <a:gd name="connsiteY119" fmla="*/ 5444102 h 5947468"/>
              <a:gd name="connsiteX120" fmla="*/ 791499 w 2313214"/>
              <a:gd name="connsiteY120" fmla="*/ 5471206 h 5947468"/>
              <a:gd name="connsiteX121" fmla="*/ 748906 w 2313214"/>
              <a:gd name="connsiteY121" fmla="*/ 5506055 h 5947468"/>
              <a:gd name="connsiteX122" fmla="*/ 704378 w 2313214"/>
              <a:gd name="connsiteY122" fmla="*/ 5544775 h 5947468"/>
              <a:gd name="connsiteX123" fmla="*/ 665657 w 2313214"/>
              <a:gd name="connsiteY123" fmla="*/ 5589304 h 5947468"/>
              <a:gd name="connsiteX124" fmla="*/ 628873 w 2313214"/>
              <a:gd name="connsiteY124" fmla="*/ 5635768 h 5947468"/>
              <a:gd name="connsiteX125" fmla="*/ 592088 w 2313214"/>
              <a:gd name="connsiteY125" fmla="*/ 5684169 h 5947468"/>
              <a:gd name="connsiteX126" fmla="*/ 555304 w 2313214"/>
              <a:gd name="connsiteY126" fmla="*/ 5732570 h 5947468"/>
              <a:gd name="connsiteX127" fmla="*/ 518519 w 2313214"/>
              <a:gd name="connsiteY127" fmla="*/ 5779034 h 5947468"/>
              <a:gd name="connsiteX128" fmla="*/ 477863 w 2313214"/>
              <a:gd name="connsiteY128" fmla="*/ 5823563 h 5947468"/>
              <a:gd name="connsiteX129" fmla="*/ 437206 w 2313214"/>
              <a:gd name="connsiteY129" fmla="*/ 5862283 h 5947468"/>
              <a:gd name="connsiteX130" fmla="*/ 390742 w 2313214"/>
              <a:gd name="connsiteY130" fmla="*/ 5895196 h 5947468"/>
              <a:gd name="connsiteX131" fmla="*/ 342341 w 2313214"/>
              <a:gd name="connsiteY131" fmla="*/ 5920364 h 5947468"/>
              <a:gd name="connsiteX132" fmla="*/ 284260 w 2313214"/>
              <a:gd name="connsiteY132" fmla="*/ 5937788 h 5947468"/>
              <a:gd name="connsiteX133" fmla="*/ 224243 w 2313214"/>
              <a:gd name="connsiteY133" fmla="*/ 5945532 h 5947468"/>
              <a:gd name="connsiteX134" fmla="*/ 162291 w 2313214"/>
              <a:gd name="connsiteY134" fmla="*/ 5947468 h 5947468"/>
              <a:gd name="connsiteX135" fmla="*/ 96466 w 2313214"/>
              <a:gd name="connsiteY135" fmla="*/ 5941660 h 5947468"/>
              <a:gd name="connsiteX136" fmla="*/ 30641 w 2313214"/>
              <a:gd name="connsiteY136" fmla="*/ 5933916 h 5947468"/>
              <a:gd name="connsiteX137" fmla="*/ 0 w 2313214"/>
              <a:gd name="connsiteY137" fmla="*/ 5929410 h 5947468"/>
              <a:gd name="connsiteX138" fmla="*/ 0 w 2313214"/>
              <a:gd name="connsiteY138" fmla="*/ 18058 h 5947468"/>
              <a:gd name="connsiteX139" fmla="*/ 30641 w 2313214"/>
              <a:gd name="connsiteY139" fmla="*/ 13552 h 5947468"/>
              <a:gd name="connsiteX140" fmla="*/ 96466 w 2313214"/>
              <a:gd name="connsiteY140" fmla="*/ 5808 h 594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313214" h="5947468">
                <a:moveTo>
                  <a:pt x="162291" y="0"/>
                </a:moveTo>
                <a:lnTo>
                  <a:pt x="224243" y="1936"/>
                </a:lnTo>
                <a:lnTo>
                  <a:pt x="284260" y="9680"/>
                </a:lnTo>
                <a:lnTo>
                  <a:pt x="342341" y="27104"/>
                </a:lnTo>
                <a:lnTo>
                  <a:pt x="390742" y="52273"/>
                </a:lnTo>
                <a:lnTo>
                  <a:pt x="437206" y="85185"/>
                </a:lnTo>
                <a:lnTo>
                  <a:pt x="477863" y="123905"/>
                </a:lnTo>
                <a:lnTo>
                  <a:pt x="518519" y="168434"/>
                </a:lnTo>
                <a:lnTo>
                  <a:pt x="555304" y="214899"/>
                </a:lnTo>
                <a:lnTo>
                  <a:pt x="592088" y="263299"/>
                </a:lnTo>
                <a:lnTo>
                  <a:pt x="628873" y="311700"/>
                </a:lnTo>
                <a:lnTo>
                  <a:pt x="665657" y="358165"/>
                </a:lnTo>
                <a:lnTo>
                  <a:pt x="704378" y="402693"/>
                </a:lnTo>
                <a:lnTo>
                  <a:pt x="748906" y="441414"/>
                </a:lnTo>
                <a:lnTo>
                  <a:pt x="791499" y="476262"/>
                </a:lnTo>
                <a:lnTo>
                  <a:pt x="839899" y="503366"/>
                </a:lnTo>
                <a:lnTo>
                  <a:pt x="892172" y="526599"/>
                </a:lnTo>
                <a:lnTo>
                  <a:pt x="948317" y="545959"/>
                </a:lnTo>
                <a:lnTo>
                  <a:pt x="1006397" y="563383"/>
                </a:lnTo>
                <a:lnTo>
                  <a:pt x="1064478" y="578871"/>
                </a:lnTo>
                <a:lnTo>
                  <a:pt x="1124495" y="594360"/>
                </a:lnTo>
                <a:lnTo>
                  <a:pt x="1180640" y="611784"/>
                </a:lnTo>
                <a:lnTo>
                  <a:pt x="1236784" y="631144"/>
                </a:lnTo>
                <a:lnTo>
                  <a:pt x="1289057" y="654376"/>
                </a:lnTo>
                <a:lnTo>
                  <a:pt x="1335522" y="683417"/>
                </a:lnTo>
                <a:lnTo>
                  <a:pt x="1378114" y="718265"/>
                </a:lnTo>
                <a:lnTo>
                  <a:pt x="1412963" y="760858"/>
                </a:lnTo>
                <a:lnTo>
                  <a:pt x="1442003" y="807322"/>
                </a:lnTo>
                <a:lnTo>
                  <a:pt x="1465235" y="859595"/>
                </a:lnTo>
                <a:lnTo>
                  <a:pt x="1484596" y="915740"/>
                </a:lnTo>
                <a:lnTo>
                  <a:pt x="1502020" y="971884"/>
                </a:lnTo>
                <a:lnTo>
                  <a:pt x="1517508" y="1031901"/>
                </a:lnTo>
                <a:lnTo>
                  <a:pt x="1532996" y="1089982"/>
                </a:lnTo>
                <a:lnTo>
                  <a:pt x="1550420" y="1148063"/>
                </a:lnTo>
                <a:lnTo>
                  <a:pt x="1569781" y="1204207"/>
                </a:lnTo>
                <a:lnTo>
                  <a:pt x="1593013" y="1256480"/>
                </a:lnTo>
                <a:lnTo>
                  <a:pt x="1620117" y="1304881"/>
                </a:lnTo>
                <a:lnTo>
                  <a:pt x="1654966" y="1347473"/>
                </a:lnTo>
                <a:lnTo>
                  <a:pt x="1693686" y="1392002"/>
                </a:lnTo>
                <a:lnTo>
                  <a:pt x="1738215" y="1430722"/>
                </a:lnTo>
                <a:lnTo>
                  <a:pt x="1784679" y="1467507"/>
                </a:lnTo>
                <a:lnTo>
                  <a:pt x="1835016" y="1504291"/>
                </a:lnTo>
                <a:lnTo>
                  <a:pt x="1883417" y="1541076"/>
                </a:lnTo>
                <a:lnTo>
                  <a:pt x="1929881" y="1577860"/>
                </a:lnTo>
                <a:lnTo>
                  <a:pt x="1974410" y="1618517"/>
                </a:lnTo>
                <a:lnTo>
                  <a:pt x="2013130" y="1659173"/>
                </a:lnTo>
                <a:lnTo>
                  <a:pt x="2046043" y="1705638"/>
                </a:lnTo>
                <a:lnTo>
                  <a:pt x="2071211" y="1754039"/>
                </a:lnTo>
                <a:lnTo>
                  <a:pt x="2088635" y="1812119"/>
                </a:lnTo>
                <a:lnTo>
                  <a:pt x="2096379" y="1872136"/>
                </a:lnTo>
                <a:lnTo>
                  <a:pt x="2098315" y="1934089"/>
                </a:lnTo>
                <a:lnTo>
                  <a:pt x="2092507" y="1999914"/>
                </a:lnTo>
                <a:lnTo>
                  <a:pt x="2084763" y="2065738"/>
                </a:lnTo>
                <a:lnTo>
                  <a:pt x="2075083" y="2131563"/>
                </a:lnTo>
                <a:lnTo>
                  <a:pt x="2067339" y="2197388"/>
                </a:lnTo>
                <a:lnTo>
                  <a:pt x="2063467" y="2263213"/>
                </a:lnTo>
                <a:lnTo>
                  <a:pt x="2063467" y="2327102"/>
                </a:lnTo>
                <a:lnTo>
                  <a:pt x="2071211" y="2387119"/>
                </a:lnTo>
                <a:lnTo>
                  <a:pt x="2086699" y="2447135"/>
                </a:lnTo>
                <a:lnTo>
                  <a:pt x="2109932" y="2503280"/>
                </a:lnTo>
                <a:lnTo>
                  <a:pt x="2140908" y="2561361"/>
                </a:lnTo>
                <a:lnTo>
                  <a:pt x="2171884" y="2619442"/>
                </a:lnTo>
                <a:lnTo>
                  <a:pt x="2206733" y="2677522"/>
                </a:lnTo>
                <a:lnTo>
                  <a:pt x="2239645" y="2733667"/>
                </a:lnTo>
                <a:lnTo>
                  <a:pt x="2268686" y="2793684"/>
                </a:lnTo>
                <a:lnTo>
                  <a:pt x="2291918" y="2851765"/>
                </a:lnTo>
                <a:lnTo>
                  <a:pt x="2307406" y="2911781"/>
                </a:lnTo>
                <a:lnTo>
                  <a:pt x="2313214" y="2973734"/>
                </a:lnTo>
                <a:lnTo>
                  <a:pt x="2307406" y="3035687"/>
                </a:lnTo>
                <a:lnTo>
                  <a:pt x="2291918" y="3095704"/>
                </a:lnTo>
                <a:lnTo>
                  <a:pt x="2268686" y="3153784"/>
                </a:lnTo>
                <a:lnTo>
                  <a:pt x="2239645" y="3213801"/>
                </a:lnTo>
                <a:lnTo>
                  <a:pt x="2206733" y="3269946"/>
                </a:lnTo>
                <a:lnTo>
                  <a:pt x="2171884" y="3328027"/>
                </a:lnTo>
                <a:lnTo>
                  <a:pt x="2140908" y="3386107"/>
                </a:lnTo>
                <a:lnTo>
                  <a:pt x="2109932" y="3444188"/>
                </a:lnTo>
                <a:lnTo>
                  <a:pt x="2086699" y="3500333"/>
                </a:lnTo>
                <a:lnTo>
                  <a:pt x="2071211" y="3560350"/>
                </a:lnTo>
                <a:lnTo>
                  <a:pt x="2063467" y="3620366"/>
                </a:lnTo>
                <a:lnTo>
                  <a:pt x="2063467" y="3684255"/>
                </a:lnTo>
                <a:lnTo>
                  <a:pt x="2067339" y="3750080"/>
                </a:lnTo>
                <a:lnTo>
                  <a:pt x="2075083" y="3815905"/>
                </a:lnTo>
                <a:lnTo>
                  <a:pt x="2084763" y="3881730"/>
                </a:lnTo>
                <a:lnTo>
                  <a:pt x="2092507" y="3947555"/>
                </a:lnTo>
                <a:lnTo>
                  <a:pt x="2098315" y="4013380"/>
                </a:lnTo>
                <a:lnTo>
                  <a:pt x="2096379" y="4075332"/>
                </a:lnTo>
                <a:lnTo>
                  <a:pt x="2088635" y="4135349"/>
                </a:lnTo>
                <a:lnTo>
                  <a:pt x="2071211" y="4193430"/>
                </a:lnTo>
                <a:lnTo>
                  <a:pt x="2046043" y="4241831"/>
                </a:lnTo>
                <a:lnTo>
                  <a:pt x="2013130" y="4288295"/>
                </a:lnTo>
                <a:lnTo>
                  <a:pt x="1974410" y="4328952"/>
                </a:lnTo>
                <a:lnTo>
                  <a:pt x="1929881" y="4369608"/>
                </a:lnTo>
                <a:lnTo>
                  <a:pt x="1883417" y="4406393"/>
                </a:lnTo>
                <a:lnTo>
                  <a:pt x="1835016" y="4443177"/>
                </a:lnTo>
                <a:lnTo>
                  <a:pt x="1784679" y="4479962"/>
                </a:lnTo>
                <a:lnTo>
                  <a:pt x="1738215" y="4516746"/>
                </a:lnTo>
                <a:lnTo>
                  <a:pt x="1693686" y="4555467"/>
                </a:lnTo>
                <a:lnTo>
                  <a:pt x="1654966" y="4599995"/>
                </a:lnTo>
                <a:lnTo>
                  <a:pt x="1620117" y="4642588"/>
                </a:lnTo>
                <a:lnTo>
                  <a:pt x="1593013" y="4690988"/>
                </a:lnTo>
                <a:lnTo>
                  <a:pt x="1569781" y="4743261"/>
                </a:lnTo>
                <a:lnTo>
                  <a:pt x="1550420" y="4799406"/>
                </a:lnTo>
                <a:lnTo>
                  <a:pt x="1532996" y="4857486"/>
                </a:lnTo>
                <a:lnTo>
                  <a:pt x="1517508" y="4915567"/>
                </a:lnTo>
                <a:lnTo>
                  <a:pt x="1502020" y="4975584"/>
                </a:lnTo>
                <a:lnTo>
                  <a:pt x="1484596" y="5031729"/>
                </a:lnTo>
                <a:lnTo>
                  <a:pt x="1465235" y="5087873"/>
                </a:lnTo>
                <a:lnTo>
                  <a:pt x="1442003" y="5140146"/>
                </a:lnTo>
                <a:lnTo>
                  <a:pt x="1412963" y="5186611"/>
                </a:lnTo>
                <a:lnTo>
                  <a:pt x="1378114" y="5229203"/>
                </a:lnTo>
                <a:lnTo>
                  <a:pt x="1335522" y="5264052"/>
                </a:lnTo>
                <a:lnTo>
                  <a:pt x="1289057" y="5293092"/>
                </a:lnTo>
                <a:lnTo>
                  <a:pt x="1236784" y="5316324"/>
                </a:lnTo>
                <a:lnTo>
                  <a:pt x="1180640" y="5335685"/>
                </a:lnTo>
                <a:lnTo>
                  <a:pt x="1124495" y="5353109"/>
                </a:lnTo>
                <a:lnTo>
                  <a:pt x="1064478" y="5368597"/>
                </a:lnTo>
                <a:lnTo>
                  <a:pt x="1006397" y="5384085"/>
                </a:lnTo>
                <a:lnTo>
                  <a:pt x="948317" y="5401509"/>
                </a:lnTo>
                <a:lnTo>
                  <a:pt x="892172" y="5420870"/>
                </a:lnTo>
                <a:lnTo>
                  <a:pt x="839899" y="5444102"/>
                </a:lnTo>
                <a:lnTo>
                  <a:pt x="791499" y="5471206"/>
                </a:lnTo>
                <a:lnTo>
                  <a:pt x="748906" y="5506055"/>
                </a:lnTo>
                <a:lnTo>
                  <a:pt x="704378" y="5544775"/>
                </a:lnTo>
                <a:lnTo>
                  <a:pt x="665657" y="5589304"/>
                </a:lnTo>
                <a:lnTo>
                  <a:pt x="628873" y="5635768"/>
                </a:lnTo>
                <a:lnTo>
                  <a:pt x="592088" y="5684169"/>
                </a:lnTo>
                <a:lnTo>
                  <a:pt x="555304" y="5732570"/>
                </a:lnTo>
                <a:lnTo>
                  <a:pt x="518519" y="5779034"/>
                </a:lnTo>
                <a:lnTo>
                  <a:pt x="477863" y="5823563"/>
                </a:lnTo>
                <a:lnTo>
                  <a:pt x="437206" y="5862283"/>
                </a:lnTo>
                <a:lnTo>
                  <a:pt x="390742" y="5895196"/>
                </a:lnTo>
                <a:lnTo>
                  <a:pt x="342341" y="5920364"/>
                </a:lnTo>
                <a:lnTo>
                  <a:pt x="284260" y="5937788"/>
                </a:lnTo>
                <a:lnTo>
                  <a:pt x="224243" y="5945532"/>
                </a:lnTo>
                <a:lnTo>
                  <a:pt x="162291" y="5947468"/>
                </a:lnTo>
                <a:lnTo>
                  <a:pt x="96466" y="5941660"/>
                </a:lnTo>
                <a:lnTo>
                  <a:pt x="30641" y="5933916"/>
                </a:lnTo>
                <a:lnTo>
                  <a:pt x="0" y="5929410"/>
                </a:lnTo>
                <a:lnTo>
                  <a:pt x="0" y="18058"/>
                </a:lnTo>
                <a:lnTo>
                  <a:pt x="30641" y="13552"/>
                </a:lnTo>
                <a:lnTo>
                  <a:pt x="96466" y="5808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BE989-D0E0-4A74-99A7-7CEDC9371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3214" y="455267"/>
            <a:ext cx="9116786" cy="55326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                      Stage Shows</a:t>
            </a:r>
          </a:p>
          <a:p>
            <a:r>
              <a:rPr lang="en-US" sz="4000" dirty="0" smtClean="0"/>
              <a:t>Regardless of race, women </a:t>
            </a:r>
            <a:r>
              <a:rPr lang="en-US" sz="4000" dirty="0"/>
              <a:t>found a significant amount of work in staged productions such as vaudeville shows, follies, and musical </a:t>
            </a:r>
            <a:r>
              <a:rPr lang="en-US" sz="4000" dirty="0" smtClean="0"/>
              <a:t>reviews</a:t>
            </a:r>
          </a:p>
          <a:p>
            <a:r>
              <a:rPr lang="en-US" sz="4000" dirty="0" smtClean="0"/>
              <a:t>Much of this music was distributed to the public through the sheet music industry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30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7D944EC-058F-44C3-B6FC-83F56CC52E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E087B0-F20B-4238-8025-64B95BF53E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F767D062-773A-4828-8C2A-964BD77964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055EE-A80E-45F1-8408-CE642B568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624072" cy="1197864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Tin Pan Alley</a:t>
            </a:r>
          </a:p>
        </p:txBody>
      </p:sp>
      <p:pic>
        <p:nvPicPr>
          <p:cNvPr id="7" name="Graphic 6" descr="Music Notes">
            <a:extLst>
              <a:ext uri="{FF2B5EF4-FFF2-40B4-BE49-F238E27FC236}">
                <a16:creationId xmlns:a16="http://schemas.microsoft.com/office/drawing/2014/main" id="{B0489D95-6C19-4345-BF09-AA3246F29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5868" y="643464"/>
            <a:ext cx="5260391" cy="52603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93C44-629B-460D-9DA1-419895AC5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5928" y="1655064"/>
            <a:ext cx="4157472" cy="4974336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FFFF"/>
                </a:solidFill>
              </a:rPr>
              <a:t>Tin Pan Alley refers to a popular music style as well as a sheet music publishing industry</a:t>
            </a:r>
          </a:p>
          <a:p>
            <a:pPr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FFFF"/>
                </a:solidFill>
              </a:rPr>
              <a:t>It was a major distributor of American popular song between 1880 and 1950, much of which was connected to stage shows and movies</a:t>
            </a:r>
          </a:p>
          <a:p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7D944EC-058F-44C3-B6FC-83F56CC52E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E087B0-F20B-4238-8025-64B95BF53E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F767D062-773A-4828-8C2A-964BD77964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Content Placeholder 3" descr="Black and white photo of Aida Overton">
            <a:extLst>
              <a:ext uri="{FF2B5EF4-FFF2-40B4-BE49-F238E27FC236}">
                <a16:creationId xmlns:a16="http://schemas.microsoft.com/office/drawing/2014/main" id="{0746EE2A-2F71-4E50-A901-A3C3B30DB1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143" y="643464"/>
            <a:ext cx="3905840" cy="52603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015C2-7743-4623-921B-F0ED00ED9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832" y="1316736"/>
            <a:ext cx="3090672" cy="422452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Aida Overton Walker sang, acted, and danced as part of the Williams and Walker Act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0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84183-FB2D-4110-BC4D-5DD901C4B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419100"/>
            <a:ext cx="4307415" cy="6000750"/>
          </a:xfrm>
        </p:spPr>
        <p:txBody>
          <a:bodyPr>
            <a:normAutofit/>
          </a:bodyPr>
          <a:lstStyle/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Popular performers like Walker were </a:t>
            </a:r>
            <a:r>
              <a:rPr lang="en-US" sz="2800" b="1" dirty="0"/>
              <a:t>featured on sheet music </a:t>
            </a:r>
            <a:r>
              <a:rPr lang="en-US" sz="2800" b="1" dirty="0" smtClean="0"/>
              <a:t>covers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Content Placeholder 3" descr="Why Adam Sinned song for words and music cover">
            <a:extLst>
              <a:ext uri="{FF2B5EF4-FFF2-40B4-BE49-F238E27FC236}">
                <a16:creationId xmlns:a16="http://schemas.microsoft.com/office/drawing/2014/main" id="{40FB3803-1687-4929-AC48-1AE22E9C2D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496" y="645107"/>
            <a:ext cx="4307416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0435E05D-C29D-45BA-887D-94B257315B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832B8F-914B-4B26-975B-D7D8C3B9D1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9F8FBD1-A3F4-4615-9269-15BB7CC26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9F77D-3FF8-418B-AE5F-C840237049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FC805-CBEF-4A76-95AB-C060D06A4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27" y="1231894"/>
            <a:ext cx="5490143" cy="4339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spc="800" dirty="0"/>
              <a:t>In this Tin Pan Alley sheet music cover, women of the Ziegfeld Follies </a:t>
            </a:r>
            <a:r>
              <a:rPr lang="en-US" sz="3300" spc="800" dirty="0" smtClean="0"/>
              <a:t>stage show are </a:t>
            </a:r>
            <a:r>
              <a:rPr lang="en-US" sz="3300" spc="800" dirty="0"/>
              <a:t>advertised as part of a “Garden of Dreams”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920170C7-93CF-4AF8-8D9E-6DD63FE62C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 descr="A poster for the Ziegfeld Follies 1918">
            <a:extLst>
              <a:ext uri="{FF2B5EF4-FFF2-40B4-BE49-F238E27FC236}">
                <a16:creationId xmlns:a16="http://schemas.microsoft.com/office/drawing/2014/main" id="{5625D3FC-A065-4750-9B43-F18E59CB7A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424" y="564553"/>
            <a:ext cx="4090856" cy="52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6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D9AC8-E713-4692-A34C-9545C426B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/>
              <a:t>Amateur and Professional Roles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E84F7-A347-479A-BB32-12B95CCFD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466851"/>
            <a:ext cx="7467600" cy="4412742"/>
          </a:xfrm>
        </p:spPr>
        <p:txBody>
          <a:bodyPr>
            <a:normAutofit/>
          </a:bodyPr>
          <a:lstStyle/>
          <a:p>
            <a:pPr lvl="0"/>
            <a:r>
              <a:rPr lang="en-US" sz="3200" b="1" dirty="0"/>
              <a:t>In the late 19</a:t>
            </a:r>
            <a:r>
              <a:rPr lang="en-US" sz="3200" b="1" baseline="30000" dirty="0"/>
              <a:t>th</a:t>
            </a:r>
            <a:r>
              <a:rPr lang="en-US" sz="3200" b="1" dirty="0"/>
              <a:t> century, </a:t>
            </a:r>
            <a:r>
              <a:rPr lang="en-US" sz="3200" b="1" dirty="0" smtClean="0"/>
              <a:t>many white women were musical </a:t>
            </a:r>
            <a:r>
              <a:rPr lang="en-US" sz="3200" b="1" dirty="0"/>
              <a:t>entertainers in the home. </a:t>
            </a:r>
            <a:r>
              <a:rPr lang="en-US" sz="3200" b="1" dirty="0" smtClean="0"/>
              <a:t>American </a:t>
            </a:r>
            <a:r>
              <a:rPr lang="en-US" sz="3200" b="1" dirty="0"/>
              <a:t>homes </a:t>
            </a:r>
            <a:r>
              <a:rPr lang="en-US" sz="3200" b="1" dirty="0" smtClean="0"/>
              <a:t>often had </a:t>
            </a:r>
            <a:r>
              <a:rPr lang="en-US" sz="3200" b="1" dirty="0"/>
              <a:t>a keyboard instrument of some kind, such as this parlor organ.</a:t>
            </a:r>
          </a:p>
          <a:p>
            <a:pPr lvl="0"/>
            <a:r>
              <a:rPr lang="en-US" sz="1200" b="1" dirty="0"/>
              <a:t>Photo courtesy of the Library of Congress</a:t>
            </a:r>
          </a:p>
        </p:txBody>
      </p:sp>
      <p:sp>
        <p:nvSpPr>
          <p:cNvPr id="4" name="Oval 3" descr="A black and white photo of an American parlor with a woman playing a parlor piano and a man siting in a chair listening.">
            <a:extLst>
              <a:ext uri="{FF2B5EF4-FFF2-40B4-BE49-F238E27FC236}">
                <a16:creationId xmlns:a16="http://schemas.microsoft.com/office/drawing/2014/main" id="{AF7FCD3D-8060-4428-B411-2EA41F7F25B4}"/>
              </a:ext>
            </a:extLst>
          </p:cNvPr>
          <p:cNvSpPr/>
          <p:nvPr/>
        </p:nvSpPr>
        <p:spPr>
          <a:xfrm>
            <a:off x="439287" y="1466851"/>
            <a:ext cx="3523113" cy="4412742"/>
          </a:xfrm>
          <a:prstGeom prst="ellipse">
            <a:avLst/>
          </a:prstGeom>
          <a:blipFill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664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0435E05D-C29D-45BA-887D-94B257315B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832B8F-914B-4B26-975B-D7D8C3B9D1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58EDEB-96D3-4A8D-8D74-17A55E83D5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39060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ADA12-22DA-4399-A283-A550DC30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909" y="426720"/>
            <a:ext cx="5875694" cy="51789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dirty="0"/>
              <a:t>The attire on Ziegfeld </a:t>
            </a:r>
            <a:r>
              <a:rPr lang="en-US" sz="5400" dirty="0" smtClean="0"/>
              <a:t>follies performer </a:t>
            </a:r>
            <a:r>
              <a:rPr lang="en-US" sz="5400" dirty="0"/>
              <a:t>Fanny Brice </a:t>
            </a:r>
            <a:r>
              <a:rPr lang="en-US" sz="5400" dirty="0" smtClean="0"/>
              <a:t>was considered daring for its time</a:t>
            </a:r>
            <a:endParaRPr lang="en-US" sz="5400" spc="800" dirty="0"/>
          </a:p>
        </p:txBody>
      </p:sp>
      <p:sp useBgFill="1">
        <p:nvSpPr>
          <p:cNvPr id="22" name="Freeform 14">
            <a:extLst>
              <a:ext uri="{FF2B5EF4-FFF2-40B4-BE49-F238E27FC236}">
                <a16:creationId xmlns:a16="http://schemas.microsoft.com/office/drawing/2014/main" id="{39773602-659F-4D29-A50F-C182E6312E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pic>
        <p:nvPicPr>
          <p:cNvPr id="4" name="Content Placeholder 3" descr="A black and White photo of Fanny Brice in her attire for the Follies">
            <a:extLst>
              <a:ext uri="{FF2B5EF4-FFF2-40B4-BE49-F238E27FC236}">
                <a16:creationId xmlns:a16="http://schemas.microsoft.com/office/drawing/2014/main" id="{6E8001FA-A67E-4761-93D7-74240D4796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912" y="643464"/>
            <a:ext cx="3945395" cy="55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AB423-D8D0-4F2A-AEAA-096459B54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908" y="978408"/>
            <a:ext cx="5630091" cy="4901184"/>
          </a:xfrm>
        </p:spPr>
        <p:txBody>
          <a:bodyPr anchor="ctr"/>
          <a:lstStyle/>
          <a:p>
            <a:r>
              <a:rPr lang="en-US" sz="3200" dirty="0"/>
              <a:t>Men from the same company were presented quite differently</a:t>
            </a:r>
          </a:p>
          <a:p>
            <a:endParaRPr lang="en-US" dirty="0"/>
          </a:p>
        </p:txBody>
      </p:sp>
      <p:sp>
        <p:nvSpPr>
          <p:cNvPr id="4" name="Oval 3" descr="A poster of the men in the Ziegfeld Follies">
            <a:extLst>
              <a:ext uri="{FF2B5EF4-FFF2-40B4-BE49-F238E27FC236}">
                <a16:creationId xmlns:a16="http://schemas.microsoft.com/office/drawing/2014/main" id="{75712CFF-6F57-416B-A37D-65A00FF3FFD4}"/>
              </a:ext>
            </a:extLst>
          </p:cNvPr>
          <p:cNvSpPr/>
          <p:nvPr/>
        </p:nvSpPr>
        <p:spPr>
          <a:xfrm>
            <a:off x="741500" y="691024"/>
            <a:ext cx="4657814" cy="5188567"/>
          </a:xfrm>
          <a:prstGeom prst="ellipse">
            <a:avLst/>
          </a:prstGeom>
          <a:blipFill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9587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AAC06-25DA-4CBA-858F-4EBDBB237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950" y="628651"/>
            <a:ext cx="6115050" cy="52509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		</a:t>
            </a:r>
            <a:r>
              <a:rPr lang="en-US" sz="4000" b="1" dirty="0" smtClean="0">
                <a:solidFill>
                  <a:schemeClr val="tx1"/>
                </a:solidFill>
              </a:rPr>
              <a:t>Composers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Carrie </a:t>
            </a:r>
            <a:r>
              <a:rPr lang="en-US" sz="4000" dirty="0">
                <a:solidFill>
                  <a:schemeClr val="tx1"/>
                </a:solidFill>
              </a:rPr>
              <a:t>Jacobs Bond </a:t>
            </a:r>
            <a:r>
              <a:rPr lang="en-US" sz="4000" dirty="0" smtClean="0">
                <a:solidFill>
                  <a:schemeClr val="tx1"/>
                </a:solidFill>
              </a:rPr>
              <a:t>is just one of </a:t>
            </a:r>
            <a:r>
              <a:rPr lang="en-US" sz="4000" dirty="0">
                <a:solidFill>
                  <a:schemeClr val="tx1"/>
                </a:solidFill>
              </a:rPr>
              <a:t>the </a:t>
            </a:r>
            <a:r>
              <a:rPr lang="en-US" sz="4000" dirty="0" smtClean="0">
                <a:solidFill>
                  <a:schemeClr val="tx1"/>
                </a:solidFill>
              </a:rPr>
              <a:t>prolific </a:t>
            </a:r>
            <a:r>
              <a:rPr lang="en-US" sz="4000" dirty="0">
                <a:solidFill>
                  <a:schemeClr val="tx1"/>
                </a:solidFill>
              </a:rPr>
              <a:t>women composers and publishers of Tin Pan Alley.  A single mother, she began her business in the corner of a small apartment</a:t>
            </a:r>
          </a:p>
          <a:p>
            <a:endParaRPr lang="en-US" dirty="0"/>
          </a:p>
        </p:txBody>
      </p:sp>
      <p:sp>
        <p:nvSpPr>
          <p:cNvPr id="4" name="Oval 3" descr="A family black and white photo of Carrie Jacobs Bond ">
            <a:extLst>
              <a:ext uri="{FF2B5EF4-FFF2-40B4-BE49-F238E27FC236}">
                <a16:creationId xmlns:a16="http://schemas.microsoft.com/office/drawing/2014/main" id="{B9BD14B5-A681-4ED2-AAF6-B700FD3428A4}"/>
              </a:ext>
            </a:extLst>
          </p:cNvPr>
          <p:cNvSpPr/>
          <p:nvPr/>
        </p:nvSpPr>
        <p:spPr>
          <a:xfrm>
            <a:off x="1116850" y="997458"/>
            <a:ext cx="3747999" cy="4419612"/>
          </a:xfrm>
          <a:prstGeom prst="ellipse">
            <a:avLst/>
          </a:prstGeom>
          <a:blipFill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234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7D944EC-058F-44C3-B6FC-83F56CC52E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E087B0-F20B-4238-8025-64B95BF53E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F767D062-773A-4828-8C2A-964BD77964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Content Placeholder 5" descr="The cover of the sheet music I Love You Truly by Carrie Jacobs Bond">
            <a:extLst>
              <a:ext uri="{FF2B5EF4-FFF2-40B4-BE49-F238E27FC236}">
                <a16:creationId xmlns:a16="http://schemas.microsoft.com/office/drawing/2014/main" id="{FDFE81A3-3203-4CED-94F7-F54C3AD14F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417" y="643464"/>
            <a:ext cx="3945293" cy="52603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0783A-4517-4E33-A621-EDD7A35D3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5969" y="646858"/>
            <a:ext cx="3090672" cy="556428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Bond did everything herself, including composition, marketing, and artwork for the sheet music covers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92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87446-3596-4C01-909A-511AAA3D7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206" y="1053921"/>
            <a:ext cx="4140128" cy="4776417"/>
          </a:xfrm>
        </p:spPr>
        <p:txBody>
          <a:bodyPr>
            <a:noAutofit/>
          </a:bodyPr>
          <a:lstStyle/>
          <a:p>
            <a:r>
              <a:rPr lang="en-US" sz="2800" b="1" dirty="0"/>
              <a:t>Like many women in the popular music industry, Bond had significant classical training.  This song is indicative of her education in terms of the difficulty of the piano part.</a:t>
            </a:r>
            <a:endParaRPr lang="en-US" sz="2800" dirty="0"/>
          </a:p>
        </p:txBody>
      </p:sp>
      <p:pic>
        <p:nvPicPr>
          <p:cNvPr id="4" name="Content Placeholder 3" descr="The sheet music for one of Bond's songs">
            <a:extLst>
              <a:ext uri="{FF2B5EF4-FFF2-40B4-BE49-F238E27FC236}">
                <a16:creationId xmlns:a16="http://schemas.microsoft.com/office/drawing/2014/main" id="{DEEAA1A6-5B3D-4A8E-8364-AAFB2BABF0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615" y="645107"/>
            <a:ext cx="4531179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0">
            <a:extLst>
              <a:ext uri="{FF2B5EF4-FFF2-40B4-BE49-F238E27FC236}">
                <a16:creationId xmlns:a16="http://schemas.microsoft.com/office/drawing/2014/main" id="{AF8F021D-E17C-4692-BC36-88810FC4C8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734912-26F1-4F15-9124-B74686760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BEC04-ABA0-4A4A-909E-786D97234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177" y="1463886"/>
            <a:ext cx="6306309" cy="393022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Bond’s popular “I Love You Truly” featured a simpler accompaniment and a modest  vocal range that stayed within an octave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First page of the sheet music for Bond's I Love You Truly">
            <a:extLst>
              <a:ext uri="{FF2B5EF4-FFF2-40B4-BE49-F238E27FC236}">
                <a16:creationId xmlns:a16="http://schemas.microsoft.com/office/drawing/2014/main" id="{D3CE9141-3013-41EF-84CB-3FA1B010B7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787" y="915887"/>
            <a:ext cx="3656581" cy="50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73EEC40-1E6A-4BA4-90CA-0E9CB6D623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AEEAD-980F-4B6B-B169-B7480ACD7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787" y="482322"/>
            <a:ext cx="3656581" cy="5571624"/>
          </a:xfrm>
        </p:spPr>
        <p:txBody>
          <a:bodyPr anchor="ctr"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23E5B0A1-62AF-4842-80C0-74DA087E9C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AB6772-4EB6-467C-BDF3-6F1E3D1252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CD6541-4D07-47DA-874F-EF6012DF56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883371"/>
              </p:ext>
            </p:extLst>
          </p:nvPr>
        </p:nvGraphicFramePr>
        <p:xfrm>
          <a:off x="765175" y="481013"/>
          <a:ext cx="6305550" cy="5573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47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7D944EC-058F-44C3-B6FC-83F56CC52E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E087B0-F20B-4238-8025-64B95BF53E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F767D062-773A-4828-8C2A-964BD77964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23F1EE-7894-4343-8B11-51183A5B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6295" y="454533"/>
            <a:ext cx="4081272" cy="1197864"/>
          </a:xfrm>
        </p:spPr>
        <p:txBody>
          <a:bodyPr anchor="b">
            <a:no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Sheet Music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AE555-5161-4256-B701-3EE4AC8AA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1595" y="2321815"/>
            <a:ext cx="3090672" cy="422452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Sheet music </a:t>
            </a:r>
            <a:r>
              <a:rPr lang="en-US" sz="3200" b="1" dirty="0" smtClean="0">
                <a:solidFill>
                  <a:srgbClr val="FFFFFF"/>
                </a:solidFill>
              </a:rPr>
              <a:t>was distributed </a:t>
            </a:r>
            <a:r>
              <a:rPr lang="en-US" sz="3200" b="1" dirty="0">
                <a:solidFill>
                  <a:srgbClr val="FFFFFF"/>
                </a:solidFill>
              </a:rPr>
              <a:t>in magazines</a:t>
            </a: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Oval 3" descr="A picture of the cover of 'The Etude&quot; magazine from May 1908">
            <a:extLst>
              <a:ext uri="{FF2B5EF4-FFF2-40B4-BE49-F238E27FC236}">
                <a16:creationId xmlns:a16="http://schemas.microsoft.com/office/drawing/2014/main" id="{7CF4831C-AD77-49AD-ABF9-A2AD29A7F1F6}"/>
              </a:ext>
            </a:extLst>
          </p:cNvPr>
          <p:cNvSpPr/>
          <p:nvPr/>
        </p:nvSpPr>
        <p:spPr>
          <a:xfrm>
            <a:off x="699733" y="120577"/>
            <a:ext cx="6432662" cy="6616845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9433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1C69197-A69D-4F69-9546-7994B70964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370CC95A-F4E4-4383-A0B0-7487B4C94A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20D11A-6223-4CBA-9C52-7B65CF90A0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CD905A-9B0B-496C-B22D-4734E93840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069353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81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7D944EC-058F-44C3-B6FC-83F56CC52E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E087B0-F20B-4238-8025-64B95BF53E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F767D062-773A-4828-8C2A-964BD77964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0C232-817D-4144-8A9D-1AC01D81B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3112" y="1307805"/>
            <a:ext cx="3994439" cy="4507993"/>
          </a:xfrm>
        </p:spPr>
        <p:txBody>
          <a:bodyPr>
            <a:normAutofit/>
          </a:bodyPr>
          <a:lstStyle/>
          <a:p>
            <a:pPr lvl="0"/>
            <a:r>
              <a:rPr lang="en-US" sz="2800" b="1" dirty="0">
                <a:solidFill>
                  <a:srgbClr val="FFFFFF"/>
                </a:solidFill>
              </a:rPr>
              <a:t>Professional groups </a:t>
            </a:r>
            <a:r>
              <a:rPr lang="en-US" sz="2800" b="1" dirty="0" smtClean="0">
                <a:solidFill>
                  <a:srgbClr val="FFFFFF"/>
                </a:solidFill>
              </a:rPr>
              <a:t>were </a:t>
            </a:r>
            <a:r>
              <a:rPr lang="en-US" sz="2800" b="1" dirty="0">
                <a:solidFill>
                  <a:srgbClr val="FFFFFF"/>
                </a:solidFill>
              </a:rPr>
              <a:t>closed to women  </a:t>
            </a:r>
          </a:p>
          <a:p>
            <a:pPr lvl="0"/>
            <a:r>
              <a:rPr lang="en-US" sz="2400" dirty="0">
                <a:solidFill>
                  <a:srgbClr val="FFFFFF"/>
                </a:solidFill>
              </a:rPr>
              <a:t>1907 </a:t>
            </a:r>
            <a:r>
              <a:rPr lang="en-US" sz="2400" dirty="0" smtClean="0">
                <a:solidFill>
                  <a:srgbClr val="FFFFFF"/>
                </a:solidFill>
              </a:rPr>
              <a:t>Chicago Symphony Orchestra photo</a:t>
            </a:r>
            <a:r>
              <a:rPr lang="en-US" sz="2400" dirty="0">
                <a:solidFill>
                  <a:srgbClr val="FFFFFF"/>
                </a:solidFill>
              </a:rPr>
              <a:t>: Courtesy of the Library of Congress</a:t>
            </a:r>
          </a:p>
          <a:p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Oval 3" descr="A 1907 black and white photo of the Chicago Symphony Orchestra">
            <a:extLst>
              <a:ext uri="{FF2B5EF4-FFF2-40B4-BE49-F238E27FC236}">
                <a16:creationId xmlns:a16="http://schemas.microsoft.com/office/drawing/2014/main" id="{1E079544-6C15-4E9B-A0D5-9596FF2C4FDB}"/>
              </a:ext>
            </a:extLst>
          </p:cNvPr>
          <p:cNvSpPr/>
          <p:nvPr/>
        </p:nvSpPr>
        <p:spPr>
          <a:xfrm>
            <a:off x="762000" y="228599"/>
            <a:ext cx="6396446" cy="6398623"/>
          </a:xfrm>
          <a:prstGeom prst="ellipse">
            <a:avLst/>
          </a:prstGeom>
          <a:blipFill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19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5CBB-4873-4EC4-BFA8-7482EB3B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1240558"/>
            <a:ext cx="4027793" cy="4403143"/>
          </a:xfrm>
        </p:spPr>
        <p:txBody>
          <a:bodyPr anchor="ctr">
            <a:normAutofit/>
          </a:bodyPr>
          <a:lstStyle/>
          <a:p>
            <a:r>
              <a:rPr lang="en-US" sz="3200" b="1" dirty="0"/>
              <a:t>Many </a:t>
            </a:r>
            <a:r>
              <a:rPr lang="en-US" sz="3200" b="1" dirty="0" smtClean="0"/>
              <a:t>accomplished white women </a:t>
            </a:r>
            <a:r>
              <a:rPr lang="en-US" sz="3200" b="1" dirty="0"/>
              <a:t>performed in gender-segregated ensembles, </a:t>
            </a:r>
            <a:r>
              <a:rPr lang="en-US" sz="3200" b="1" dirty="0" smtClean="0"/>
              <a:t>but most were </a:t>
            </a:r>
            <a:r>
              <a:rPr lang="en-US" sz="3200" b="1" dirty="0"/>
              <a:t>amateur groups</a:t>
            </a:r>
            <a:endParaRPr lang="en-US" sz="3200" dirty="0"/>
          </a:p>
        </p:txBody>
      </p:sp>
      <p:pic>
        <p:nvPicPr>
          <p:cNvPr id="4" name="Content Placeholder 3" descr="A black and white photo of a women's ensemble. ">
            <a:extLst>
              <a:ext uri="{FF2B5EF4-FFF2-40B4-BE49-F238E27FC236}">
                <a16:creationId xmlns:a16="http://schemas.microsoft.com/office/drawing/2014/main" id="{820A2F5C-05DA-4B14-B476-DB322D7CA7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472" y="1096405"/>
            <a:ext cx="5995465" cy="469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BA7E0-9B78-492A-A860-DE3C287B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instrumentalists </a:t>
            </a:r>
            <a:r>
              <a:rPr lang="en-US" sz="3200" b="1" dirty="0"/>
              <a:t>in </a:t>
            </a:r>
            <a:r>
              <a:rPr lang="en-US" sz="3200" b="1" dirty="0" smtClean="0"/>
              <a:t>professional </a:t>
            </a:r>
            <a:r>
              <a:rPr lang="en-US" sz="3200" b="1" dirty="0"/>
              <a:t>settings were often treated as visual side shows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600" dirty="0"/>
              <a:t>1898 Circus Poster, Courtesy Library of Congress</a:t>
            </a:r>
            <a:endParaRPr lang="en-US" sz="2800" dirty="0"/>
          </a:p>
        </p:txBody>
      </p:sp>
      <p:pic>
        <p:nvPicPr>
          <p:cNvPr id="4" name="Content Placeholder 3" descr="A poster for the Ringling Bros' newly added Aviary and Aquarium. ">
            <a:extLst>
              <a:ext uri="{FF2B5EF4-FFF2-40B4-BE49-F238E27FC236}">
                <a16:creationId xmlns:a16="http://schemas.microsoft.com/office/drawing/2014/main" id="{3E859F85-3FE9-4968-AFF2-FD18D344BF0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712" y="1715028"/>
            <a:ext cx="10054602" cy="5029200"/>
          </a:xfrm>
        </p:spPr>
      </p:pic>
    </p:spTree>
    <p:extLst>
      <p:ext uri="{BB962C8B-B14F-4D97-AF65-F5344CB8AC3E}">
        <p14:creationId xmlns:p14="http://schemas.microsoft.com/office/powerpoint/2010/main" val="28898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5CBB-4873-4EC4-BFA8-7482EB3B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252549"/>
            <a:ext cx="4027793" cy="6172743"/>
          </a:xfrm>
        </p:spPr>
        <p:txBody>
          <a:bodyPr anchor="ctr">
            <a:normAutofit fontScale="90000"/>
          </a:bodyPr>
          <a:lstStyle/>
          <a:p>
            <a:r>
              <a:rPr lang="en-US" sz="3200" b="1" dirty="0" smtClean="0"/>
              <a:t>In contrast, Black </a:t>
            </a:r>
            <a:r>
              <a:rPr lang="en-US" sz="3200" b="1" dirty="0" smtClean="0"/>
              <a:t>women often </a:t>
            </a:r>
            <a:r>
              <a:rPr lang="en-US" sz="3200" b="1" dirty="0" smtClean="0"/>
              <a:t>performed as paid </a:t>
            </a:r>
            <a:r>
              <a:rPr lang="en-US" sz="3200" b="1" dirty="0" smtClean="0"/>
              <a:t>professionals, even </a:t>
            </a:r>
            <a:r>
              <a:rPr lang="en-US" sz="3200" b="1" dirty="0" smtClean="0"/>
              <a:t>in gender integrated </a:t>
            </a:r>
            <a:r>
              <a:rPr lang="en-US" sz="3200" b="1" dirty="0" smtClean="0"/>
              <a:t>settings (especially </a:t>
            </a:r>
            <a:r>
              <a:rPr lang="en-US" sz="3200" b="1" dirty="0" smtClean="0"/>
              <a:t>in family groups</a:t>
            </a:r>
            <a:r>
              <a:rPr lang="en-US" sz="3200" b="1" dirty="0" smtClean="0"/>
              <a:t>.)  </a:t>
            </a:r>
            <a:r>
              <a:rPr lang="en-US" sz="3200" b="1" dirty="0" smtClean="0"/>
              <a:t>Many </a:t>
            </a:r>
            <a:r>
              <a:rPr lang="en-US" sz="3200" b="1" dirty="0" smtClean="0"/>
              <a:t>stated </a:t>
            </a:r>
            <a:r>
              <a:rPr lang="en-US" sz="3200" b="1" dirty="0" smtClean="0"/>
              <a:t>that </a:t>
            </a:r>
            <a:r>
              <a:rPr lang="en-US" sz="3200" b="1" dirty="0" smtClean="0"/>
              <a:t>racism restricted </a:t>
            </a:r>
            <a:r>
              <a:rPr lang="en-US" sz="3200" b="1" dirty="0" smtClean="0"/>
              <a:t>their public musical </a:t>
            </a:r>
            <a:r>
              <a:rPr lang="en-US" sz="3200" b="1" dirty="0" smtClean="0"/>
              <a:t>activities</a:t>
            </a:r>
            <a:r>
              <a:rPr lang="en-US" sz="3200" b="1" dirty="0"/>
              <a:t> </a:t>
            </a:r>
            <a:r>
              <a:rPr lang="en-US" sz="3200" b="1" dirty="0" smtClean="0"/>
              <a:t>more than sexism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1000" b="1" dirty="0" smtClean="0"/>
              <a:t>Pictured: The Musical Spillers</a:t>
            </a:r>
            <a:endParaRPr lang="en-US" sz="3200" dirty="0"/>
          </a:p>
        </p:txBody>
      </p:sp>
      <p:pic>
        <p:nvPicPr>
          <p:cNvPr id="7" name="Picture 6" descr="Six Musical Spillers Photographic Print at AllPosters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412" y="1323704"/>
            <a:ext cx="5853974" cy="439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970</Words>
  <Application>Microsoft Office PowerPoint</Application>
  <PresentationFormat>Widescreen</PresentationFormat>
  <Paragraphs>60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Courier New</vt:lpstr>
      <vt:lpstr>Gill Sans MT</vt:lpstr>
      <vt:lpstr>Impact</vt:lpstr>
      <vt:lpstr>Badge</vt:lpstr>
      <vt:lpstr>Women, Music, Culture Chapter 8</vt:lpstr>
      <vt:lpstr>Chapter Focus:</vt:lpstr>
      <vt:lpstr>Amateur and Professional Roles</vt:lpstr>
      <vt:lpstr>Sheet Music</vt:lpstr>
      <vt:lpstr>PowerPoint Presentation</vt:lpstr>
      <vt:lpstr>PowerPoint Presentation</vt:lpstr>
      <vt:lpstr>Many accomplished white women performed in gender-segregated ensembles, but most were amateur groups</vt:lpstr>
      <vt:lpstr>instrumentalists in professional settings were often treated as visual side shows 1898 Circus Poster, Courtesy Library of Congress</vt:lpstr>
      <vt:lpstr>In contrast, Black women often performed as paid professionals, even in gender integrated settings (especially in family groups.)  Many stated that racism restricted their public musical activities more than sexism  Pictured: The Musical Spillers</vt:lpstr>
      <vt:lpstr>This was common in vaudeville, concert bands, and other forms of popular music Pictured:     top: sarah Young, at left, performing with the Young Family Band, 1924. Famous saxophonist lester young is in knickers, to her right. Rutgers University Digital collection.     Bottom: Lester young, seated on stage, with sister irma seated in chair just above him. </vt:lpstr>
      <vt:lpstr>PowerPoint Presentation</vt:lpstr>
      <vt:lpstr>PowerPoint Presentation</vt:lpstr>
      <vt:lpstr>PowerPoint Presentation</vt:lpstr>
      <vt:lpstr>PowerPoint Presentation</vt:lpstr>
      <vt:lpstr>roles for women in jazz also were often restricted to front and center, as much a visual attraction as a musical one. Photo: Library of Congress</vt:lpstr>
      <vt:lpstr>Like many jazz vocalists, Billie Holiday began her career in the “canary Role,” spotlighted in front of all-male big bands</vt:lpstr>
      <vt:lpstr>In her solo career, holiday entertained, but also addressed social justice. “Strange Fruit” made white americans more aware of lynching, for example </vt:lpstr>
      <vt:lpstr>Ethel waters, shown in the “canary Role” here, also was featured in films</vt:lpstr>
      <vt:lpstr>Ella fitzgerald</vt:lpstr>
      <vt:lpstr>Dance</vt:lpstr>
      <vt:lpstr>PowerPoint Presentation</vt:lpstr>
      <vt:lpstr>PowerPoint Presentation</vt:lpstr>
      <vt:lpstr> The Castles adapted and “re-taught” many black dance forms that became widely popular with white Americans William Gottlieb Collection,  used with permission </vt:lpstr>
      <vt:lpstr>Jitterbug Dancers in 1938 Courtesy of the Library of Congress</vt:lpstr>
      <vt:lpstr>PowerPoint Presentation</vt:lpstr>
      <vt:lpstr>Tin Pan Alley</vt:lpstr>
      <vt:lpstr>PowerPoint Presentation</vt:lpstr>
      <vt:lpstr>PowerPoint Presentation</vt:lpstr>
      <vt:lpstr>In this Tin Pan Alley sheet music cover, women of the Ziegfeld Follies stage show are advertised as part of a “Garden of Dreams”</vt:lpstr>
      <vt:lpstr>The attire on Ziegfeld follies performer Fanny Brice was considered daring for its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Women, Music, Culture Chapter 8</dc:title>
  <dc:creator>Matilda Vogel</dc:creator>
  <cp:lastModifiedBy>Julie Dunbar</cp:lastModifiedBy>
  <cp:revision>27</cp:revision>
  <dcterms:created xsi:type="dcterms:W3CDTF">2020-04-03T15:44:46Z</dcterms:created>
  <dcterms:modified xsi:type="dcterms:W3CDTF">2020-07-31T16:03:02Z</dcterms:modified>
</cp:coreProperties>
</file>