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8" r:id="rId4"/>
    <p:sldId id="259" r:id="rId5"/>
    <p:sldId id="261" r:id="rId6"/>
    <p:sldId id="262" r:id="rId7"/>
    <p:sldId id="268" r:id="rId8"/>
    <p:sldId id="269" r:id="rId9"/>
    <p:sldId id="265" r:id="rId10"/>
    <p:sldId id="270" r:id="rId11"/>
    <p:sldId id="267" r:id="rId12"/>
    <p:sldId id="271" r:id="rId13"/>
    <p:sldId id="272" r:id="rId14"/>
    <p:sldId id="264" r:id="rId15"/>
    <p:sldId id="263" r:id="rId16"/>
    <p:sldId id="273" r:id="rId17"/>
    <p:sldId id="26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94619" autoAdjust="0"/>
  </p:normalViewPr>
  <p:slideViewPr>
    <p:cSldViewPr snapToGrid="0">
      <p:cViewPr varScale="1">
        <p:scale>
          <a:sx n="89" d="100"/>
          <a:sy n="89" d="100"/>
        </p:scale>
        <p:origin x="466" y="8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7/30/2020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06841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7/30/2020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1398515080"/>
      </p:ext>
    </p:extLst>
  </p:cSld>
  <p:clrMap bg1="lt1" tx1="dk1" bg2="lt2" tx2="dk2" accent1="accent1" accent2="accent2" accent3="accent3" accent4="accent4" accent5="accent5" accent6="accent6" hlink="hlink" folHlink="folHlink"/>
  <p:sldLayoutIdLst>
    <p:sldLayoutId id="21474837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0.tiff"/></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3" descr="A picture containing scene, computer, stage, sitting.">
            <a:extLst>
              <a:ext uri="{FF2B5EF4-FFF2-40B4-BE49-F238E27FC236}">
                <a16:creationId xmlns:a16="http://schemas.microsoft.com/office/drawing/2014/main" id="{D97EC033-FB8A-4ECE-A329-C9A25FA9D22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523485" y="10"/>
            <a:ext cx="8668512" cy="6857990"/>
          </a:xfrm>
          <a:prstGeom prst="rect">
            <a:avLst/>
          </a:prstGeom>
        </p:spPr>
      </p:pic>
      <p:sp>
        <p:nvSpPr>
          <p:cNvPr id="2" name="Title 1">
            <a:extLst>
              <a:ext uri="{FF2B5EF4-FFF2-40B4-BE49-F238E27FC236}">
                <a16:creationId xmlns:a16="http://schemas.microsoft.com/office/drawing/2014/main" id="{78C072E8-1646-4E2A-9300-40293D89879D}"/>
              </a:ext>
            </a:extLst>
          </p:cNvPr>
          <p:cNvSpPr>
            <a:spLocks noGrp="1"/>
          </p:cNvSpPr>
          <p:nvPr>
            <p:ph type="ctrTitle"/>
          </p:nvPr>
        </p:nvSpPr>
        <p:spPr>
          <a:xfrm>
            <a:off x="477980" y="1122363"/>
            <a:ext cx="7218220" cy="3204134"/>
          </a:xfrm>
        </p:spPr>
        <p:txBody>
          <a:bodyPr anchor="b">
            <a:normAutofit/>
          </a:bodyPr>
          <a:lstStyle/>
          <a:p>
            <a:r>
              <a:rPr lang="en-US" sz="6600" dirty="0"/>
              <a:t>Reflections on “Deep Listening”</a:t>
            </a:r>
          </a:p>
        </p:txBody>
      </p:sp>
      <p:sp>
        <p:nvSpPr>
          <p:cNvPr id="3" name="Subtitle 2">
            <a:extLst>
              <a:ext uri="{FF2B5EF4-FFF2-40B4-BE49-F238E27FC236}">
                <a16:creationId xmlns:a16="http://schemas.microsoft.com/office/drawing/2014/main" id="{717D95A6-ADB2-48FF-A75D-DD042FBA70D7}"/>
              </a:ext>
            </a:extLst>
          </p:cNvPr>
          <p:cNvSpPr>
            <a:spLocks noGrp="1"/>
          </p:cNvSpPr>
          <p:nvPr>
            <p:ph type="subTitle" idx="1"/>
          </p:nvPr>
        </p:nvSpPr>
        <p:spPr>
          <a:xfrm>
            <a:off x="477980" y="4872922"/>
            <a:ext cx="6551470" cy="1208141"/>
          </a:xfrm>
        </p:spPr>
        <p:txBody>
          <a:bodyPr>
            <a:noAutofit/>
          </a:bodyPr>
          <a:lstStyle/>
          <a:p>
            <a:r>
              <a:rPr lang="en-US" sz="4000" dirty="0"/>
              <a:t>Exploring Music in Context</a:t>
            </a:r>
          </a:p>
        </p:txBody>
      </p:sp>
      <p:sp>
        <p:nvSpPr>
          <p:cNvPr id="5" name="TextBox 4">
            <a:extLst>
              <a:ext uri="{FF2B5EF4-FFF2-40B4-BE49-F238E27FC236}">
                <a16:creationId xmlns:a16="http://schemas.microsoft.com/office/drawing/2014/main" id="{349ABA76-9C5B-4589-8185-36B064DAF34A}"/>
              </a:ext>
            </a:extLst>
          </p:cNvPr>
          <p:cNvSpPr txBox="1"/>
          <p:nvPr/>
        </p:nvSpPr>
        <p:spPr>
          <a:xfrm>
            <a:off x="552517" y="1318413"/>
            <a:ext cx="3978205" cy="954107"/>
          </a:xfrm>
          <a:prstGeom prst="rect">
            <a:avLst/>
          </a:prstGeom>
          <a:noFill/>
        </p:spPr>
        <p:txBody>
          <a:bodyPr wrap="none" rtlCol="0">
            <a:spAutoFit/>
          </a:bodyPr>
          <a:lstStyle/>
          <a:p>
            <a:r>
              <a:rPr lang="en-US" sz="2800" dirty="0"/>
              <a:t>Women, Music, Culture</a:t>
            </a:r>
          </a:p>
          <a:p>
            <a:r>
              <a:rPr lang="en-US" sz="2800" dirty="0"/>
              <a:t>Chapter One</a:t>
            </a:r>
          </a:p>
        </p:txBody>
      </p:sp>
    </p:spTree>
    <p:extLst>
      <p:ext uri="{BB962C8B-B14F-4D97-AF65-F5344CB8AC3E}">
        <p14:creationId xmlns:p14="http://schemas.microsoft.com/office/powerpoint/2010/main" val="254228887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smtClean="0"/>
              <a:t>Additionally, certain musical genres are perceived as “worthy” of study, while others have been considered “less worthy” </a:t>
            </a:r>
            <a:endParaRPr lang="en-US" sz="54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5762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F8242051-83E9-4F95-8E25-92E1CF5E4AFA}"/>
              </a:ext>
            </a:extLst>
          </p:cNvPr>
          <p:cNvSpPr/>
          <p:nvPr/>
        </p:nvSpPr>
        <p:spPr>
          <a:xfrm>
            <a:off x="2278248" y="2896426"/>
            <a:ext cx="9271590" cy="2179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800" b="1" dirty="0">
                <a:solidFill>
                  <a:schemeClr val="bg1"/>
                </a:solidFill>
              </a:rPr>
              <a:t>Art music has been  held in high regard in academe</a:t>
            </a:r>
          </a:p>
        </p:txBody>
      </p:sp>
      <p:sp>
        <p:nvSpPr>
          <p:cNvPr id="4" name="Oval 3">
            <a:extLst>
              <a:ext uri="{FF2B5EF4-FFF2-40B4-BE49-F238E27FC236}">
                <a16:creationId xmlns:a16="http://schemas.microsoft.com/office/drawing/2014/main" id="{E4A1FDA4-1A70-45CB-A6A2-86D5F4F86C45}"/>
              </a:ext>
              <a:ext uri="{C183D7F6-B498-43B3-948B-1728B52AA6E4}">
                <adec:decorative xmlns="" xmlns:adec="http://schemas.microsoft.com/office/drawing/2017/decorative" val="1"/>
              </a:ext>
            </a:extLst>
          </p:cNvPr>
          <p:cNvSpPr/>
          <p:nvPr/>
        </p:nvSpPr>
        <p:spPr>
          <a:xfrm>
            <a:off x="343625" y="2448029"/>
            <a:ext cx="2065094" cy="3076471"/>
          </a:xfrm>
          <a:prstGeom prst="ellipse">
            <a:avLst/>
          </a:prstGeom>
          <a:blipFill rotWithShape="0">
            <a:blip r:embed="rId2" cstate="email">
              <a:extLst>
                <a:ext uri="{28A0092B-C50C-407E-A947-70E740481C1C}">
                  <a14:useLocalDpi xmlns:a14="http://schemas.microsoft.com/office/drawing/2010/main"/>
                </a:ext>
              </a:extLst>
            </a:blip>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7" name="Rectangle: Rounded Corners 6">
            <a:extLst>
              <a:ext uri="{FF2B5EF4-FFF2-40B4-BE49-F238E27FC236}">
                <a16:creationId xmlns:a16="http://schemas.microsoft.com/office/drawing/2014/main" id="{7AAE0EC8-CD5F-4E8B-AFC3-E7F790367EB5}"/>
              </a:ext>
            </a:extLst>
          </p:cNvPr>
          <p:cNvSpPr/>
          <p:nvPr/>
        </p:nvSpPr>
        <p:spPr>
          <a:xfrm>
            <a:off x="2278248" y="2896426"/>
            <a:ext cx="9271590" cy="2179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800" b="1" dirty="0">
                <a:solidFill>
                  <a:schemeClr val="bg1"/>
                </a:solidFill>
              </a:rPr>
              <a:t>Popular music performers have been held in high regard by the public</a:t>
            </a:r>
          </a:p>
        </p:txBody>
      </p:sp>
      <p:sp>
        <p:nvSpPr>
          <p:cNvPr id="6" name="Oval 5">
            <a:extLst>
              <a:ext uri="{FF2B5EF4-FFF2-40B4-BE49-F238E27FC236}">
                <a16:creationId xmlns:a16="http://schemas.microsoft.com/office/drawing/2014/main" id="{CFACFF90-8497-449E-9A94-A263A3ED4D17}"/>
              </a:ext>
              <a:ext uri="{C183D7F6-B498-43B3-948B-1728B52AA6E4}">
                <adec:decorative xmlns="" xmlns:adec="http://schemas.microsoft.com/office/drawing/2017/decorative" val="1"/>
              </a:ext>
            </a:extLst>
          </p:cNvPr>
          <p:cNvSpPr/>
          <p:nvPr/>
        </p:nvSpPr>
        <p:spPr>
          <a:xfrm>
            <a:off x="340424" y="2448029"/>
            <a:ext cx="2065094" cy="3139548"/>
          </a:xfrm>
          <a:prstGeom prst="ellipse">
            <a:avLst/>
          </a:prstGeom>
          <a:blipFill rotWithShape="0">
            <a:blip r:embed="rId3" cstate="email">
              <a:extLst>
                <a:ext uri="{28A0092B-C50C-407E-A947-70E740481C1C}">
                  <a14:useLocalDpi xmlns:a14="http://schemas.microsoft.com/office/drawing/2010/main"/>
                </a:ext>
              </a:extLst>
            </a:blip>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9" name="Rectangle: Rounded Corners 8">
            <a:extLst>
              <a:ext uri="{FF2B5EF4-FFF2-40B4-BE49-F238E27FC236}">
                <a16:creationId xmlns:a16="http://schemas.microsoft.com/office/drawing/2014/main" id="{C4F26D28-B1D9-4E86-AD9D-98835DBAC8DB}"/>
              </a:ext>
            </a:extLst>
          </p:cNvPr>
          <p:cNvSpPr/>
          <p:nvPr/>
        </p:nvSpPr>
        <p:spPr>
          <a:xfrm>
            <a:off x="2278248" y="2896425"/>
            <a:ext cx="9271590" cy="2179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800" b="1" dirty="0">
                <a:solidFill>
                  <a:schemeClr val="bg1"/>
                </a:solidFill>
              </a:rPr>
              <a:t>Music of everyday life has been considered of lesser importance</a:t>
            </a:r>
          </a:p>
        </p:txBody>
      </p:sp>
      <p:sp>
        <p:nvSpPr>
          <p:cNvPr id="8" name="Oval 7">
            <a:extLst>
              <a:ext uri="{FF2B5EF4-FFF2-40B4-BE49-F238E27FC236}">
                <a16:creationId xmlns:a16="http://schemas.microsoft.com/office/drawing/2014/main" id="{A65AEE11-332E-4844-A037-5923134DB86F}"/>
              </a:ext>
              <a:ext uri="{C183D7F6-B498-43B3-948B-1728B52AA6E4}">
                <adec:decorative xmlns="" xmlns:adec="http://schemas.microsoft.com/office/drawing/2017/decorative" val="1"/>
              </a:ext>
            </a:extLst>
          </p:cNvPr>
          <p:cNvSpPr/>
          <p:nvPr/>
        </p:nvSpPr>
        <p:spPr>
          <a:xfrm>
            <a:off x="340424" y="2431544"/>
            <a:ext cx="2065094" cy="3202625"/>
          </a:xfrm>
          <a:prstGeom prst="ellipse">
            <a:avLst/>
          </a:prstGeom>
          <a:blipFill rotWithShape="0">
            <a:blip r:embed="rId4" cstate="email">
              <a:extLst>
                <a:ext uri="{28A0092B-C50C-407E-A947-70E740481C1C}">
                  <a14:useLocalDpi xmlns:a14="http://schemas.microsoft.com/office/drawing/2010/main"/>
                </a:ext>
              </a:extLst>
            </a:blip>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66437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F4DD0E4-EA09-46CE-B967-AF2EB300204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0"/>
            <a:ext cx="7763261" cy="6857990"/>
          </a:xfrm>
          <a:prstGeom prst="rect">
            <a:avLst/>
          </a:prstGeom>
        </p:spPr>
      </p:pic>
      <p:sp>
        <p:nvSpPr>
          <p:cNvPr id="2" name="Title 1">
            <a:extLst>
              <a:ext uri="{FF2B5EF4-FFF2-40B4-BE49-F238E27FC236}">
                <a16:creationId xmlns:a16="http://schemas.microsoft.com/office/drawing/2014/main" id="{7071FFB4-E7FE-4593-A92F-2764430914BE}"/>
              </a:ext>
            </a:extLst>
          </p:cNvPr>
          <p:cNvSpPr>
            <a:spLocks noGrp="1"/>
          </p:cNvSpPr>
          <p:nvPr>
            <p:ph type="ctrTitle"/>
          </p:nvPr>
        </p:nvSpPr>
        <p:spPr>
          <a:xfrm>
            <a:off x="8668512" y="1057386"/>
            <a:ext cx="3206496" cy="3204134"/>
          </a:xfrm>
        </p:spPr>
        <p:txBody>
          <a:bodyPr anchor="b">
            <a:normAutofit/>
          </a:bodyPr>
          <a:lstStyle/>
          <a:p>
            <a:r>
              <a:rPr lang="en-US" sz="2600" dirty="0" smtClean="0"/>
              <a:t>These long-held academic traditions continue to impact what we believe to be true about musical roles related to gender </a:t>
            </a:r>
            <a:endParaRPr lang="en-US" sz="2600" dirty="0"/>
          </a:p>
        </p:txBody>
      </p:sp>
    </p:spTree>
    <p:extLst>
      <p:ext uri="{BB962C8B-B14F-4D97-AF65-F5344CB8AC3E}">
        <p14:creationId xmlns:p14="http://schemas.microsoft.com/office/powerpoint/2010/main" val="51070438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F4DD0E4-EA09-46CE-B967-AF2EB300204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83722" y="1057386"/>
            <a:ext cx="7763261" cy="5178095"/>
          </a:xfrm>
          <a:prstGeom prst="rect">
            <a:avLst/>
          </a:prstGeom>
        </p:spPr>
      </p:pic>
      <p:sp>
        <p:nvSpPr>
          <p:cNvPr id="2" name="Title 1">
            <a:extLst>
              <a:ext uri="{FF2B5EF4-FFF2-40B4-BE49-F238E27FC236}">
                <a16:creationId xmlns:a16="http://schemas.microsoft.com/office/drawing/2014/main" id="{7071FFB4-E7FE-4593-A92F-2764430914BE}"/>
              </a:ext>
            </a:extLst>
          </p:cNvPr>
          <p:cNvSpPr>
            <a:spLocks noGrp="1"/>
          </p:cNvSpPr>
          <p:nvPr>
            <p:ph type="ctrTitle"/>
          </p:nvPr>
        </p:nvSpPr>
        <p:spPr>
          <a:xfrm>
            <a:off x="8668512" y="1057386"/>
            <a:ext cx="3206496" cy="3204134"/>
          </a:xfrm>
        </p:spPr>
        <p:txBody>
          <a:bodyPr anchor="b">
            <a:normAutofit fontScale="90000"/>
          </a:bodyPr>
          <a:lstStyle/>
          <a:p>
            <a:r>
              <a:rPr lang="en-US" sz="2600" dirty="0" smtClean="0"/>
              <a:t>In this chapter, we will examine several musical examples to address how narratives and historical accounts impact our beliefs not only about music, but about many other things as well.</a:t>
            </a:r>
            <a:endParaRPr lang="en-US" sz="2600" dirty="0"/>
          </a:p>
        </p:txBody>
      </p:sp>
    </p:spTree>
    <p:extLst>
      <p:ext uri="{BB962C8B-B14F-4D97-AF65-F5344CB8AC3E}">
        <p14:creationId xmlns:p14="http://schemas.microsoft.com/office/powerpoint/2010/main" val="152814751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F4DD0E4-EA09-46CE-B967-AF2EB300204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9825" y="1266115"/>
            <a:ext cx="8668492" cy="4325780"/>
          </a:xfrm>
          <a:prstGeom prst="rect">
            <a:avLst/>
          </a:prstGeom>
        </p:spPr>
      </p:pic>
      <p:sp>
        <p:nvSpPr>
          <p:cNvPr id="2" name="Title 1">
            <a:extLst>
              <a:ext uri="{FF2B5EF4-FFF2-40B4-BE49-F238E27FC236}">
                <a16:creationId xmlns:a16="http://schemas.microsoft.com/office/drawing/2014/main" id="{7071FFB4-E7FE-4593-A92F-2764430914BE}"/>
              </a:ext>
            </a:extLst>
          </p:cNvPr>
          <p:cNvSpPr>
            <a:spLocks noGrp="1"/>
          </p:cNvSpPr>
          <p:nvPr>
            <p:ph type="ctrTitle"/>
          </p:nvPr>
        </p:nvSpPr>
        <p:spPr>
          <a:xfrm>
            <a:off x="8628667" y="595994"/>
            <a:ext cx="3294344" cy="5861956"/>
          </a:xfrm>
        </p:spPr>
        <p:txBody>
          <a:bodyPr anchor="b">
            <a:normAutofit/>
          </a:bodyPr>
          <a:lstStyle/>
          <a:p>
            <a:r>
              <a:rPr lang="en-US" sz="2000" b="1" dirty="0"/>
              <a:t>Popular </a:t>
            </a:r>
            <a:r>
              <a:rPr lang="en-US" sz="2000" b="1" dirty="0" smtClean="0"/>
              <a:t>Music</a:t>
            </a:r>
            <a:r>
              <a:rPr lang="en-US" sz="1100" dirty="0" smtClean="0"/>
              <a:t/>
            </a:r>
            <a:br>
              <a:rPr lang="en-US" sz="1100" dirty="0" smtClean="0"/>
            </a:br>
            <a:r>
              <a:rPr lang="en-US" sz="1100" dirty="0"/>
              <a:t/>
            </a:r>
            <a:br>
              <a:rPr lang="en-US" sz="1100" dirty="0"/>
            </a:br>
            <a:r>
              <a:rPr lang="en-US" sz="1100" dirty="0" smtClean="0"/>
              <a:t/>
            </a:r>
            <a:br>
              <a:rPr lang="en-US" sz="1100" dirty="0" smtClean="0"/>
            </a:br>
            <a:r>
              <a:rPr lang="en-US" sz="1100" dirty="0"/>
              <a:t/>
            </a:r>
            <a:br>
              <a:rPr lang="en-US" sz="1100" dirty="0"/>
            </a:br>
            <a:r>
              <a:rPr lang="en-US" sz="1100" dirty="0" smtClean="0"/>
              <a:t/>
            </a:r>
            <a:br>
              <a:rPr lang="en-US" sz="1100" dirty="0" smtClean="0"/>
            </a:br>
            <a:r>
              <a:rPr lang="en-US" sz="1100" dirty="0"/>
              <a:t/>
            </a:r>
            <a:br>
              <a:rPr lang="en-US" sz="1100" dirty="0"/>
            </a:br>
            <a:r>
              <a:rPr lang="en-US" sz="1100" dirty="0" smtClean="0"/>
              <a:t/>
            </a:r>
            <a:br>
              <a:rPr lang="en-US" sz="1100" dirty="0" smtClean="0"/>
            </a:br>
            <a:r>
              <a:rPr lang="en-US" sz="1100" dirty="0"/>
              <a:t/>
            </a:r>
            <a:br>
              <a:rPr lang="en-US" sz="1100" dirty="0"/>
            </a:br>
            <a:r>
              <a:rPr lang="en-US" sz="2200" dirty="0" smtClean="0"/>
              <a:t>Beyoncé's </a:t>
            </a:r>
            <a:r>
              <a:rPr lang="en-US" sz="2200" dirty="0"/>
              <a:t>video album </a:t>
            </a:r>
            <a:r>
              <a:rPr lang="en-US" sz="2200" i="1" dirty="0"/>
              <a:t>Lemonade </a:t>
            </a:r>
            <a:r>
              <a:rPr lang="en-US" sz="2200" dirty="0"/>
              <a:t>addresses </a:t>
            </a:r>
            <a:r>
              <a:rPr lang="en-US" sz="2200" dirty="0" smtClean="0"/>
              <a:t>current sociocultural </a:t>
            </a:r>
            <a:r>
              <a:rPr lang="en-US" sz="2200" dirty="0"/>
              <a:t>issues </a:t>
            </a:r>
            <a:r>
              <a:rPr lang="en-US" sz="2200" dirty="0" smtClean="0"/>
              <a:t>that </a:t>
            </a:r>
            <a:r>
              <a:rPr lang="en-US" sz="2200" dirty="0"/>
              <a:t>have resulted from enslavement and patterns of family separation. </a:t>
            </a:r>
            <a:r>
              <a:rPr lang="en-US" sz="2200" dirty="0" smtClean="0"/>
              <a:t/>
            </a:r>
            <a:br>
              <a:rPr lang="en-US" sz="2200" dirty="0" smtClean="0"/>
            </a:br>
            <a:r>
              <a:rPr lang="en-US" sz="2200" dirty="0"/>
              <a:t/>
            </a:r>
            <a:br>
              <a:rPr lang="en-US" sz="2200" dirty="0"/>
            </a:br>
            <a:r>
              <a:rPr lang="en-US" sz="1000" dirty="0" smtClean="0"/>
              <a:t/>
            </a:r>
            <a:br>
              <a:rPr lang="en-US" sz="1000" dirty="0" smtClean="0"/>
            </a:br>
            <a:r>
              <a:rPr lang="en-US" sz="1000" dirty="0"/>
              <a:t/>
            </a:r>
            <a:br>
              <a:rPr lang="en-US" sz="1000" dirty="0"/>
            </a:br>
            <a:r>
              <a:rPr lang="en-US" sz="1000" dirty="0" smtClean="0"/>
              <a:t/>
            </a:r>
            <a:br>
              <a:rPr lang="en-US" sz="1000" dirty="0" smtClean="0"/>
            </a:br>
            <a:r>
              <a:rPr lang="en-US" sz="2000" dirty="0" smtClean="0"/>
              <a:t>The album is also used to preview differing beliefs about feminism.</a:t>
            </a:r>
            <a:br>
              <a:rPr lang="en-US" sz="2000" dirty="0" smtClean="0"/>
            </a:br>
            <a:r>
              <a:rPr lang="en-US" sz="1000" dirty="0" smtClean="0"/>
              <a:t/>
            </a:r>
            <a:br>
              <a:rPr lang="en-US" sz="1000" dirty="0" smtClean="0"/>
            </a:br>
            <a:r>
              <a:rPr lang="en-US" sz="1000" dirty="0"/>
              <a:t/>
            </a:r>
            <a:br>
              <a:rPr lang="en-US" sz="1000" dirty="0"/>
            </a:br>
            <a:r>
              <a:rPr lang="en-US" sz="1000" dirty="0" smtClean="0"/>
              <a:t/>
            </a:r>
            <a:br>
              <a:rPr lang="en-US" sz="1000" dirty="0" smtClean="0"/>
            </a:br>
            <a:r>
              <a:rPr lang="en-US" sz="1000" dirty="0"/>
              <a:t/>
            </a:r>
            <a:br>
              <a:rPr lang="en-US" sz="1000" dirty="0"/>
            </a:br>
            <a:endParaRPr lang="en-US" sz="1100" dirty="0"/>
          </a:p>
        </p:txBody>
      </p:sp>
    </p:spTree>
    <p:extLst>
      <p:ext uri="{BB962C8B-B14F-4D97-AF65-F5344CB8AC3E}">
        <p14:creationId xmlns:p14="http://schemas.microsoft.com/office/powerpoint/2010/main" val="352366163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C612653-1B0A-4600-A16D-BABD2D8B8955}"/>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6380237" y="476774"/>
            <a:ext cx="5063503" cy="6381226"/>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6486B931-F38D-47C7-8EF4-B1A9C1B3BE4B}"/>
              </a:ext>
            </a:extLst>
          </p:cNvPr>
          <p:cNvSpPr>
            <a:spLocks noGrp="1"/>
          </p:cNvSpPr>
          <p:nvPr>
            <p:ph type="ctrTitle"/>
          </p:nvPr>
        </p:nvSpPr>
        <p:spPr>
          <a:xfrm>
            <a:off x="462763" y="3053443"/>
            <a:ext cx="4023360" cy="3579691"/>
          </a:xfrm>
        </p:spPr>
        <p:txBody>
          <a:bodyPr anchor="b">
            <a:noAutofit/>
          </a:bodyPr>
          <a:lstStyle/>
          <a:p>
            <a:r>
              <a:rPr lang="en-US" sz="2800" b="1" dirty="0" smtClean="0"/>
              <a:t>Art Music:</a:t>
            </a:r>
            <a:br>
              <a:rPr lang="en-US" sz="2800" b="1" dirty="0" smtClean="0"/>
            </a:br>
            <a:r>
              <a:rPr lang="en-US" sz="2800" b="1" dirty="0"/>
              <a:t/>
            </a:r>
            <a:br>
              <a:rPr lang="en-US" sz="2800" b="1" dirty="0"/>
            </a:br>
            <a:r>
              <a:rPr lang="en-US" sz="2400" dirty="0" smtClean="0"/>
              <a:t>By comparing and contrasting art songs by 19</a:t>
            </a:r>
            <a:r>
              <a:rPr lang="en-US" sz="2400" baseline="30000" dirty="0" smtClean="0"/>
              <a:t>th</a:t>
            </a:r>
            <a:r>
              <a:rPr lang="en-US" sz="2400" dirty="0" smtClean="0"/>
              <a:t> century composer Fanny Mendelssohn Hensel and Harlem Renaissance composer Florence B Price, we see evidence that cultural beliefs about gender, race, and socioeconomic status impact perceptions about the worthiness of music for publication.</a:t>
            </a:r>
            <a:endParaRPr lang="en-US" sz="2400" dirty="0"/>
          </a:p>
        </p:txBody>
      </p:sp>
    </p:spTree>
    <p:extLst>
      <p:ext uri="{BB962C8B-B14F-4D97-AF65-F5344CB8AC3E}">
        <p14:creationId xmlns:p14="http://schemas.microsoft.com/office/powerpoint/2010/main" val="1248786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F4DD0E4-EA09-46CE-B967-AF2EB300204C}"/>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8177" y="10"/>
            <a:ext cx="8572487" cy="6857990"/>
          </a:xfrm>
          <a:prstGeom prst="rect">
            <a:avLst/>
          </a:prstGeom>
        </p:spPr>
      </p:pic>
      <p:sp>
        <p:nvSpPr>
          <p:cNvPr id="2" name="Title 1">
            <a:extLst>
              <a:ext uri="{FF2B5EF4-FFF2-40B4-BE49-F238E27FC236}">
                <a16:creationId xmlns:a16="http://schemas.microsoft.com/office/drawing/2014/main" id="{7071FFB4-E7FE-4593-A92F-2764430914BE}"/>
              </a:ext>
            </a:extLst>
          </p:cNvPr>
          <p:cNvSpPr>
            <a:spLocks noGrp="1"/>
          </p:cNvSpPr>
          <p:nvPr>
            <p:ph type="ctrTitle"/>
          </p:nvPr>
        </p:nvSpPr>
        <p:spPr>
          <a:xfrm>
            <a:off x="8580664" y="1057386"/>
            <a:ext cx="3294344" cy="3204134"/>
          </a:xfrm>
        </p:spPr>
        <p:txBody>
          <a:bodyPr anchor="b">
            <a:normAutofit/>
          </a:bodyPr>
          <a:lstStyle/>
          <a:p>
            <a:r>
              <a:rPr lang="en-US" sz="2600" dirty="0" smtClean="0"/>
              <a:t>Using </a:t>
            </a:r>
            <a:r>
              <a:rPr lang="en-US" sz="2600" b="1" dirty="0" smtClean="0"/>
              <a:t>jazz</a:t>
            </a:r>
            <a:r>
              <a:rPr lang="en-US" sz="2600" dirty="0" smtClean="0"/>
              <a:t> as an example, we will specifically address how historical narratives themselves are impacted by factors other than gender</a:t>
            </a:r>
            <a:endParaRPr lang="en-US" sz="2600" dirty="0"/>
          </a:p>
        </p:txBody>
      </p:sp>
    </p:spTree>
    <p:extLst>
      <p:ext uri="{BB962C8B-B14F-4D97-AF65-F5344CB8AC3E}">
        <p14:creationId xmlns:p14="http://schemas.microsoft.com/office/powerpoint/2010/main" val="26593254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E1EDA-13E4-4D5B-9DEC-EC6E763FB174}"/>
              </a:ext>
            </a:extLst>
          </p:cNvPr>
          <p:cNvSpPr>
            <a:spLocks noGrp="1"/>
          </p:cNvSpPr>
          <p:nvPr>
            <p:ph type="ctrTitle"/>
          </p:nvPr>
        </p:nvSpPr>
        <p:spPr>
          <a:xfrm>
            <a:off x="1289957" y="420659"/>
            <a:ext cx="11157576" cy="1911480"/>
          </a:xfrm>
        </p:spPr>
        <p:txBody>
          <a:bodyPr>
            <a:normAutofit/>
          </a:bodyPr>
          <a:lstStyle/>
          <a:p>
            <a:r>
              <a:rPr lang="en-US" sz="3200" dirty="0" smtClean="0"/>
              <a:t>The textbook also is intended to help you critically read historical narratives of all kinds. By the end of the semester, you should be able to…</a:t>
            </a:r>
            <a:endParaRPr lang="en-US" sz="3200" dirty="0"/>
          </a:p>
        </p:txBody>
      </p:sp>
      <p:sp>
        <p:nvSpPr>
          <p:cNvPr id="4" name="Rectangle: Rounded Corners 3">
            <a:extLst>
              <a:ext uri="{FF2B5EF4-FFF2-40B4-BE49-F238E27FC236}">
                <a16:creationId xmlns:a16="http://schemas.microsoft.com/office/drawing/2014/main" id="{1106AFF5-2E55-400A-965C-A9C24B55CD2C}"/>
              </a:ext>
            </a:extLst>
          </p:cNvPr>
          <p:cNvSpPr/>
          <p:nvPr/>
        </p:nvSpPr>
        <p:spPr>
          <a:xfrm>
            <a:off x="706056" y="2332139"/>
            <a:ext cx="4224759" cy="21811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800" b="1" dirty="0">
                <a:solidFill>
                  <a:schemeClr val="bg1"/>
                </a:solidFill>
              </a:rPr>
              <a:t>Consider cultural context and historical frameworks</a:t>
            </a:r>
          </a:p>
        </p:txBody>
      </p:sp>
      <p:sp>
        <p:nvSpPr>
          <p:cNvPr id="6" name="Rectangle: Rounded Corners 5">
            <a:extLst>
              <a:ext uri="{FF2B5EF4-FFF2-40B4-BE49-F238E27FC236}">
                <a16:creationId xmlns:a16="http://schemas.microsoft.com/office/drawing/2014/main" id="{4F7CE842-BA67-47AB-8377-C2F466D046FD}"/>
              </a:ext>
            </a:extLst>
          </p:cNvPr>
          <p:cNvSpPr/>
          <p:nvPr/>
        </p:nvSpPr>
        <p:spPr>
          <a:xfrm>
            <a:off x="7261187" y="2332139"/>
            <a:ext cx="4224759" cy="21811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800" b="1" dirty="0">
                <a:solidFill>
                  <a:schemeClr val="bg1"/>
                </a:solidFill>
              </a:rPr>
              <a:t>Think about possible omissions. Are there “missing voices?”</a:t>
            </a:r>
          </a:p>
        </p:txBody>
      </p:sp>
      <p:sp>
        <p:nvSpPr>
          <p:cNvPr id="7" name="Rectangle: Rounded Corners 6">
            <a:extLst>
              <a:ext uri="{FF2B5EF4-FFF2-40B4-BE49-F238E27FC236}">
                <a16:creationId xmlns:a16="http://schemas.microsoft.com/office/drawing/2014/main" id="{A7FEA914-0381-4759-83AF-8D39E3CAB3FB}"/>
              </a:ext>
            </a:extLst>
          </p:cNvPr>
          <p:cNvSpPr/>
          <p:nvPr/>
        </p:nvSpPr>
        <p:spPr>
          <a:xfrm>
            <a:off x="4076218" y="4600223"/>
            <a:ext cx="4224759" cy="21757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800" b="1" dirty="0">
                <a:solidFill>
                  <a:schemeClr val="bg1"/>
                </a:solidFill>
              </a:rPr>
              <a:t>Search beyond the text for alternative narratives</a:t>
            </a:r>
          </a:p>
        </p:txBody>
      </p:sp>
    </p:spTree>
    <p:extLst>
      <p:ext uri="{BB962C8B-B14F-4D97-AF65-F5344CB8AC3E}">
        <p14:creationId xmlns:p14="http://schemas.microsoft.com/office/powerpoint/2010/main" val="4130294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F5FEAACA-ED75-40BD-BD5D-C8A89342E533}"/>
              </a:ext>
            </a:extLst>
          </p:cNvPr>
          <p:cNvSpPr/>
          <p:nvPr/>
        </p:nvSpPr>
        <p:spPr>
          <a:xfrm>
            <a:off x="1176918" y="4805916"/>
            <a:ext cx="9835116" cy="1481328"/>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To the sounds around you</a:t>
            </a:r>
          </a:p>
        </p:txBody>
      </p:sp>
      <p:sp>
        <p:nvSpPr>
          <p:cNvPr id="5" name="Rectangle: Rounded Corners 4">
            <a:extLst>
              <a:ext uri="{FF2B5EF4-FFF2-40B4-BE49-F238E27FC236}">
                <a16:creationId xmlns:a16="http://schemas.microsoft.com/office/drawing/2014/main" id="{9FD1E3FF-13FC-4AC8-8096-BCF3752D7EF3}"/>
              </a:ext>
            </a:extLst>
          </p:cNvPr>
          <p:cNvSpPr/>
          <p:nvPr/>
        </p:nvSpPr>
        <p:spPr>
          <a:xfrm>
            <a:off x="1190847" y="2838893"/>
            <a:ext cx="9835116" cy="1481328"/>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To the sounds within you</a:t>
            </a:r>
          </a:p>
        </p:txBody>
      </p:sp>
      <p:sp>
        <p:nvSpPr>
          <p:cNvPr id="2" name="Title 1">
            <a:extLst>
              <a:ext uri="{FF2B5EF4-FFF2-40B4-BE49-F238E27FC236}">
                <a16:creationId xmlns:a16="http://schemas.microsoft.com/office/drawing/2014/main" id="{AD89EA25-CDFC-4CB2-93FF-752469350648}"/>
              </a:ext>
            </a:extLst>
          </p:cNvPr>
          <p:cNvSpPr>
            <a:spLocks noGrp="1"/>
          </p:cNvSpPr>
          <p:nvPr>
            <p:ph type="ctrTitle"/>
          </p:nvPr>
        </p:nvSpPr>
        <p:spPr>
          <a:xfrm>
            <a:off x="576072" y="1124712"/>
            <a:ext cx="11036808" cy="1481328"/>
          </a:xfrm>
        </p:spPr>
        <p:txBody>
          <a:bodyPr/>
          <a:lstStyle/>
          <a:p>
            <a:r>
              <a:rPr lang="en-US" dirty="0"/>
              <a:t>Listen…</a:t>
            </a:r>
          </a:p>
        </p:txBody>
      </p:sp>
    </p:spTree>
    <p:extLst>
      <p:ext uri="{BB962C8B-B14F-4D97-AF65-F5344CB8AC3E}">
        <p14:creationId xmlns:p14="http://schemas.microsoft.com/office/powerpoint/2010/main" val="4114876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9FD1E3FF-13FC-4AC8-8096-BCF3752D7EF3}"/>
              </a:ext>
            </a:extLst>
          </p:cNvPr>
          <p:cNvSpPr/>
          <p:nvPr/>
        </p:nvSpPr>
        <p:spPr>
          <a:xfrm>
            <a:off x="1176918" y="3124200"/>
            <a:ext cx="9835116" cy="2358071"/>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a:t>Who Decides?</a:t>
            </a:r>
          </a:p>
        </p:txBody>
      </p:sp>
      <p:sp>
        <p:nvSpPr>
          <p:cNvPr id="2" name="Title 1">
            <a:extLst>
              <a:ext uri="{FF2B5EF4-FFF2-40B4-BE49-F238E27FC236}">
                <a16:creationId xmlns:a16="http://schemas.microsoft.com/office/drawing/2014/main" id="{AD89EA25-CDFC-4CB2-93FF-752469350648}"/>
              </a:ext>
            </a:extLst>
          </p:cNvPr>
          <p:cNvSpPr>
            <a:spLocks noGrp="1"/>
          </p:cNvSpPr>
          <p:nvPr>
            <p:ph type="ctrTitle"/>
          </p:nvPr>
        </p:nvSpPr>
        <p:spPr>
          <a:xfrm>
            <a:off x="576072" y="1124712"/>
            <a:ext cx="11036808" cy="1481328"/>
          </a:xfrm>
        </p:spPr>
        <p:txBody>
          <a:bodyPr/>
          <a:lstStyle/>
          <a:p>
            <a:r>
              <a:rPr lang="en-US" dirty="0"/>
              <a:t>Is it Music?</a:t>
            </a:r>
          </a:p>
        </p:txBody>
      </p:sp>
    </p:spTree>
    <p:extLst>
      <p:ext uri="{BB962C8B-B14F-4D97-AF65-F5344CB8AC3E}">
        <p14:creationId xmlns:p14="http://schemas.microsoft.com/office/powerpoint/2010/main" val="4186974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line titled 'Music?'. At one end is the work 'unity' multiple times in neat rows, on the other end is the word 'variety' in different sizes and positions.">
            <a:extLst>
              <a:ext uri="{FF2B5EF4-FFF2-40B4-BE49-F238E27FC236}">
                <a16:creationId xmlns:a16="http://schemas.microsoft.com/office/drawing/2014/main" id="{EEABC81E-36DF-45BE-A522-84B3931192D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9395" y="3429000"/>
            <a:ext cx="10491583" cy="3042558"/>
          </a:xfrm>
          <a:prstGeom prst="rect">
            <a:avLst/>
          </a:prstGeom>
        </p:spPr>
      </p:pic>
      <p:sp>
        <p:nvSpPr>
          <p:cNvPr id="2" name="Title 1">
            <a:extLst>
              <a:ext uri="{FF2B5EF4-FFF2-40B4-BE49-F238E27FC236}">
                <a16:creationId xmlns:a16="http://schemas.microsoft.com/office/drawing/2014/main" id="{83A46991-A762-41F5-AAB0-8A75137FB72F}"/>
              </a:ext>
            </a:extLst>
          </p:cNvPr>
          <p:cNvSpPr>
            <a:spLocks noGrp="1"/>
          </p:cNvSpPr>
          <p:nvPr>
            <p:ph type="ctrTitle"/>
          </p:nvPr>
        </p:nvSpPr>
        <p:spPr>
          <a:xfrm>
            <a:off x="481029" y="965434"/>
            <a:ext cx="11466369" cy="2288746"/>
          </a:xfrm>
        </p:spPr>
        <p:txBody>
          <a:bodyPr anchor="b">
            <a:normAutofit/>
          </a:bodyPr>
          <a:lstStyle/>
          <a:p>
            <a:r>
              <a:rPr lang="en-US" sz="4800" dirty="0"/>
              <a:t>Some balance of unity and variety in sound is perceived as music, but the balancing point varies by individual</a:t>
            </a:r>
          </a:p>
        </p:txBody>
      </p:sp>
    </p:spTree>
    <p:extLst>
      <p:ext uri="{BB962C8B-B14F-4D97-AF65-F5344CB8AC3E}">
        <p14:creationId xmlns:p14="http://schemas.microsoft.com/office/powerpoint/2010/main" val="3831058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46991-A762-41F5-AAB0-8A75137FB72F}"/>
              </a:ext>
            </a:extLst>
          </p:cNvPr>
          <p:cNvSpPr>
            <a:spLocks noGrp="1"/>
          </p:cNvSpPr>
          <p:nvPr>
            <p:ph type="ctrTitle"/>
          </p:nvPr>
        </p:nvSpPr>
        <p:spPr>
          <a:xfrm>
            <a:off x="842009" y="3777808"/>
            <a:ext cx="10515600" cy="2273256"/>
          </a:xfrm>
        </p:spPr>
        <p:txBody>
          <a:bodyPr>
            <a:noAutofit/>
          </a:bodyPr>
          <a:lstStyle/>
          <a:p>
            <a:pPr algn="ctr"/>
            <a:r>
              <a:rPr lang="en-US" sz="3600" dirty="0"/>
              <a:t>Musical elements are used in a variety of ways, depending on </a:t>
            </a:r>
            <a:r>
              <a:rPr lang="en-US" sz="3600" dirty="0" smtClean="0"/>
              <a:t>culture, but sociocultural beliefs also impact our perception of music. </a:t>
            </a:r>
            <a:endParaRPr lang="en-US" sz="3600" dirty="0"/>
          </a:p>
        </p:txBody>
      </p:sp>
      <p:pic>
        <p:nvPicPr>
          <p:cNvPr id="10" name="Content Placeholder 3" descr="Two circles: One is titled &quot;Music&quot; with words around the circle &quot;Harmony, Rhythm, Timbre, Form, and Melody&quot; while the second circle is tilted &quot;Culture&quot; and has words like &quot;Belief systems, Behaviors, Traditions, Values, and History&quot; around it. The image links the two circles together with arrows. ">
            <a:extLst>
              <a:ext uri="{FF2B5EF4-FFF2-40B4-BE49-F238E27FC236}">
                <a16:creationId xmlns:a16="http://schemas.microsoft.com/office/drawing/2014/main" id="{FFA7C2BF-6E9F-4715-933E-B8547132323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38199" y="806936"/>
            <a:ext cx="10515599" cy="2839211"/>
          </a:xfrm>
          <a:prstGeom prst="rect">
            <a:avLst/>
          </a:prstGeom>
        </p:spPr>
      </p:pic>
    </p:spTree>
    <p:extLst>
      <p:ext uri="{BB962C8B-B14F-4D97-AF65-F5344CB8AC3E}">
        <p14:creationId xmlns:p14="http://schemas.microsoft.com/office/powerpoint/2010/main" val="2175077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C1FA3046-3C4E-4F78-83B3-FF934B8880E6}"/>
              </a:ext>
            </a:extLst>
          </p:cNvPr>
          <p:cNvSpPr/>
          <p:nvPr/>
        </p:nvSpPr>
        <p:spPr>
          <a:xfrm>
            <a:off x="2705934" y="2732183"/>
            <a:ext cx="9271590" cy="32934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200" b="1" dirty="0">
                <a:solidFill>
                  <a:schemeClr val="bg1"/>
                </a:solidFill>
              </a:rPr>
              <a:t>In some cultures, the soft sounds of acoustic strings are considered “proper” for women. Today, violin and acoustic guitar rest comfortably in the Western “female sphere.”  </a:t>
            </a:r>
          </a:p>
        </p:txBody>
      </p:sp>
      <p:sp>
        <p:nvSpPr>
          <p:cNvPr id="10" name="Oval 9" descr="A drawing of a concert from much older times. There is a woman in an elaborate dress holding a violin and an accompanist. The hall is filled with many people.  ">
            <a:extLst>
              <a:ext uri="{FF2B5EF4-FFF2-40B4-BE49-F238E27FC236}">
                <a16:creationId xmlns:a16="http://schemas.microsoft.com/office/drawing/2014/main" id="{573D73DA-34FC-4F88-94CA-E859CB4A1A89}"/>
              </a:ext>
            </a:extLst>
          </p:cNvPr>
          <p:cNvSpPr/>
          <p:nvPr/>
        </p:nvSpPr>
        <p:spPr>
          <a:xfrm>
            <a:off x="214476" y="2431588"/>
            <a:ext cx="2603754" cy="3594091"/>
          </a:xfrm>
          <a:prstGeom prst="ellipse">
            <a:avLst/>
          </a:prstGeom>
          <a:blipFill rotWithShape="0">
            <a:blip r:embed="rId2" cstate="email">
              <a:extLst>
                <a:ext uri="{28A0092B-C50C-407E-A947-70E740481C1C}">
                  <a14:useLocalDpi xmlns:a14="http://schemas.microsoft.com/office/drawing/2010/main"/>
                </a:ext>
              </a:extLst>
            </a:blip>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885122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eborah Coleman, an African American  woman, playing a blue electric guitar.">
            <a:extLst>
              <a:ext uri="{FF2B5EF4-FFF2-40B4-BE49-F238E27FC236}">
                <a16:creationId xmlns:a16="http://schemas.microsoft.com/office/drawing/2014/main" id="{BC612653-1B0A-4600-A16D-BABD2D8B8955}"/>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6486B931-F38D-47C7-8EF4-B1A9C1B3BE4B}"/>
              </a:ext>
            </a:extLst>
          </p:cNvPr>
          <p:cNvSpPr>
            <a:spLocks noGrp="1"/>
          </p:cNvSpPr>
          <p:nvPr>
            <p:ph type="ctrTitle"/>
          </p:nvPr>
        </p:nvSpPr>
        <p:spPr>
          <a:xfrm>
            <a:off x="462763" y="3429000"/>
            <a:ext cx="4023360" cy="3204134"/>
          </a:xfrm>
        </p:spPr>
        <p:txBody>
          <a:bodyPr anchor="b">
            <a:noAutofit/>
          </a:bodyPr>
          <a:lstStyle/>
          <a:p>
            <a:r>
              <a:rPr lang="en-US" sz="2800" dirty="0" smtClean="0"/>
              <a:t>Contrastingly, electricity, technology, and “loudness” historically have been associated </a:t>
            </a:r>
            <a:r>
              <a:rPr lang="en-US" sz="2800" dirty="0"/>
              <a:t>with </a:t>
            </a:r>
            <a:r>
              <a:rPr lang="en-US" sz="2800" dirty="0" smtClean="0"/>
              <a:t>men. </a:t>
            </a:r>
            <a:r>
              <a:rPr lang="en-US" sz="2800" dirty="0"/>
              <a:t>As such, women who play electronic strings are sometimes considered </a:t>
            </a:r>
            <a:r>
              <a:rPr lang="en-US" sz="2800" dirty="0" smtClean="0"/>
              <a:t>unusual.</a:t>
            </a:r>
            <a:br>
              <a:rPr lang="en-US" sz="2800" dirty="0" smtClean="0"/>
            </a:br>
            <a:r>
              <a:rPr lang="en-US" sz="2800" dirty="0"/>
              <a:t/>
            </a:r>
            <a:br>
              <a:rPr lang="en-US" sz="2800" dirty="0"/>
            </a:br>
            <a:r>
              <a:rPr lang="en-US" sz="2800" dirty="0" smtClean="0"/>
              <a:t>How </a:t>
            </a:r>
            <a:r>
              <a:rPr lang="en-US" sz="2800" dirty="0"/>
              <a:t>many current rock guitarists can you name? How many are women?</a:t>
            </a:r>
            <a:br>
              <a:rPr lang="en-US" sz="2800" dirty="0"/>
            </a:br>
            <a:endParaRPr lang="en-US" sz="2800" dirty="0"/>
          </a:p>
        </p:txBody>
      </p:sp>
    </p:spTree>
    <p:extLst>
      <p:ext uri="{BB962C8B-B14F-4D97-AF65-F5344CB8AC3E}">
        <p14:creationId xmlns:p14="http://schemas.microsoft.com/office/powerpoint/2010/main" val="1695297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llington and instrumentalists in a black and white photo. Mostly Saxophones.">
            <a:extLst>
              <a:ext uri="{FF2B5EF4-FFF2-40B4-BE49-F238E27FC236}">
                <a16:creationId xmlns:a16="http://schemas.microsoft.com/office/drawing/2014/main" id="{1F4DD0E4-EA09-46CE-B967-AF2EB300204C}"/>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2"/>
          <a:stretch/>
        </p:blipFill>
        <p:spPr>
          <a:xfrm>
            <a:off x="20" y="10"/>
            <a:ext cx="8668492" cy="6857990"/>
          </a:xfrm>
          <a:prstGeom prst="rect">
            <a:avLst/>
          </a:prstGeom>
        </p:spPr>
      </p:pic>
      <p:sp>
        <p:nvSpPr>
          <p:cNvPr id="2" name="Title 1">
            <a:extLst>
              <a:ext uri="{FF2B5EF4-FFF2-40B4-BE49-F238E27FC236}">
                <a16:creationId xmlns:a16="http://schemas.microsoft.com/office/drawing/2014/main" id="{7071FFB4-E7FE-4593-A92F-2764430914BE}"/>
              </a:ext>
            </a:extLst>
          </p:cNvPr>
          <p:cNvSpPr>
            <a:spLocks noGrp="1"/>
          </p:cNvSpPr>
          <p:nvPr>
            <p:ph type="ctrTitle"/>
          </p:nvPr>
        </p:nvSpPr>
        <p:spPr>
          <a:xfrm>
            <a:off x="8668512" y="1057386"/>
            <a:ext cx="3206496" cy="3204134"/>
          </a:xfrm>
        </p:spPr>
        <p:txBody>
          <a:bodyPr anchor="b">
            <a:normAutofit fontScale="90000"/>
          </a:bodyPr>
          <a:lstStyle/>
          <a:p>
            <a:r>
              <a:rPr lang="en-US" sz="2600" dirty="0"/>
              <a:t>In general, instrumentalists have </a:t>
            </a:r>
            <a:r>
              <a:rPr lang="en-US" sz="2600" dirty="0" smtClean="0"/>
              <a:t>been linked to </a:t>
            </a:r>
            <a:r>
              <a:rPr lang="en-US" sz="2600" dirty="0"/>
              <a:t>the male domain in Western culture. In jazz, </a:t>
            </a:r>
            <a:r>
              <a:rPr lang="en-US" sz="2600" dirty="0" smtClean="0"/>
              <a:t>for example, the </a:t>
            </a:r>
            <a:r>
              <a:rPr lang="en-US" sz="2600" dirty="0"/>
              <a:t>majority of </a:t>
            </a:r>
            <a:r>
              <a:rPr lang="en-US" sz="2600" dirty="0" smtClean="0"/>
              <a:t>documented </a:t>
            </a:r>
            <a:r>
              <a:rPr lang="en-US" sz="2600" dirty="0"/>
              <a:t>big bands have been all-male. </a:t>
            </a:r>
          </a:p>
        </p:txBody>
      </p:sp>
    </p:spTree>
    <p:extLst>
      <p:ext uri="{BB962C8B-B14F-4D97-AF65-F5344CB8AC3E}">
        <p14:creationId xmlns:p14="http://schemas.microsoft.com/office/powerpoint/2010/main" val="37477894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B9858-114A-44ED-90F5-6CA3AF7BE2B7}"/>
              </a:ext>
            </a:extLst>
          </p:cNvPr>
          <p:cNvSpPr>
            <a:spLocks noGrp="1"/>
          </p:cNvSpPr>
          <p:nvPr>
            <p:ph type="ctrTitle"/>
          </p:nvPr>
        </p:nvSpPr>
        <p:spPr>
          <a:xfrm>
            <a:off x="7848600" y="1122363"/>
            <a:ext cx="3977640" cy="3204134"/>
          </a:xfrm>
        </p:spPr>
        <p:txBody>
          <a:bodyPr anchor="b">
            <a:normAutofit/>
          </a:bodyPr>
          <a:lstStyle/>
          <a:p>
            <a:r>
              <a:rPr lang="en-US" sz="4100" dirty="0"/>
              <a:t>The majority of documented jazz vocalists </a:t>
            </a:r>
            <a:r>
              <a:rPr lang="en-US" sz="4100" dirty="0" smtClean="0"/>
              <a:t>have </a:t>
            </a:r>
            <a:r>
              <a:rPr lang="en-US" sz="4100" dirty="0"/>
              <a:t>been women</a:t>
            </a:r>
            <a:r>
              <a:rPr lang="en-US" sz="4100" dirty="0" smtClean="0"/>
              <a:t>. </a:t>
            </a:r>
            <a:endParaRPr lang="en-US" sz="4100" dirty="0"/>
          </a:p>
        </p:txBody>
      </p:sp>
      <p:pic>
        <p:nvPicPr>
          <p:cNvPr id="4" name="Content Placeholder 5" descr="A black and white photo of a woman signing into a microphone">
            <a:extLst>
              <a:ext uri="{FF2B5EF4-FFF2-40B4-BE49-F238E27FC236}">
                <a16:creationId xmlns:a16="http://schemas.microsoft.com/office/drawing/2014/main" id="{133B2D1C-6D52-4098-9E3B-D31F2B411B7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r="-2"/>
          <a:stretch/>
        </p:blipFill>
        <p:spPr>
          <a:xfrm>
            <a:off x="20" y="10"/>
            <a:ext cx="7443196" cy="6857990"/>
          </a:xfrm>
          <a:prstGeom prst="rect">
            <a:avLst/>
          </a:prstGeom>
        </p:spPr>
      </p:pic>
    </p:spTree>
    <p:extLst>
      <p:ext uri="{BB962C8B-B14F-4D97-AF65-F5344CB8AC3E}">
        <p14:creationId xmlns:p14="http://schemas.microsoft.com/office/powerpoint/2010/main" val="3916521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entBoxVTI">
  <a:themeElements>
    <a:clrScheme name="Custom 1">
      <a:dk1>
        <a:srgbClr val="000000"/>
      </a:dk1>
      <a:lt1>
        <a:srgbClr val="FFFFFF"/>
      </a:lt1>
      <a:dk2>
        <a:srgbClr val="243341"/>
      </a:dk2>
      <a:lt2>
        <a:srgbClr val="E4E8E2"/>
      </a:lt2>
      <a:accent1>
        <a:srgbClr val="1B2ABB"/>
      </a:accent1>
      <a:accent2>
        <a:srgbClr val="6D3BD5"/>
      </a:accent2>
      <a:accent3>
        <a:srgbClr val="3D4CE2"/>
      </a:accent3>
      <a:accent4>
        <a:srgbClr val="1E77CE"/>
      </a:accent4>
      <a:accent5>
        <a:srgbClr val="28B2BE"/>
      </a:accent5>
      <a:accent6>
        <a:srgbClr val="1BB983"/>
      </a:accent6>
      <a:hlink>
        <a:srgbClr val="388DA8"/>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emplate/>
  <TotalTime>243</TotalTime>
  <Words>483</Words>
  <Application>Microsoft Office PowerPoint</Application>
  <PresentationFormat>Widescreen</PresentationFormat>
  <Paragraphs>28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Avenir Next LT Pro</vt:lpstr>
      <vt:lpstr>Calibri</vt:lpstr>
      <vt:lpstr>AccentBoxVTI</vt:lpstr>
      <vt:lpstr>Reflections on “Deep Listening”</vt:lpstr>
      <vt:lpstr>Listen…</vt:lpstr>
      <vt:lpstr>Is it Music?</vt:lpstr>
      <vt:lpstr>Some balance of unity and variety in sound is perceived as music, but the balancing point varies by individual</vt:lpstr>
      <vt:lpstr>Musical elements are used in a variety of ways, depending on culture, but sociocultural beliefs also impact our perception of music. </vt:lpstr>
      <vt:lpstr>PowerPoint Presentation</vt:lpstr>
      <vt:lpstr>Contrastingly, electricity, technology, and “loudness” historically have been associated with men. As such, women who play electronic strings are sometimes considered unusual.  How many current rock guitarists can you name? How many are women? </vt:lpstr>
      <vt:lpstr>In general, instrumentalists have been linked to the male domain in Western culture. In jazz, for example, the majority of documented big bands have been all-male. </vt:lpstr>
      <vt:lpstr>The majority of documented jazz vocalists have been women. </vt:lpstr>
      <vt:lpstr>Additionally, certain musical genres are perceived as “worthy” of study, while others have been considered “less worthy” </vt:lpstr>
      <vt:lpstr>PowerPoint Presentation</vt:lpstr>
      <vt:lpstr>These long-held academic traditions continue to impact what we believe to be true about musical roles related to gender </vt:lpstr>
      <vt:lpstr>In this chapter, we will examine several musical examples to address how narratives and historical accounts impact our beliefs not only about music, but about many other things as well.</vt:lpstr>
      <vt:lpstr>Popular Music        Beyoncé's video album Lemonade addresses current sociocultural issues that have resulted from enslavement and patterns of family separation.      The album is also used to preview differing beliefs about feminism.     </vt:lpstr>
      <vt:lpstr>Art Music:  By comparing and contrasting art songs by 19th century composer Fanny Mendelssohn Hensel and Harlem Renaissance composer Florence B Price, we see evidence that cultural beliefs about gender, race, and socioeconomic status impact perceptions about the worthiness of music for publication.</vt:lpstr>
      <vt:lpstr>Using jazz as an example, we will specifically address how historical narratives themselves are impacted by factors other than gender</vt:lpstr>
      <vt:lpstr>The textbook also is intended to help you critically read historical narratives of all kinds. By the end of the semester, you should be able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Reflections on “Deep Listening”</dc:title>
  <dc:creator>Matilda Vogel</dc:creator>
  <cp:lastModifiedBy>Julie Dunbar</cp:lastModifiedBy>
  <cp:revision>24</cp:revision>
  <dcterms:created xsi:type="dcterms:W3CDTF">2020-02-16T19:14:20Z</dcterms:created>
  <dcterms:modified xsi:type="dcterms:W3CDTF">2020-07-30T21:08:18Z</dcterms:modified>
</cp:coreProperties>
</file>