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66" r:id="rId12"/>
    <p:sldId id="270" r:id="rId13"/>
    <p:sldId id="274" r:id="rId14"/>
    <p:sldId id="268" r:id="rId15"/>
    <p:sldId id="267" r:id="rId16"/>
    <p:sldId id="269" r:id="rId17"/>
    <p:sldId id="271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35" autoAdjust="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7/30/2020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8065-1453-497F-92EC-922148CA7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2"/>
            <a:ext cx="9966960" cy="3939878"/>
          </a:xfrm>
        </p:spPr>
        <p:txBody>
          <a:bodyPr/>
          <a:lstStyle/>
          <a:p>
            <a:r>
              <a:rPr lang="en-US" sz="6000" b="1" dirty="0"/>
              <a:t>Medieval Liturgical Roots and the Documentation of the Western Canon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C8FAD0-C914-4C54-A783-44C66812F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225" y="5140028"/>
            <a:ext cx="11639550" cy="975022"/>
          </a:xfrm>
        </p:spPr>
        <p:txBody>
          <a:bodyPr>
            <a:noAutofit/>
          </a:bodyPr>
          <a:lstStyle/>
          <a:p>
            <a:r>
              <a:rPr lang="en-US" sz="5400" dirty="0"/>
              <a:t>Women, Music, Culture Chapter Two</a:t>
            </a:r>
          </a:p>
        </p:txBody>
      </p:sp>
    </p:spTree>
    <p:extLst>
      <p:ext uri="{BB962C8B-B14F-4D97-AF65-F5344CB8AC3E}">
        <p14:creationId xmlns:p14="http://schemas.microsoft.com/office/powerpoint/2010/main" val="17634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60000" sy="59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0256F-CCD8-4F99-8BF4-87B25D5DD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704" y="2775098"/>
            <a:ext cx="5979537" cy="3285461"/>
          </a:xfr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/>
          <a:lstStyle/>
          <a:p>
            <a:pPr marL="0" indent="0" algn="ctr">
              <a:buNone/>
            </a:pPr>
            <a:r>
              <a:rPr lang="en-US" sz="3600" b="1" dirty="0" smtClean="0"/>
              <a:t>Along with writing sacred vocal music, Leonarda is the first known woman to publish string sonatas.</a:t>
            </a:r>
            <a:endParaRPr lang="en-US" sz="36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 descr="Hildegard von Bingen's illustration of her being inspired to compose music and illustrate. ">
            <a:extLst>
              <a:ext uri="{FF2B5EF4-FFF2-40B4-BE49-F238E27FC236}">
                <a16:creationId xmlns:a16="http://schemas.microsoft.com/office/drawing/2014/main" id="{96B6B31B-6179-48E8-8272-F4DCFC83A3EE}"/>
              </a:ext>
            </a:extLst>
          </p:cNvPr>
          <p:cNvSpPr/>
          <p:nvPr/>
        </p:nvSpPr>
        <p:spPr>
          <a:xfrm>
            <a:off x="7461190" y="2093976"/>
            <a:ext cx="3816410" cy="449204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D60FBE-72C1-446E-B7C9-28CDADB0A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Baroque composer Isabella Leonarda also composed in her convent in northern Italy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3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6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2A979-5081-4B3F-9F8F-FB15A4243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588" y="2496312"/>
            <a:ext cx="10058400" cy="16093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Unlike </a:t>
            </a:r>
            <a:r>
              <a:rPr lang="en-US" sz="4000" b="1" dirty="0" smtClean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Hildegard </a:t>
            </a:r>
            <a:r>
              <a:rPr lang="en-US" sz="4000" b="1" smtClean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and Leonarda, </a:t>
            </a:r>
            <a:r>
              <a:rPr lang="en-US" sz="4000" b="1" dirty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most nun composers </a:t>
            </a:r>
            <a:r>
              <a:rPr lang="en-US" sz="4000" b="1" dirty="0" smtClean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remain </a:t>
            </a:r>
            <a:r>
              <a:rPr lang="en-US" sz="4000" b="1" dirty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unnamed</a:t>
            </a:r>
          </a:p>
        </p:txBody>
      </p:sp>
    </p:spTree>
    <p:extLst>
      <p:ext uri="{BB962C8B-B14F-4D97-AF65-F5344CB8AC3E}">
        <p14:creationId xmlns:p14="http://schemas.microsoft.com/office/powerpoint/2010/main" val="5334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8C84B8E-16E8-4E54-B4AC-84CE51595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E9EEEA-5DB7-4DC7-AF9F-74D1C19B7E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6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F199147-B958-49C0-9BE2-65BDD892F2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6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70505D-EC2C-4D1A-86DE-258377807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6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DF20BDF-18D7-4E94-9BA1-9CEB40470C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46920" y="5257800"/>
            <a:chExt cx="1080904" cy="108090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8F42242-4089-4E5D-95C3-C113C73DA9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46920" y="5257800"/>
              <a:ext cx="1080904" cy="1080902"/>
            </a:xfrm>
            <a:prstGeom prst="ellipse">
              <a:avLst/>
            </a:prstGeom>
            <a:blipFill dpi="0" rotWithShape="1">
              <a:blip r:embed="rId7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96F87F1-ABB5-42FB-86BD-EED111CD33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55011" y="5365890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6" descr="Women studying in a Georgetown Convent c. 1900">
            <a:extLst>
              <a:ext uri="{FF2B5EF4-FFF2-40B4-BE49-F238E27FC236}">
                <a16:creationId xmlns:a16="http://schemas.microsoft.com/office/drawing/2014/main" id="{2FE16F61-9A0C-4AF1-8102-3CAB27B172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91" y="1008800"/>
            <a:ext cx="7468247" cy="471261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698FB1-39DC-41CA-AB7F-D22B22146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93627" y="1116775"/>
            <a:ext cx="3087328" cy="4005423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en-US" sz="2600" dirty="0">
                <a:solidFill>
                  <a:srgbClr val="000000"/>
                </a:solidFill>
              </a:rPr>
              <a:t>Even at the turn of the 20th century, women in professed religious communities had significantly better access to education than did other women.</a:t>
            </a:r>
            <a:br>
              <a:rPr lang="en-US" sz="2600" dirty="0">
                <a:solidFill>
                  <a:srgbClr val="000000"/>
                </a:solidFill>
              </a:rPr>
            </a:br>
            <a:r>
              <a:rPr lang="en-US" sz="2600" dirty="0">
                <a:solidFill>
                  <a:srgbClr val="000000"/>
                </a:solidFill>
              </a:rPr>
              <a:t>Left, women studying in a Georgetown Convent c. 1900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Photo courtesy of the Library of Congress</a:t>
            </a:r>
            <a:br>
              <a:rPr lang="en-US" sz="1200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60000" sy="59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CE966-0BEC-49F1-A559-A67A65E09AD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/>
              <a:t>Ancient traditions left a lasting impact on the Western art music canon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912CAA-3D06-40C5-BB62-4A777EE16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7274" y="2747772"/>
            <a:ext cx="4754880" cy="23774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Some </a:t>
            </a:r>
            <a:r>
              <a:rPr lang="en-US" sz="3200" b="1" dirty="0"/>
              <a:t>sacred genres eventually functioned as concert pieces rather than as liturgical works</a:t>
            </a:r>
          </a:p>
          <a:p>
            <a:endParaRPr lang="en-US" dirty="0"/>
          </a:p>
        </p:txBody>
      </p:sp>
      <p:pic>
        <p:nvPicPr>
          <p:cNvPr id="6" name="Content Placeholder 5" descr="J. S. Bach: Mass in B minor (Full Album) - YouTube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256" y="2468562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15044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60000" sy="59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CE966-0BEC-49F1-A559-A67A65E09AD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Sacred </a:t>
            </a:r>
            <a:r>
              <a:rPr lang="en-US" b="1" dirty="0"/>
              <a:t>genres written throughout the centuries are still performed and studied today</a:t>
            </a:r>
            <a:br>
              <a:rPr lang="en-US" b="1" dirty="0"/>
            </a:b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99" y="2906486"/>
            <a:ext cx="5878286" cy="330653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912CAA-3D06-40C5-BB62-4A777EE16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0585" y="2780428"/>
            <a:ext cx="4754880" cy="367752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3200" b="1" dirty="0" smtClean="0"/>
              <a:t>Mass</a:t>
            </a:r>
          </a:p>
          <a:p>
            <a:pPr marL="0" indent="0" algn="ctr">
              <a:buNone/>
            </a:pPr>
            <a:r>
              <a:rPr lang="en-US" sz="3200" b="1" dirty="0" smtClean="0"/>
              <a:t>Motet</a:t>
            </a:r>
          </a:p>
          <a:p>
            <a:pPr marL="0" indent="0" algn="ctr">
              <a:buNone/>
            </a:pPr>
            <a:r>
              <a:rPr lang="en-US" sz="3200" b="1" dirty="0" err="1" smtClean="0"/>
              <a:t>Magnificat</a:t>
            </a: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/>
              <a:t>Vespers</a:t>
            </a:r>
          </a:p>
          <a:p>
            <a:pPr marL="0" indent="0" algn="ctr">
              <a:buNone/>
            </a:pPr>
            <a:r>
              <a:rPr lang="en-US" sz="3200" b="1" dirty="0" smtClean="0"/>
              <a:t>Oratorio</a:t>
            </a:r>
          </a:p>
          <a:p>
            <a:pPr marL="0" indent="0" algn="ctr">
              <a:buNone/>
            </a:pPr>
            <a:r>
              <a:rPr lang="en-US" sz="3200" b="1" dirty="0" smtClean="0"/>
              <a:t>Cantata</a:t>
            </a:r>
          </a:p>
          <a:p>
            <a:pPr marL="0" indent="0" algn="ctr">
              <a:buNone/>
            </a:pPr>
            <a:r>
              <a:rPr lang="en-US" sz="3200" b="1" dirty="0" smtClean="0"/>
              <a:t>Anthem</a:t>
            </a:r>
          </a:p>
          <a:p>
            <a:pPr marL="0" indent="0" algn="ctr">
              <a:buNone/>
            </a:pPr>
            <a:r>
              <a:rPr lang="en-US" sz="3200" b="1" dirty="0" smtClean="0"/>
              <a:t>Hymn</a:t>
            </a:r>
          </a:p>
          <a:p>
            <a:pPr marL="0" indent="0" algn="ctr">
              <a:buNone/>
            </a:pPr>
            <a:r>
              <a:rPr lang="en-US" sz="3200" b="1" dirty="0" smtClean="0"/>
              <a:t>Passion </a:t>
            </a:r>
          </a:p>
          <a:p>
            <a:pPr marL="0" indent="0" algn="ctr">
              <a:buNone/>
            </a:pPr>
            <a:r>
              <a:rPr lang="en-US" sz="3200" b="1" dirty="0" smtClean="0"/>
              <a:t>Requiem</a:t>
            </a:r>
          </a:p>
        </p:txBody>
      </p:sp>
    </p:spTree>
    <p:extLst>
      <p:ext uri="{BB962C8B-B14F-4D97-AF65-F5344CB8AC3E}">
        <p14:creationId xmlns:p14="http://schemas.microsoft.com/office/powerpoint/2010/main" val="22617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60000" sy="59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B6C3762-9D08-4492-823B-F5C72EC7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7480" y="1546920"/>
            <a:ext cx="6912217" cy="400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F9E06B-A685-482F-BF6D-31F0EFA01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9560" y="634948"/>
            <a:ext cx="3667800" cy="558810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These works, and those who composed them, also became </a:t>
            </a:r>
            <a:r>
              <a:rPr lang="en-US" sz="4000" b="1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core components of musicological study</a:t>
            </a:r>
          </a:p>
        </p:txBody>
      </p:sp>
    </p:spTree>
    <p:extLst>
      <p:ext uri="{BB962C8B-B14F-4D97-AF65-F5344CB8AC3E}">
        <p14:creationId xmlns:p14="http://schemas.microsoft.com/office/powerpoint/2010/main" val="282851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woman composing music while other plays an instrument, a man watches over. ">
            <a:extLst>
              <a:ext uri="{FF2B5EF4-FFF2-40B4-BE49-F238E27FC236}">
                <a16:creationId xmlns:a16="http://schemas.microsoft.com/office/drawing/2014/main" id="{475BF74D-53D0-4133-B89E-2F746AFD18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303740" cy="6858000"/>
          </a:xfrm>
        </p:spPr>
      </p:pic>
      <p:sp>
        <p:nvSpPr>
          <p:cNvPr id="12" name="Oval 11" descr="Crossed out X oval.">
            <a:extLst>
              <a:ext uri="{FF2B5EF4-FFF2-40B4-BE49-F238E27FC236}">
                <a16:creationId xmlns:a16="http://schemas.microsoft.com/office/drawing/2014/main" id="{D6E364BC-5D4E-450F-A805-EA2BA9EC6A18}"/>
              </a:ext>
            </a:extLst>
          </p:cNvPr>
          <p:cNvSpPr/>
          <p:nvPr/>
        </p:nvSpPr>
        <p:spPr>
          <a:xfrm>
            <a:off x="1885950" y="1268730"/>
            <a:ext cx="4457700" cy="444627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E29DA2-A012-4F0A-BC35-4E1022CB27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stCxn id="12" idx="1"/>
          </p:cNvCxnSpPr>
          <p:nvPr/>
        </p:nvCxnSpPr>
        <p:spPr>
          <a:xfrm>
            <a:off x="2538765" y="1919871"/>
            <a:ext cx="3199095" cy="30293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D9BD41-CE39-4B82-A812-DAB4728F6A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stCxn id="12" idx="7"/>
            <a:endCxn id="12" idx="3"/>
          </p:cNvCxnSpPr>
          <p:nvPr/>
        </p:nvCxnSpPr>
        <p:spPr>
          <a:xfrm flipH="1">
            <a:off x="2538765" y="1919871"/>
            <a:ext cx="3152070" cy="31439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609F46-9B80-47A9-BDDE-DA3C74BA9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89490" y="2237014"/>
            <a:ext cx="3200400" cy="233498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Preservation of a canon that </a:t>
            </a:r>
            <a:r>
              <a:rPr lang="en-US" sz="2400" b="1" dirty="0" smtClean="0">
                <a:solidFill>
                  <a:schemeClr val="tx1"/>
                </a:solidFill>
              </a:rPr>
              <a:t>initially restricted </a:t>
            </a:r>
            <a:r>
              <a:rPr lang="en-US" sz="2400" b="1" dirty="0">
                <a:solidFill>
                  <a:schemeClr val="tx1"/>
                </a:solidFill>
              </a:rPr>
              <a:t>women </a:t>
            </a:r>
            <a:r>
              <a:rPr lang="en-US" sz="2400" b="1" dirty="0" smtClean="0">
                <a:solidFill>
                  <a:schemeClr val="tx1"/>
                </a:solidFill>
              </a:rPr>
              <a:t>contributed to </a:t>
            </a:r>
            <a:r>
              <a:rPr lang="en-US" sz="2400" b="1" dirty="0">
                <a:solidFill>
                  <a:schemeClr val="tx1"/>
                </a:solidFill>
              </a:rPr>
              <a:t>the belief that women “could not” compose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00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8FDEBDB-5859-4B9E-8810-2C5CFED093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2F2345-C68C-40F4-B5BB-7085911FAA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40000"/>
          </a:blip>
          <a:stretch>
            <a:fillRect/>
          </a:stretch>
        </p:blipFill>
        <p:spPr>
          <a:xfrm>
            <a:off x="788670" y="390525"/>
            <a:ext cx="10482495" cy="60769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324C741-68ED-4957-9282-8F426360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174" y="1188720"/>
            <a:ext cx="9966960" cy="4211955"/>
          </a:xfr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800" cap="all" dirty="0">
                <a:solidFill>
                  <a:srgbClr val="FFFFFF"/>
                </a:solidFill>
              </a:rPr>
              <a:t>	</a:t>
            </a:r>
            <a:br>
              <a:rPr lang="en-US" sz="4800" cap="all" dirty="0">
                <a:solidFill>
                  <a:srgbClr val="FFFFFF"/>
                </a:solidFill>
              </a:rPr>
            </a:br>
            <a:r>
              <a:rPr lang="en-US" sz="4800" cap="all" dirty="0">
                <a:solidFill>
                  <a:schemeClr val="tx1"/>
                </a:solidFill>
              </a:rPr>
              <a:t>The vast majority of published sacred works by women date from the latter half of the 20th century to the </a:t>
            </a:r>
            <a:r>
              <a:rPr lang="en-US" sz="4800" cap="all" dirty="0" smtClean="0">
                <a:solidFill>
                  <a:schemeClr val="tx1"/>
                </a:solidFill>
              </a:rPr>
              <a:t>present, due to educational and publication access.</a:t>
            </a:r>
            <a:endParaRPr lang="en-US" sz="4800" cap="all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D1A340-723B-4014-B5FE-204F062731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58589"/>
            <a:ext cx="9144000" cy="0"/>
          </a:xfrm>
          <a:prstGeom prst="line">
            <a:avLst/>
          </a:prstGeom>
          <a:ln w="28575"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3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Chapter Examines Works by Early Nun Composers, as Well as Modern Works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71" y="2048256"/>
            <a:ext cx="5380809" cy="64008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Hildegard von Bingen   Isabella Leonarda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Codex de Wiesbaden — Wikipédi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622" y="2530727"/>
            <a:ext cx="2751364" cy="415474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19005" y="2048256"/>
            <a:ext cx="5200099" cy="64008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Mary Lou Williams      Sara Parkman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Content Placeholder 7" descr="Mary Lou's Mass | Mary Lou Williams – Download and listen ...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674" y="2622988"/>
            <a:ext cx="3970224" cy="3970224"/>
          </a:xfrm>
        </p:spPr>
      </p:pic>
    </p:spTree>
    <p:extLst>
      <p:ext uri="{BB962C8B-B14F-4D97-AF65-F5344CB8AC3E}">
        <p14:creationId xmlns:p14="http://schemas.microsoft.com/office/powerpoint/2010/main" val="56888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60000" sy="59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44B2CE7-FD25-42E3-AB52-73B889FDAC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CEA8393-144C-4FCF-9A6C-1102F988A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5C31E2E-65FD-40B6-B604-C096F5B75F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97B9141-8535-472D-B922-E499D77F8C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05CD65F-BF66-4468-B683-A882ED3D28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51A7AF1-716F-4EC1-9804-7539576FBD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0A087BEA-16D1-472D-8068-BC674842A2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54D322A-1CFA-4E73-B835-BA6FDEA6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3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7F5E86B-4FA3-4B40-A89A-ADFF2A4D1E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3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108204-14F1-4BA3-AB98-D8F36CBC81CE}"/>
              </a:ext>
            </a:extLst>
          </p:cNvPr>
          <p:cNvSpPr txBox="1"/>
          <p:nvPr/>
        </p:nvSpPr>
        <p:spPr>
          <a:xfrm>
            <a:off x="4938490" y="4227979"/>
            <a:ext cx="6080030" cy="12492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Public-sphere worship and rituals included music</a:t>
            </a:r>
          </a:p>
          <a:p>
            <a:pPr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21470-643B-494A-AC22-BDDF35B04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255601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4400" dirty="0">
                <a:blipFill dpi="0" rotWithShape="1">
                  <a:blip r:embed="rId7"/>
                  <a:srcRect/>
                  <a:tile tx="6350" ty="-127000" sx="65000" sy="64000" flip="none" algn="tl"/>
                </a:blipFill>
              </a:rPr>
              <a:t>Judeo-Christian traditions impacted the formation of the Western </a:t>
            </a:r>
            <a:r>
              <a:rPr lang="en-US" sz="4400" dirty="0" smtClean="0">
                <a:blipFill dpi="0" rotWithShape="1">
                  <a:blip r:embed="rId7"/>
                  <a:srcRect/>
                  <a:tile tx="6350" ty="-127000" sx="65000" sy="64000" flip="none" algn="tl"/>
                </a:blipFill>
              </a:rPr>
              <a:t>art music </a:t>
            </a:r>
            <a:r>
              <a:rPr lang="en-US" sz="4400" dirty="0">
                <a:blipFill dpi="0" rotWithShape="1">
                  <a:blip r:embed="rId7"/>
                  <a:srcRect/>
                  <a:tile tx="6350" ty="-127000" sx="65000" sy="64000" flip="none" algn="tl"/>
                </a:blipFill>
              </a:rPr>
              <a:t>canon</a:t>
            </a:r>
          </a:p>
        </p:txBody>
      </p:sp>
      <p:pic>
        <p:nvPicPr>
          <p:cNvPr id="2050" name="Picture 2" descr="Image result for ancient worship music">
            <a:extLst>
              <a:ext uri="{FF2B5EF4-FFF2-40B4-BE49-F238E27FC236}">
                <a16:creationId xmlns:a16="http://schemas.microsoft.com/office/drawing/2014/main" id="{6682D338-76A5-4F27-AAC8-2999748F2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0890" y="928117"/>
            <a:ext cx="3282774" cy="493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DF496ADD-1FE0-4A17-A2D9-6C851BA1F0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3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79D0D4B-23C6-4AC4-97D6-14E01EE510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A5461F9C-09A3-4A7C-BD8F-1C278615F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9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B621717-58DC-4D40-89EF-B81BED1473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63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60000" sy="59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ligious singing ">
            <a:extLst>
              <a:ext uri="{FF2B5EF4-FFF2-40B4-BE49-F238E27FC236}">
                <a16:creationId xmlns:a16="http://schemas.microsoft.com/office/drawing/2014/main" id="{098EF312-D693-4015-AC20-EABB6785E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8033" y="3800714"/>
            <a:ext cx="8895934" cy="279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EE7C7-159A-4980-BAB2-AC6993886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1505570"/>
          </a:xfr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b="1" dirty="0"/>
              <a:t>Women could not officially sing during the Christian Mass until after 1900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D0160-17BA-4604-BEB2-4567946A7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1505570"/>
          </a:xfr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dirty="0"/>
              <a:t>In Orthodox Judaism, women were not allowed to sing in the presence of men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EA353-A9B5-4111-9D1B-151D2BF7638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Women were banned from participation in public-sphere liturgical music</a:t>
            </a:r>
          </a:p>
        </p:txBody>
      </p:sp>
    </p:spTree>
    <p:extLst>
      <p:ext uri="{BB962C8B-B14F-4D97-AF65-F5344CB8AC3E}">
        <p14:creationId xmlns:p14="http://schemas.microsoft.com/office/powerpoint/2010/main" val="132172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67546-F963-4DEF-83C5-10F613692A2D}"/>
              </a:ext>
            </a:extLst>
          </p:cNvPr>
          <p:cNvSpPr txBox="1"/>
          <p:nvPr/>
        </p:nvSpPr>
        <p:spPr>
          <a:xfrm>
            <a:off x="2955851" y="1360967"/>
            <a:ext cx="6262577" cy="406265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Music from public-sphere rituals was preserved by the Christian Church and was studied in educational settings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54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1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83C271-3CF8-4441-BFDD-42EDD2700DCD}"/>
              </a:ext>
            </a:extLst>
          </p:cNvPr>
          <p:cNvSpPr txBox="1"/>
          <p:nvPr/>
        </p:nvSpPr>
        <p:spPr>
          <a:xfrm>
            <a:off x="2707758" y="1339702"/>
            <a:ext cx="6464595" cy="378565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4800" b="1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Written music was widely distributed. For centuries, texts were set in Latin.</a:t>
            </a:r>
          </a:p>
        </p:txBody>
      </p:sp>
    </p:spTree>
    <p:extLst>
      <p:ext uri="{BB962C8B-B14F-4D97-AF65-F5344CB8AC3E}">
        <p14:creationId xmlns:p14="http://schemas.microsoft.com/office/powerpoint/2010/main" val="416085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E09F-6720-4EE1-9A4A-FCF0D431D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Across cultures, a standard body of chant was used. Here is a Kyrie setting associated with the Christmas Mass. </a:t>
            </a:r>
            <a:br>
              <a:rPr lang="en-US" sz="3200" dirty="0"/>
            </a:br>
            <a:r>
              <a:rPr lang="en-US" sz="1800" dirty="0"/>
              <a:t>Source: Liber </a:t>
            </a:r>
            <a:r>
              <a:rPr lang="en-US" sz="1800" dirty="0" err="1"/>
              <a:t>Usualis</a:t>
            </a:r>
            <a:endParaRPr lang="en-US" sz="3200" dirty="0"/>
          </a:p>
        </p:txBody>
      </p:sp>
      <p:pic>
        <p:nvPicPr>
          <p:cNvPr id="4" name="Content Placeholder 3" descr="A small section of a Kyrie setting associated with the Christmas Mass score.">
            <a:extLst>
              <a:ext uri="{FF2B5EF4-FFF2-40B4-BE49-F238E27FC236}">
                <a16:creationId xmlns:a16="http://schemas.microsoft.com/office/drawing/2014/main" id="{7AD0A343-9099-4B1C-B271-C1F49535F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846" y="2253464"/>
            <a:ext cx="8075815" cy="4023360"/>
          </a:xfrm>
        </p:spPr>
      </p:pic>
    </p:spTree>
    <p:extLst>
      <p:ext uri="{BB962C8B-B14F-4D97-AF65-F5344CB8AC3E}">
        <p14:creationId xmlns:p14="http://schemas.microsoft.com/office/powerpoint/2010/main" val="203462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D0BE2-22A2-44DA-BDCC-228879845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779" y="2121408"/>
            <a:ext cx="11772900" cy="785078"/>
          </a:xfr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Women were usually banned from accessing formal education. </a:t>
            </a:r>
          </a:p>
        </p:txBody>
      </p:sp>
    </p:spTree>
    <p:extLst>
      <p:ext uri="{BB962C8B-B14F-4D97-AF65-F5344CB8AC3E}">
        <p14:creationId xmlns:p14="http://schemas.microsoft.com/office/powerpoint/2010/main" val="166661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60000" sy="59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D5A55-B75D-4DB5-AB2D-CB360FA8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Similarly, church-sponsored music education institutions (such as the </a:t>
            </a:r>
            <a:r>
              <a:rPr lang="en-US" sz="4400" dirty="0" err="1"/>
              <a:t>schola</a:t>
            </a:r>
            <a:r>
              <a:rPr lang="en-US" sz="4400" dirty="0"/>
              <a:t> </a:t>
            </a:r>
            <a:r>
              <a:rPr lang="en-US" sz="4400" dirty="0" err="1"/>
              <a:t>cantorum</a:t>
            </a:r>
            <a:r>
              <a:rPr lang="en-US" sz="4400" dirty="0"/>
              <a:t>) were only open to men and boys. </a:t>
            </a:r>
            <a:br>
              <a:rPr lang="en-US" sz="4400" dirty="0"/>
            </a:br>
            <a:r>
              <a:rPr lang="en-US" sz="2000" dirty="0"/>
              <a:t>Below, choir boys in 1899.</a:t>
            </a:r>
            <a:endParaRPr lang="en-US" dirty="0"/>
          </a:p>
        </p:txBody>
      </p:sp>
      <p:pic>
        <p:nvPicPr>
          <p:cNvPr id="4" name="Content Placeholder 3" descr="Two Choir Boys from 1899  in black and white">
            <a:extLst>
              <a:ext uri="{FF2B5EF4-FFF2-40B4-BE49-F238E27FC236}">
                <a16:creationId xmlns:a16="http://schemas.microsoft.com/office/drawing/2014/main" id="{69C3D695-DBE1-4004-9221-C21411C8E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002" y="2738375"/>
            <a:ext cx="2773995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60000" sy="59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0256F-CCD8-4F99-8BF4-87B25D5DD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704" y="2775098"/>
            <a:ext cx="5979537" cy="3285461"/>
          </a:xfr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/>
          <a:lstStyle/>
          <a:p>
            <a:pPr marL="0" indent="0" algn="ctr">
              <a:buNone/>
            </a:pPr>
            <a:r>
              <a:rPr lang="en-US" sz="3600" b="1" dirty="0"/>
              <a:t>Hildegard von </a:t>
            </a:r>
            <a:r>
              <a:rPr lang="en-US" sz="3600" b="1" dirty="0" err="1"/>
              <a:t>Bingen</a:t>
            </a:r>
            <a:r>
              <a:rPr lang="en-US" sz="3600" b="1" dirty="0"/>
              <a:t> wrote a significant amount of music, much of which was performed in her convent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 descr="Hildegard von Bingen's illustration of her being inspired to compose music and illustrate. ">
            <a:extLst>
              <a:ext uri="{FF2B5EF4-FFF2-40B4-BE49-F238E27FC236}">
                <a16:creationId xmlns:a16="http://schemas.microsoft.com/office/drawing/2014/main" id="{96B6B31B-6179-48E8-8272-F4DCFC83A3EE}"/>
              </a:ext>
            </a:extLst>
          </p:cNvPr>
          <p:cNvSpPr/>
          <p:nvPr/>
        </p:nvSpPr>
        <p:spPr>
          <a:xfrm>
            <a:off x="7461190" y="2216392"/>
            <a:ext cx="3512106" cy="4369627"/>
          </a:xfrm>
          <a:prstGeom prst="rect">
            <a:avLst/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D60FBE-72C1-446E-B7C9-28CDADB0A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Convents were an exception—</a:t>
            </a:r>
            <a:br>
              <a:rPr lang="en-US" dirty="0"/>
            </a:br>
            <a:r>
              <a:rPr lang="en-US" dirty="0"/>
              <a:t>a place of educational and musical freedom for women</a:t>
            </a:r>
          </a:p>
        </p:txBody>
      </p:sp>
    </p:spTree>
    <p:extLst>
      <p:ext uri="{BB962C8B-B14F-4D97-AF65-F5344CB8AC3E}">
        <p14:creationId xmlns:p14="http://schemas.microsoft.com/office/powerpoint/2010/main" val="40279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424</Words>
  <Application>Microsoft Office PowerPoint</Application>
  <PresentationFormat>Widescreen</PresentationFormat>
  <Paragraphs>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Rockwell Extra Bold</vt:lpstr>
      <vt:lpstr>Wingdings</vt:lpstr>
      <vt:lpstr>Wood Type</vt:lpstr>
      <vt:lpstr>Medieval Liturgical Roots and the Documentation of the Western Canon </vt:lpstr>
      <vt:lpstr>Judeo-Christian traditions impacted the formation of the Western art music canon</vt:lpstr>
      <vt:lpstr>Women were banned from participation in public-sphere liturgical music</vt:lpstr>
      <vt:lpstr>PowerPoint Presentation</vt:lpstr>
      <vt:lpstr>PowerPoint Presentation</vt:lpstr>
      <vt:lpstr>Across cultures, a standard body of chant was used. Here is a Kyrie setting associated with the Christmas Mass.  Source: Liber Usualis</vt:lpstr>
      <vt:lpstr>PowerPoint Presentation</vt:lpstr>
      <vt:lpstr>Similarly, church-sponsored music education institutions (such as the schola cantorum) were only open to men and boys.  Below, choir boys in 1899.</vt:lpstr>
      <vt:lpstr>Convents were an exception— a place of educational and musical freedom for women</vt:lpstr>
      <vt:lpstr>Baroque composer Isabella Leonarda also composed in her convent in northern Italy</vt:lpstr>
      <vt:lpstr>Unlike Hildegard and Leonarda, most nun composers remain unnamed</vt:lpstr>
      <vt:lpstr>PowerPoint Presentation</vt:lpstr>
      <vt:lpstr>Ancient traditions left a lasting impact on the Western art music canon</vt:lpstr>
      <vt:lpstr> Sacred genres written throughout the centuries are still performed and studied today </vt:lpstr>
      <vt:lpstr>These works, and those who composed them, also became core components of musicological study</vt:lpstr>
      <vt:lpstr>PowerPoint Presentation</vt:lpstr>
      <vt:lpstr>  The vast majority of published sacred works by women date from the latter half of the 20th century to the present, due to educational and publication access.</vt:lpstr>
      <vt:lpstr>The Chapter Examines Works by Early Nun Composers, as Well as Modern 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Medieval Liturgical Roots and the Documentation of the Western Canon </dc:title>
  <dc:creator>Matilda Vogel</dc:creator>
  <cp:lastModifiedBy>Julie Dunbar</cp:lastModifiedBy>
  <cp:revision>24</cp:revision>
  <dcterms:created xsi:type="dcterms:W3CDTF">2020-02-22T22:06:52Z</dcterms:created>
  <dcterms:modified xsi:type="dcterms:W3CDTF">2020-07-30T21:09:37Z</dcterms:modified>
</cp:coreProperties>
</file>