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4" d="100"/>
          <a:sy n="94" d="100"/>
        </p:scale>
        <p:origin x="2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8486F-95CE-4AC4-A6A7-E0B57E7B999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069CA53-190D-418D-B5AF-75C9203A24EF}">
      <dgm:prSet/>
      <dgm:spPr/>
      <dgm:t>
        <a:bodyPr/>
        <a:lstStyle/>
        <a:p>
          <a:r>
            <a:rPr lang="en-US"/>
            <a:t>One-time home of a long list of revered composers such as Mozart, Haydn, Beethoven, Schubert, Strauss, Mahler, Bruckner, and more</a:t>
          </a:r>
        </a:p>
      </dgm:t>
    </dgm:pt>
    <dgm:pt modelId="{2DB59B7C-A162-4CD5-8F41-AA786E0F1BD4}" type="parTrans" cxnId="{B9FBEC18-A84E-489A-95D7-D8D882F8A086}">
      <dgm:prSet/>
      <dgm:spPr/>
      <dgm:t>
        <a:bodyPr/>
        <a:lstStyle/>
        <a:p>
          <a:endParaRPr lang="en-US"/>
        </a:p>
      </dgm:t>
    </dgm:pt>
    <dgm:pt modelId="{B99935B6-82CA-481C-99E5-D7452FD17EC4}" type="sibTrans" cxnId="{B9FBEC18-A84E-489A-95D7-D8D882F8A086}">
      <dgm:prSet/>
      <dgm:spPr/>
      <dgm:t>
        <a:bodyPr/>
        <a:lstStyle/>
        <a:p>
          <a:endParaRPr lang="en-US"/>
        </a:p>
      </dgm:t>
    </dgm:pt>
    <dgm:pt modelId="{9C070621-5655-4E30-AC37-C37D08AAA67F}">
      <dgm:prSet/>
      <dgm:spPr/>
      <dgm:t>
        <a:bodyPr/>
        <a:lstStyle/>
        <a:p>
          <a:r>
            <a:rPr lang="en-US"/>
            <a:t>Also home to revered performance venues and longstanding ensembles such as the Vienna Boys Choir and the Vienna Philharmonic</a:t>
          </a:r>
        </a:p>
      </dgm:t>
    </dgm:pt>
    <dgm:pt modelId="{2F347FB3-BFDC-4344-B3BB-3CB37983B66E}" type="parTrans" cxnId="{DFA459BF-95E7-4BA1-B1CB-4FEB709382FD}">
      <dgm:prSet/>
      <dgm:spPr/>
      <dgm:t>
        <a:bodyPr/>
        <a:lstStyle/>
        <a:p>
          <a:endParaRPr lang="en-US"/>
        </a:p>
      </dgm:t>
    </dgm:pt>
    <dgm:pt modelId="{4BDCEDF7-2368-4C86-9AE9-BF8AD5DDC063}" type="sibTrans" cxnId="{DFA459BF-95E7-4BA1-B1CB-4FEB709382FD}">
      <dgm:prSet/>
      <dgm:spPr/>
      <dgm:t>
        <a:bodyPr/>
        <a:lstStyle/>
        <a:p>
          <a:endParaRPr lang="en-US"/>
        </a:p>
      </dgm:t>
    </dgm:pt>
    <dgm:pt modelId="{F98592FA-461F-4D31-A9E1-FD960702FF69}" type="pres">
      <dgm:prSet presAssocID="{9658486F-95CE-4AC4-A6A7-E0B57E7B999F}" presName="root" presStyleCnt="0">
        <dgm:presLayoutVars>
          <dgm:dir/>
          <dgm:resizeHandles val="exact"/>
        </dgm:presLayoutVars>
      </dgm:prSet>
      <dgm:spPr/>
      <dgm:t>
        <a:bodyPr/>
        <a:lstStyle/>
        <a:p>
          <a:endParaRPr lang="en-US"/>
        </a:p>
      </dgm:t>
    </dgm:pt>
    <dgm:pt modelId="{CBB09038-A963-47FD-BC4A-04096899DA02}" type="pres">
      <dgm:prSet presAssocID="{4069CA53-190D-418D-B5AF-75C9203A24EF}" presName="compNode" presStyleCnt="0"/>
      <dgm:spPr/>
    </dgm:pt>
    <dgm:pt modelId="{5E8E3F3D-0A8A-4C21-A706-C95A0FAB2281}" type="pres">
      <dgm:prSet presAssocID="{4069CA53-190D-418D-B5AF-75C9203A24EF}"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91A8E434-C876-4FB5-8D0B-6CAD9FB508BD}" type="pres">
      <dgm:prSet presAssocID="{4069CA53-190D-418D-B5AF-75C9203A24EF}" presName="spaceRect" presStyleCnt="0"/>
      <dgm:spPr/>
    </dgm:pt>
    <dgm:pt modelId="{E6091C41-5D4A-474A-B395-6145610C7B9A}" type="pres">
      <dgm:prSet presAssocID="{4069CA53-190D-418D-B5AF-75C9203A24EF}" presName="textRect" presStyleLbl="revTx" presStyleIdx="0" presStyleCnt="2">
        <dgm:presLayoutVars>
          <dgm:chMax val="1"/>
          <dgm:chPref val="1"/>
        </dgm:presLayoutVars>
      </dgm:prSet>
      <dgm:spPr/>
      <dgm:t>
        <a:bodyPr/>
        <a:lstStyle/>
        <a:p>
          <a:endParaRPr lang="en-US"/>
        </a:p>
      </dgm:t>
    </dgm:pt>
    <dgm:pt modelId="{193E7418-32D3-412C-9229-285A62C96B10}" type="pres">
      <dgm:prSet presAssocID="{B99935B6-82CA-481C-99E5-D7452FD17EC4}" presName="sibTrans" presStyleCnt="0"/>
      <dgm:spPr/>
    </dgm:pt>
    <dgm:pt modelId="{01BC89D3-07CC-47DA-94E4-37E98B0414EE}" type="pres">
      <dgm:prSet presAssocID="{9C070621-5655-4E30-AC37-C37D08AAA67F}" presName="compNode" presStyleCnt="0"/>
      <dgm:spPr/>
    </dgm:pt>
    <dgm:pt modelId="{69DA7AA2-F6F7-4164-8A03-C6E5A8D2E246}" type="pres">
      <dgm:prSet presAssocID="{9C070621-5655-4E30-AC37-C37D08AAA67F}"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ancing"/>
        </a:ext>
      </dgm:extLst>
    </dgm:pt>
    <dgm:pt modelId="{3C4EF6AE-9202-4C83-B572-F581DF3E8445}" type="pres">
      <dgm:prSet presAssocID="{9C070621-5655-4E30-AC37-C37D08AAA67F}" presName="spaceRect" presStyleCnt="0"/>
      <dgm:spPr/>
    </dgm:pt>
    <dgm:pt modelId="{9A3BD028-3F23-4F47-A2D1-8AD018510FD5}" type="pres">
      <dgm:prSet presAssocID="{9C070621-5655-4E30-AC37-C37D08AAA67F}" presName="textRect" presStyleLbl="revTx" presStyleIdx="1" presStyleCnt="2">
        <dgm:presLayoutVars>
          <dgm:chMax val="1"/>
          <dgm:chPref val="1"/>
        </dgm:presLayoutVars>
      </dgm:prSet>
      <dgm:spPr/>
      <dgm:t>
        <a:bodyPr/>
        <a:lstStyle/>
        <a:p>
          <a:endParaRPr lang="en-US"/>
        </a:p>
      </dgm:t>
    </dgm:pt>
  </dgm:ptLst>
  <dgm:cxnLst>
    <dgm:cxn modelId="{1876B312-E9FE-46A8-9116-17B8C14BC16A}" type="presOf" srcId="{4069CA53-190D-418D-B5AF-75C9203A24EF}" destId="{E6091C41-5D4A-474A-B395-6145610C7B9A}" srcOrd="0" destOrd="0" presId="urn:microsoft.com/office/officeart/2018/2/layout/IconLabelList"/>
    <dgm:cxn modelId="{B9FBEC18-A84E-489A-95D7-D8D882F8A086}" srcId="{9658486F-95CE-4AC4-A6A7-E0B57E7B999F}" destId="{4069CA53-190D-418D-B5AF-75C9203A24EF}" srcOrd="0" destOrd="0" parTransId="{2DB59B7C-A162-4CD5-8F41-AA786E0F1BD4}" sibTransId="{B99935B6-82CA-481C-99E5-D7452FD17EC4}"/>
    <dgm:cxn modelId="{DFA459BF-95E7-4BA1-B1CB-4FEB709382FD}" srcId="{9658486F-95CE-4AC4-A6A7-E0B57E7B999F}" destId="{9C070621-5655-4E30-AC37-C37D08AAA67F}" srcOrd="1" destOrd="0" parTransId="{2F347FB3-BFDC-4344-B3BB-3CB37983B66E}" sibTransId="{4BDCEDF7-2368-4C86-9AE9-BF8AD5DDC063}"/>
    <dgm:cxn modelId="{5D84B799-BE86-49B5-AD1B-350D982D78F9}" type="presOf" srcId="{9C070621-5655-4E30-AC37-C37D08AAA67F}" destId="{9A3BD028-3F23-4F47-A2D1-8AD018510FD5}" srcOrd="0" destOrd="0" presId="urn:microsoft.com/office/officeart/2018/2/layout/IconLabelList"/>
    <dgm:cxn modelId="{2B77FD06-A674-461E-B2B2-E9C0BFF5BA22}" type="presOf" srcId="{9658486F-95CE-4AC4-A6A7-E0B57E7B999F}" destId="{F98592FA-461F-4D31-A9E1-FD960702FF69}" srcOrd="0" destOrd="0" presId="urn:microsoft.com/office/officeart/2018/2/layout/IconLabelList"/>
    <dgm:cxn modelId="{25EB1687-45C8-4586-87FB-FB6B676DCC31}" type="presParOf" srcId="{F98592FA-461F-4D31-A9E1-FD960702FF69}" destId="{CBB09038-A963-47FD-BC4A-04096899DA02}" srcOrd="0" destOrd="0" presId="urn:microsoft.com/office/officeart/2018/2/layout/IconLabelList"/>
    <dgm:cxn modelId="{7A28C4D0-009A-4D30-86B5-82484EFFB8DA}" type="presParOf" srcId="{CBB09038-A963-47FD-BC4A-04096899DA02}" destId="{5E8E3F3D-0A8A-4C21-A706-C95A0FAB2281}" srcOrd="0" destOrd="0" presId="urn:microsoft.com/office/officeart/2018/2/layout/IconLabelList"/>
    <dgm:cxn modelId="{BE647B00-F43C-4209-8DFC-75117A07EF80}" type="presParOf" srcId="{CBB09038-A963-47FD-BC4A-04096899DA02}" destId="{91A8E434-C876-4FB5-8D0B-6CAD9FB508BD}" srcOrd="1" destOrd="0" presId="urn:microsoft.com/office/officeart/2018/2/layout/IconLabelList"/>
    <dgm:cxn modelId="{1E5DD9EC-179D-4A63-AE8D-DBC9A63CF947}" type="presParOf" srcId="{CBB09038-A963-47FD-BC4A-04096899DA02}" destId="{E6091C41-5D4A-474A-B395-6145610C7B9A}" srcOrd="2" destOrd="0" presId="urn:microsoft.com/office/officeart/2018/2/layout/IconLabelList"/>
    <dgm:cxn modelId="{B541D271-9F63-4F8A-BCD0-AC460580B810}" type="presParOf" srcId="{F98592FA-461F-4D31-A9E1-FD960702FF69}" destId="{193E7418-32D3-412C-9229-285A62C96B10}" srcOrd="1" destOrd="0" presId="urn:microsoft.com/office/officeart/2018/2/layout/IconLabelList"/>
    <dgm:cxn modelId="{95B26CDB-2800-47CD-9748-4CF20FF3DDDB}" type="presParOf" srcId="{F98592FA-461F-4D31-A9E1-FD960702FF69}" destId="{01BC89D3-07CC-47DA-94E4-37E98B0414EE}" srcOrd="2" destOrd="0" presId="urn:microsoft.com/office/officeart/2018/2/layout/IconLabelList"/>
    <dgm:cxn modelId="{9AAA3241-DBED-48E6-8D13-FC95DCFAE260}" type="presParOf" srcId="{01BC89D3-07CC-47DA-94E4-37E98B0414EE}" destId="{69DA7AA2-F6F7-4164-8A03-C6E5A8D2E246}" srcOrd="0" destOrd="0" presId="urn:microsoft.com/office/officeart/2018/2/layout/IconLabelList"/>
    <dgm:cxn modelId="{A35A422E-217A-4DAD-BD45-A9A325AA55D6}" type="presParOf" srcId="{01BC89D3-07CC-47DA-94E4-37E98B0414EE}" destId="{3C4EF6AE-9202-4C83-B572-F581DF3E8445}" srcOrd="1" destOrd="0" presId="urn:microsoft.com/office/officeart/2018/2/layout/IconLabelList"/>
    <dgm:cxn modelId="{17B287AF-7983-4147-A4F0-765C2D40F860}" type="presParOf" srcId="{01BC89D3-07CC-47DA-94E4-37E98B0414EE}" destId="{9A3BD028-3F23-4F47-A2D1-8AD018510FD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AFC6E-0E4D-4DD8-AC45-D739C75AD0C7}"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3D23268F-954F-4935-824E-D5CECC0038B0}">
      <dgm:prSet/>
      <dgm:spPr/>
      <dgm:t>
        <a:bodyPr/>
        <a:lstStyle/>
        <a:p>
          <a:r>
            <a:rPr lang="en-US"/>
            <a:t>Vienna’s famous male composers are immortalized both in historical accounts and in museums and monuments throughout the city. </a:t>
          </a:r>
        </a:p>
      </dgm:t>
    </dgm:pt>
    <dgm:pt modelId="{FFAC58A1-F99D-47D8-8395-55BB6CBF1BF3}" type="parTrans" cxnId="{0E1AE779-0220-4274-86A2-9A261DED26ED}">
      <dgm:prSet/>
      <dgm:spPr/>
      <dgm:t>
        <a:bodyPr/>
        <a:lstStyle/>
        <a:p>
          <a:endParaRPr lang="en-US"/>
        </a:p>
      </dgm:t>
    </dgm:pt>
    <dgm:pt modelId="{41704C31-6A83-4D99-9EC4-F392BE16EDA3}" type="sibTrans" cxnId="{0E1AE779-0220-4274-86A2-9A261DED26ED}">
      <dgm:prSet/>
      <dgm:spPr/>
      <dgm:t>
        <a:bodyPr/>
        <a:lstStyle/>
        <a:p>
          <a:endParaRPr lang="en-US"/>
        </a:p>
      </dgm:t>
    </dgm:pt>
    <dgm:pt modelId="{B9264A17-99F6-4138-B397-5074C9357BB0}">
      <dgm:prSet/>
      <dgm:spPr/>
      <dgm:t>
        <a:bodyPr/>
        <a:lstStyle/>
        <a:p>
          <a:r>
            <a:rPr lang="en-US"/>
            <a:t>The focus on the composer as center of the musical narrative is longstanding. In reality, composers do not work alone…</a:t>
          </a:r>
        </a:p>
      </dgm:t>
    </dgm:pt>
    <dgm:pt modelId="{E3C06245-F69F-4C24-8565-8015FA3CDF86}" type="parTrans" cxnId="{0E89A9E4-5AB1-46A9-AAAA-B4678D0DF760}">
      <dgm:prSet/>
      <dgm:spPr/>
      <dgm:t>
        <a:bodyPr/>
        <a:lstStyle/>
        <a:p>
          <a:endParaRPr lang="en-US"/>
        </a:p>
      </dgm:t>
    </dgm:pt>
    <dgm:pt modelId="{C74652B6-B825-409B-AF9A-DA3E2D76387A}" type="sibTrans" cxnId="{0E89A9E4-5AB1-46A9-AAAA-B4678D0DF760}">
      <dgm:prSet/>
      <dgm:spPr/>
      <dgm:t>
        <a:bodyPr/>
        <a:lstStyle/>
        <a:p>
          <a:endParaRPr lang="en-US"/>
        </a:p>
      </dgm:t>
    </dgm:pt>
    <dgm:pt modelId="{45BDB59F-FCD5-4517-B1B7-6064291F6F8A}" type="pres">
      <dgm:prSet presAssocID="{542AFC6E-0E4D-4DD8-AC45-D739C75AD0C7}" presName="hierChild1" presStyleCnt="0">
        <dgm:presLayoutVars>
          <dgm:chPref val="1"/>
          <dgm:dir/>
          <dgm:animOne val="branch"/>
          <dgm:animLvl val="lvl"/>
          <dgm:resizeHandles/>
        </dgm:presLayoutVars>
      </dgm:prSet>
      <dgm:spPr/>
      <dgm:t>
        <a:bodyPr/>
        <a:lstStyle/>
        <a:p>
          <a:endParaRPr lang="en-US"/>
        </a:p>
      </dgm:t>
    </dgm:pt>
    <dgm:pt modelId="{D64CA01A-0489-4354-A594-2E3A22B93F0B}" type="pres">
      <dgm:prSet presAssocID="{3D23268F-954F-4935-824E-D5CECC0038B0}" presName="hierRoot1" presStyleCnt="0"/>
      <dgm:spPr/>
    </dgm:pt>
    <dgm:pt modelId="{C09FCA07-7DE8-4043-BB84-2C3452694052}" type="pres">
      <dgm:prSet presAssocID="{3D23268F-954F-4935-824E-D5CECC0038B0}" presName="composite" presStyleCnt="0"/>
      <dgm:spPr/>
    </dgm:pt>
    <dgm:pt modelId="{BB7859B4-A06E-43FC-A70D-C417F08A78F9}" type="pres">
      <dgm:prSet presAssocID="{3D23268F-954F-4935-824E-D5CECC0038B0}" presName="background" presStyleLbl="node0" presStyleIdx="0" presStyleCnt="2"/>
      <dgm:spPr/>
    </dgm:pt>
    <dgm:pt modelId="{8D289220-2930-4A36-A8D5-1656E28EB6EC}" type="pres">
      <dgm:prSet presAssocID="{3D23268F-954F-4935-824E-D5CECC0038B0}" presName="text" presStyleLbl="fgAcc0" presStyleIdx="0" presStyleCnt="2">
        <dgm:presLayoutVars>
          <dgm:chPref val="3"/>
        </dgm:presLayoutVars>
      </dgm:prSet>
      <dgm:spPr/>
      <dgm:t>
        <a:bodyPr/>
        <a:lstStyle/>
        <a:p>
          <a:endParaRPr lang="en-US"/>
        </a:p>
      </dgm:t>
    </dgm:pt>
    <dgm:pt modelId="{3A7D2F9E-02D1-4AEE-B32B-9FB23EEAAD5B}" type="pres">
      <dgm:prSet presAssocID="{3D23268F-954F-4935-824E-D5CECC0038B0}" presName="hierChild2" presStyleCnt="0"/>
      <dgm:spPr/>
    </dgm:pt>
    <dgm:pt modelId="{04725E75-8173-4041-9DEF-E076602D8111}" type="pres">
      <dgm:prSet presAssocID="{B9264A17-99F6-4138-B397-5074C9357BB0}" presName="hierRoot1" presStyleCnt="0"/>
      <dgm:spPr/>
    </dgm:pt>
    <dgm:pt modelId="{0D0D3AB1-5BE7-4EA5-A084-F14070F92A7D}" type="pres">
      <dgm:prSet presAssocID="{B9264A17-99F6-4138-B397-5074C9357BB0}" presName="composite" presStyleCnt="0"/>
      <dgm:spPr/>
    </dgm:pt>
    <dgm:pt modelId="{06BD882D-7A3A-402D-A1AA-10FD2E69B704}" type="pres">
      <dgm:prSet presAssocID="{B9264A17-99F6-4138-B397-5074C9357BB0}" presName="background" presStyleLbl="node0" presStyleIdx="1" presStyleCnt="2"/>
      <dgm:spPr/>
    </dgm:pt>
    <dgm:pt modelId="{572E1292-5067-4D49-B5D1-F57D7AAB253A}" type="pres">
      <dgm:prSet presAssocID="{B9264A17-99F6-4138-B397-5074C9357BB0}" presName="text" presStyleLbl="fgAcc0" presStyleIdx="1" presStyleCnt="2">
        <dgm:presLayoutVars>
          <dgm:chPref val="3"/>
        </dgm:presLayoutVars>
      </dgm:prSet>
      <dgm:spPr/>
      <dgm:t>
        <a:bodyPr/>
        <a:lstStyle/>
        <a:p>
          <a:endParaRPr lang="en-US"/>
        </a:p>
      </dgm:t>
    </dgm:pt>
    <dgm:pt modelId="{FB7B4D99-3568-4893-AF58-8505FC256CAC}" type="pres">
      <dgm:prSet presAssocID="{B9264A17-99F6-4138-B397-5074C9357BB0}" presName="hierChild2" presStyleCnt="0"/>
      <dgm:spPr/>
    </dgm:pt>
  </dgm:ptLst>
  <dgm:cxnLst>
    <dgm:cxn modelId="{4148CB60-EDDF-4980-B331-51C8D1264F48}" type="presOf" srcId="{542AFC6E-0E4D-4DD8-AC45-D739C75AD0C7}" destId="{45BDB59F-FCD5-4517-B1B7-6064291F6F8A}" srcOrd="0" destOrd="0" presId="urn:microsoft.com/office/officeart/2005/8/layout/hierarchy1"/>
    <dgm:cxn modelId="{0E1AE779-0220-4274-86A2-9A261DED26ED}" srcId="{542AFC6E-0E4D-4DD8-AC45-D739C75AD0C7}" destId="{3D23268F-954F-4935-824E-D5CECC0038B0}" srcOrd="0" destOrd="0" parTransId="{FFAC58A1-F99D-47D8-8395-55BB6CBF1BF3}" sibTransId="{41704C31-6A83-4D99-9EC4-F392BE16EDA3}"/>
    <dgm:cxn modelId="{F2220E30-4F43-446E-8C55-B51A42DC1D65}" type="presOf" srcId="{B9264A17-99F6-4138-B397-5074C9357BB0}" destId="{572E1292-5067-4D49-B5D1-F57D7AAB253A}" srcOrd="0" destOrd="0" presId="urn:microsoft.com/office/officeart/2005/8/layout/hierarchy1"/>
    <dgm:cxn modelId="{0E89A9E4-5AB1-46A9-AAAA-B4678D0DF760}" srcId="{542AFC6E-0E4D-4DD8-AC45-D739C75AD0C7}" destId="{B9264A17-99F6-4138-B397-5074C9357BB0}" srcOrd="1" destOrd="0" parTransId="{E3C06245-F69F-4C24-8565-8015FA3CDF86}" sibTransId="{C74652B6-B825-409B-AF9A-DA3E2D76387A}"/>
    <dgm:cxn modelId="{6EDB8402-9897-475D-86C2-D6C403922D87}" type="presOf" srcId="{3D23268F-954F-4935-824E-D5CECC0038B0}" destId="{8D289220-2930-4A36-A8D5-1656E28EB6EC}" srcOrd="0" destOrd="0" presId="urn:microsoft.com/office/officeart/2005/8/layout/hierarchy1"/>
    <dgm:cxn modelId="{402288E2-AF79-49D5-974B-3DA2FF228CA4}" type="presParOf" srcId="{45BDB59F-FCD5-4517-B1B7-6064291F6F8A}" destId="{D64CA01A-0489-4354-A594-2E3A22B93F0B}" srcOrd="0" destOrd="0" presId="urn:microsoft.com/office/officeart/2005/8/layout/hierarchy1"/>
    <dgm:cxn modelId="{4BE8EF55-FFD4-4191-8E95-D942F9889FFD}" type="presParOf" srcId="{D64CA01A-0489-4354-A594-2E3A22B93F0B}" destId="{C09FCA07-7DE8-4043-BB84-2C3452694052}" srcOrd="0" destOrd="0" presId="urn:microsoft.com/office/officeart/2005/8/layout/hierarchy1"/>
    <dgm:cxn modelId="{16C09E51-05D7-47B2-AF9F-0144C0161771}" type="presParOf" srcId="{C09FCA07-7DE8-4043-BB84-2C3452694052}" destId="{BB7859B4-A06E-43FC-A70D-C417F08A78F9}" srcOrd="0" destOrd="0" presId="urn:microsoft.com/office/officeart/2005/8/layout/hierarchy1"/>
    <dgm:cxn modelId="{BF447DEB-C45D-4626-96A9-9FCE4CC5DFE4}" type="presParOf" srcId="{C09FCA07-7DE8-4043-BB84-2C3452694052}" destId="{8D289220-2930-4A36-A8D5-1656E28EB6EC}" srcOrd="1" destOrd="0" presId="urn:microsoft.com/office/officeart/2005/8/layout/hierarchy1"/>
    <dgm:cxn modelId="{4373591B-046B-4EC6-A1CA-68AD5FFCF3DB}" type="presParOf" srcId="{D64CA01A-0489-4354-A594-2E3A22B93F0B}" destId="{3A7D2F9E-02D1-4AEE-B32B-9FB23EEAAD5B}" srcOrd="1" destOrd="0" presId="urn:microsoft.com/office/officeart/2005/8/layout/hierarchy1"/>
    <dgm:cxn modelId="{A003208F-34A6-425B-83F8-D74869A5C227}" type="presParOf" srcId="{45BDB59F-FCD5-4517-B1B7-6064291F6F8A}" destId="{04725E75-8173-4041-9DEF-E076602D8111}" srcOrd="1" destOrd="0" presId="urn:microsoft.com/office/officeart/2005/8/layout/hierarchy1"/>
    <dgm:cxn modelId="{7021DDF3-08E2-4E80-A9CD-CEF84E1AAD91}" type="presParOf" srcId="{04725E75-8173-4041-9DEF-E076602D8111}" destId="{0D0D3AB1-5BE7-4EA5-A084-F14070F92A7D}" srcOrd="0" destOrd="0" presId="urn:microsoft.com/office/officeart/2005/8/layout/hierarchy1"/>
    <dgm:cxn modelId="{734E8438-96E9-493B-BE5B-B7FE4480B2B0}" type="presParOf" srcId="{0D0D3AB1-5BE7-4EA5-A084-F14070F92A7D}" destId="{06BD882D-7A3A-402D-A1AA-10FD2E69B704}" srcOrd="0" destOrd="0" presId="urn:microsoft.com/office/officeart/2005/8/layout/hierarchy1"/>
    <dgm:cxn modelId="{2181F300-A2EF-4521-A2A2-5662E2883390}" type="presParOf" srcId="{0D0D3AB1-5BE7-4EA5-A084-F14070F92A7D}" destId="{572E1292-5067-4D49-B5D1-F57D7AAB253A}" srcOrd="1" destOrd="0" presId="urn:microsoft.com/office/officeart/2005/8/layout/hierarchy1"/>
    <dgm:cxn modelId="{40881551-51A7-4397-9F92-42102FCFEFF9}" type="presParOf" srcId="{04725E75-8173-4041-9DEF-E076602D8111}" destId="{FB7B4D99-3568-4893-AF58-8505FC256C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D0ECE-34C3-4666-A248-6ED33F767ADF}"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3B565214-75F3-4480-B4EC-946E9E70474B}">
      <dgm:prSet/>
      <dgm:spPr/>
      <dgm:t>
        <a:bodyPr/>
        <a:lstStyle/>
        <a:p>
          <a:r>
            <a:rPr lang="en-US"/>
            <a:t>Wolfgang Amadeus Mozart (1756-1791) was one of the first composers in Western music history to attempt to make a living as a freelancer.  </a:t>
          </a:r>
        </a:p>
      </dgm:t>
    </dgm:pt>
    <dgm:pt modelId="{BBB018C3-0BDE-4B40-9CBB-BF306872D199}" type="parTrans" cxnId="{2F01BFE9-1DB4-4996-AB8D-CC327E776D60}">
      <dgm:prSet/>
      <dgm:spPr/>
      <dgm:t>
        <a:bodyPr/>
        <a:lstStyle/>
        <a:p>
          <a:endParaRPr lang="en-US"/>
        </a:p>
      </dgm:t>
    </dgm:pt>
    <dgm:pt modelId="{E758FB2B-C550-4D92-87B8-124FF1DEDEFC}" type="sibTrans" cxnId="{2F01BFE9-1DB4-4996-AB8D-CC327E776D60}">
      <dgm:prSet/>
      <dgm:spPr/>
      <dgm:t>
        <a:bodyPr/>
        <a:lstStyle/>
        <a:p>
          <a:endParaRPr lang="en-US"/>
        </a:p>
      </dgm:t>
    </dgm:pt>
    <dgm:pt modelId="{11604D9B-1BCC-499E-A2CD-8487794BF8D0}">
      <dgm:prSet/>
      <dgm:spPr/>
      <dgm:t>
        <a:bodyPr/>
        <a:lstStyle/>
        <a:p>
          <a:r>
            <a:rPr lang="en-US"/>
            <a:t>Without a steady paycheck from an employer, he relied on multiple revenue streams to support his family</a:t>
          </a:r>
        </a:p>
      </dgm:t>
    </dgm:pt>
    <dgm:pt modelId="{ACB388BE-EEE7-4DBC-91FF-1EECDBE88C8D}" type="parTrans" cxnId="{66D5B1B0-D314-4643-9BB0-23F41E89603B}">
      <dgm:prSet/>
      <dgm:spPr/>
      <dgm:t>
        <a:bodyPr/>
        <a:lstStyle/>
        <a:p>
          <a:endParaRPr lang="en-US"/>
        </a:p>
      </dgm:t>
    </dgm:pt>
    <dgm:pt modelId="{28EA74E5-7FD8-4A49-AA61-C5C8237B8910}" type="sibTrans" cxnId="{66D5B1B0-D314-4643-9BB0-23F41E89603B}">
      <dgm:prSet/>
      <dgm:spPr/>
      <dgm:t>
        <a:bodyPr/>
        <a:lstStyle/>
        <a:p>
          <a:endParaRPr lang="en-US"/>
        </a:p>
      </dgm:t>
    </dgm:pt>
    <dgm:pt modelId="{18BF760A-091D-46B5-B0FC-71BCAC5E04A6}">
      <dgm:prSet/>
      <dgm:spPr/>
      <dgm:t>
        <a:bodyPr/>
        <a:lstStyle/>
        <a:p>
          <a:r>
            <a:rPr lang="en-US"/>
            <a:t>In Vienna, Mozart taught lessons, wrote commissioned works, and performed in salon settings. All of these activities had connections to women in Vienna.</a:t>
          </a:r>
        </a:p>
      </dgm:t>
    </dgm:pt>
    <dgm:pt modelId="{98EB6DD2-297B-44EE-9DA5-C376CD3F0AEF}" type="parTrans" cxnId="{7ACB4461-C75C-43A8-B8B6-B97D8CFA8563}">
      <dgm:prSet/>
      <dgm:spPr/>
      <dgm:t>
        <a:bodyPr/>
        <a:lstStyle/>
        <a:p>
          <a:endParaRPr lang="en-US"/>
        </a:p>
      </dgm:t>
    </dgm:pt>
    <dgm:pt modelId="{0948E5F4-AD6A-4CDE-8BC7-44BE748CF425}" type="sibTrans" cxnId="{7ACB4461-C75C-43A8-B8B6-B97D8CFA8563}">
      <dgm:prSet/>
      <dgm:spPr/>
      <dgm:t>
        <a:bodyPr/>
        <a:lstStyle/>
        <a:p>
          <a:endParaRPr lang="en-US"/>
        </a:p>
      </dgm:t>
    </dgm:pt>
    <dgm:pt modelId="{1C54008D-FD21-432E-9A2F-E2DCFBF8531F}" type="pres">
      <dgm:prSet presAssocID="{B39D0ECE-34C3-4666-A248-6ED33F767ADF}" presName="vert0" presStyleCnt="0">
        <dgm:presLayoutVars>
          <dgm:dir/>
          <dgm:animOne val="branch"/>
          <dgm:animLvl val="lvl"/>
        </dgm:presLayoutVars>
      </dgm:prSet>
      <dgm:spPr/>
      <dgm:t>
        <a:bodyPr/>
        <a:lstStyle/>
        <a:p>
          <a:endParaRPr lang="en-US"/>
        </a:p>
      </dgm:t>
    </dgm:pt>
    <dgm:pt modelId="{B5C914CD-EC09-42E6-8195-3B8A88CBCE34}" type="pres">
      <dgm:prSet presAssocID="{3B565214-75F3-4480-B4EC-946E9E70474B}" presName="thickLine" presStyleLbl="alignNode1" presStyleIdx="0" presStyleCnt="3"/>
      <dgm:spPr/>
    </dgm:pt>
    <dgm:pt modelId="{8952AA5F-D3CC-47F4-8E3D-D10717A3CBE3}" type="pres">
      <dgm:prSet presAssocID="{3B565214-75F3-4480-B4EC-946E9E70474B}" presName="horz1" presStyleCnt="0"/>
      <dgm:spPr/>
    </dgm:pt>
    <dgm:pt modelId="{9DF3FB62-132C-4C83-BCA8-D3F6CB38D8BF}" type="pres">
      <dgm:prSet presAssocID="{3B565214-75F3-4480-B4EC-946E9E70474B}" presName="tx1" presStyleLbl="revTx" presStyleIdx="0" presStyleCnt="3"/>
      <dgm:spPr/>
      <dgm:t>
        <a:bodyPr/>
        <a:lstStyle/>
        <a:p>
          <a:endParaRPr lang="en-US"/>
        </a:p>
      </dgm:t>
    </dgm:pt>
    <dgm:pt modelId="{525DDA76-1406-4811-9BBD-96B1CBC56785}" type="pres">
      <dgm:prSet presAssocID="{3B565214-75F3-4480-B4EC-946E9E70474B}" presName="vert1" presStyleCnt="0"/>
      <dgm:spPr/>
    </dgm:pt>
    <dgm:pt modelId="{5DFB1CD3-0E9D-4658-A953-F99EC61394EA}" type="pres">
      <dgm:prSet presAssocID="{11604D9B-1BCC-499E-A2CD-8487794BF8D0}" presName="thickLine" presStyleLbl="alignNode1" presStyleIdx="1" presStyleCnt="3"/>
      <dgm:spPr/>
    </dgm:pt>
    <dgm:pt modelId="{DD819370-3544-49AE-9216-CD767A1218DD}" type="pres">
      <dgm:prSet presAssocID="{11604D9B-1BCC-499E-A2CD-8487794BF8D0}" presName="horz1" presStyleCnt="0"/>
      <dgm:spPr/>
    </dgm:pt>
    <dgm:pt modelId="{C5082B4F-2EF5-4EB4-9C55-01732BE7755A}" type="pres">
      <dgm:prSet presAssocID="{11604D9B-1BCC-499E-A2CD-8487794BF8D0}" presName="tx1" presStyleLbl="revTx" presStyleIdx="1" presStyleCnt="3"/>
      <dgm:spPr/>
      <dgm:t>
        <a:bodyPr/>
        <a:lstStyle/>
        <a:p>
          <a:endParaRPr lang="en-US"/>
        </a:p>
      </dgm:t>
    </dgm:pt>
    <dgm:pt modelId="{33BCDC7B-CDB1-440E-9734-9FA3F93F0E1F}" type="pres">
      <dgm:prSet presAssocID="{11604D9B-1BCC-499E-A2CD-8487794BF8D0}" presName="vert1" presStyleCnt="0"/>
      <dgm:spPr/>
    </dgm:pt>
    <dgm:pt modelId="{64AB8744-16A0-475F-BBDC-2370DD23B95A}" type="pres">
      <dgm:prSet presAssocID="{18BF760A-091D-46B5-B0FC-71BCAC5E04A6}" presName="thickLine" presStyleLbl="alignNode1" presStyleIdx="2" presStyleCnt="3"/>
      <dgm:spPr/>
    </dgm:pt>
    <dgm:pt modelId="{2C5BD995-62F8-40DF-8067-9C29A4386DD7}" type="pres">
      <dgm:prSet presAssocID="{18BF760A-091D-46B5-B0FC-71BCAC5E04A6}" presName="horz1" presStyleCnt="0"/>
      <dgm:spPr/>
    </dgm:pt>
    <dgm:pt modelId="{C21FC66C-A5CE-4014-B438-2F968B4BACB1}" type="pres">
      <dgm:prSet presAssocID="{18BF760A-091D-46B5-B0FC-71BCAC5E04A6}" presName="tx1" presStyleLbl="revTx" presStyleIdx="2" presStyleCnt="3"/>
      <dgm:spPr/>
      <dgm:t>
        <a:bodyPr/>
        <a:lstStyle/>
        <a:p>
          <a:endParaRPr lang="en-US"/>
        </a:p>
      </dgm:t>
    </dgm:pt>
    <dgm:pt modelId="{80D54741-11A3-468D-8934-479AAB7ECE9C}" type="pres">
      <dgm:prSet presAssocID="{18BF760A-091D-46B5-B0FC-71BCAC5E04A6}" presName="vert1" presStyleCnt="0"/>
      <dgm:spPr/>
    </dgm:pt>
  </dgm:ptLst>
  <dgm:cxnLst>
    <dgm:cxn modelId="{88E9A7F4-FCDD-4A9D-8901-655563109EF5}" type="presOf" srcId="{11604D9B-1BCC-499E-A2CD-8487794BF8D0}" destId="{C5082B4F-2EF5-4EB4-9C55-01732BE7755A}" srcOrd="0" destOrd="0" presId="urn:microsoft.com/office/officeart/2008/layout/LinedList"/>
    <dgm:cxn modelId="{7ACB4461-C75C-43A8-B8B6-B97D8CFA8563}" srcId="{B39D0ECE-34C3-4666-A248-6ED33F767ADF}" destId="{18BF760A-091D-46B5-B0FC-71BCAC5E04A6}" srcOrd="2" destOrd="0" parTransId="{98EB6DD2-297B-44EE-9DA5-C376CD3F0AEF}" sibTransId="{0948E5F4-AD6A-4CDE-8BC7-44BE748CF425}"/>
    <dgm:cxn modelId="{81D5F558-12D3-4A44-8EDF-1B73C1E98643}" type="presOf" srcId="{18BF760A-091D-46B5-B0FC-71BCAC5E04A6}" destId="{C21FC66C-A5CE-4014-B438-2F968B4BACB1}" srcOrd="0" destOrd="0" presId="urn:microsoft.com/office/officeart/2008/layout/LinedList"/>
    <dgm:cxn modelId="{0A217A82-2A09-405F-A048-EA4BFE322019}" type="presOf" srcId="{B39D0ECE-34C3-4666-A248-6ED33F767ADF}" destId="{1C54008D-FD21-432E-9A2F-E2DCFBF8531F}" srcOrd="0" destOrd="0" presId="urn:microsoft.com/office/officeart/2008/layout/LinedList"/>
    <dgm:cxn modelId="{66D5B1B0-D314-4643-9BB0-23F41E89603B}" srcId="{B39D0ECE-34C3-4666-A248-6ED33F767ADF}" destId="{11604D9B-1BCC-499E-A2CD-8487794BF8D0}" srcOrd="1" destOrd="0" parTransId="{ACB388BE-EEE7-4DBC-91FF-1EECDBE88C8D}" sibTransId="{28EA74E5-7FD8-4A49-AA61-C5C8237B8910}"/>
    <dgm:cxn modelId="{E4C393D1-621C-4E12-AFE0-ABC2411FEAA8}" type="presOf" srcId="{3B565214-75F3-4480-B4EC-946E9E70474B}" destId="{9DF3FB62-132C-4C83-BCA8-D3F6CB38D8BF}" srcOrd="0" destOrd="0" presId="urn:microsoft.com/office/officeart/2008/layout/LinedList"/>
    <dgm:cxn modelId="{2F01BFE9-1DB4-4996-AB8D-CC327E776D60}" srcId="{B39D0ECE-34C3-4666-A248-6ED33F767ADF}" destId="{3B565214-75F3-4480-B4EC-946E9E70474B}" srcOrd="0" destOrd="0" parTransId="{BBB018C3-0BDE-4B40-9CBB-BF306872D199}" sibTransId="{E758FB2B-C550-4D92-87B8-124FF1DEDEFC}"/>
    <dgm:cxn modelId="{D26275C2-762F-4314-84A3-B08964FF1CE0}" type="presParOf" srcId="{1C54008D-FD21-432E-9A2F-E2DCFBF8531F}" destId="{B5C914CD-EC09-42E6-8195-3B8A88CBCE34}" srcOrd="0" destOrd="0" presId="urn:microsoft.com/office/officeart/2008/layout/LinedList"/>
    <dgm:cxn modelId="{E52A1514-78D9-4EB2-9235-775C5D4A099D}" type="presParOf" srcId="{1C54008D-FD21-432E-9A2F-E2DCFBF8531F}" destId="{8952AA5F-D3CC-47F4-8E3D-D10717A3CBE3}" srcOrd="1" destOrd="0" presId="urn:microsoft.com/office/officeart/2008/layout/LinedList"/>
    <dgm:cxn modelId="{99B4C89E-B8C6-4847-8970-2ABC632C0B4D}" type="presParOf" srcId="{8952AA5F-D3CC-47F4-8E3D-D10717A3CBE3}" destId="{9DF3FB62-132C-4C83-BCA8-D3F6CB38D8BF}" srcOrd="0" destOrd="0" presId="urn:microsoft.com/office/officeart/2008/layout/LinedList"/>
    <dgm:cxn modelId="{6CE3232B-1252-40E1-8244-9DDE6D0235A9}" type="presParOf" srcId="{8952AA5F-D3CC-47F4-8E3D-D10717A3CBE3}" destId="{525DDA76-1406-4811-9BBD-96B1CBC56785}" srcOrd="1" destOrd="0" presId="urn:microsoft.com/office/officeart/2008/layout/LinedList"/>
    <dgm:cxn modelId="{805B439A-6496-4BF4-A558-70D17DFC9A90}" type="presParOf" srcId="{1C54008D-FD21-432E-9A2F-E2DCFBF8531F}" destId="{5DFB1CD3-0E9D-4658-A953-F99EC61394EA}" srcOrd="2" destOrd="0" presId="urn:microsoft.com/office/officeart/2008/layout/LinedList"/>
    <dgm:cxn modelId="{4734310F-48DF-4894-9EAD-F9715B88447D}" type="presParOf" srcId="{1C54008D-FD21-432E-9A2F-E2DCFBF8531F}" destId="{DD819370-3544-49AE-9216-CD767A1218DD}" srcOrd="3" destOrd="0" presId="urn:microsoft.com/office/officeart/2008/layout/LinedList"/>
    <dgm:cxn modelId="{F6E01D61-57DD-4098-B4EA-4BA54D515132}" type="presParOf" srcId="{DD819370-3544-49AE-9216-CD767A1218DD}" destId="{C5082B4F-2EF5-4EB4-9C55-01732BE7755A}" srcOrd="0" destOrd="0" presId="urn:microsoft.com/office/officeart/2008/layout/LinedList"/>
    <dgm:cxn modelId="{D1C59EE5-C1DD-4069-849B-71124E7FB8B8}" type="presParOf" srcId="{DD819370-3544-49AE-9216-CD767A1218DD}" destId="{33BCDC7B-CDB1-440E-9734-9FA3F93F0E1F}" srcOrd="1" destOrd="0" presId="urn:microsoft.com/office/officeart/2008/layout/LinedList"/>
    <dgm:cxn modelId="{A298EA07-78B3-4744-AA25-96A83C1A98F0}" type="presParOf" srcId="{1C54008D-FD21-432E-9A2F-E2DCFBF8531F}" destId="{64AB8744-16A0-475F-BBDC-2370DD23B95A}" srcOrd="4" destOrd="0" presId="urn:microsoft.com/office/officeart/2008/layout/LinedList"/>
    <dgm:cxn modelId="{868E3704-BDDF-4C0F-BE93-C6F5C3EE0B95}" type="presParOf" srcId="{1C54008D-FD21-432E-9A2F-E2DCFBF8531F}" destId="{2C5BD995-62F8-40DF-8067-9C29A4386DD7}" srcOrd="5" destOrd="0" presId="urn:microsoft.com/office/officeart/2008/layout/LinedList"/>
    <dgm:cxn modelId="{5559026F-5366-4725-A87B-04055C2967E8}" type="presParOf" srcId="{2C5BD995-62F8-40DF-8067-9C29A4386DD7}" destId="{C21FC66C-A5CE-4014-B438-2F968B4BACB1}" srcOrd="0" destOrd="0" presId="urn:microsoft.com/office/officeart/2008/layout/LinedList"/>
    <dgm:cxn modelId="{3A604014-C58D-4480-93E1-34865EA06C99}" type="presParOf" srcId="{2C5BD995-62F8-40DF-8067-9C29A4386DD7}" destId="{80D54741-11A3-468D-8934-479AAB7ECE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C7DD8-4122-44CD-8385-BF4713F43B7D}"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C9C8412C-EF3A-45B6-B2F4-AAFEBB344F5F}">
      <dgm:prSet/>
      <dgm:spPr/>
      <dgm:t>
        <a:bodyPr/>
        <a:lstStyle/>
        <a:p>
          <a:r>
            <a:rPr lang="en-US" dirty="0"/>
            <a:t>Sponsorship of the arts is essential to its creation, but sponsors are often overlooked. In Vienna, sponsors such as Teresa von </a:t>
          </a:r>
          <a:r>
            <a:rPr lang="en-US" dirty="0" err="1"/>
            <a:t>Trattner</a:t>
          </a:r>
          <a:r>
            <a:rPr lang="en-US" dirty="0"/>
            <a:t>, Josepha </a:t>
          </a:r>
          <a:r>
            <a:rPr lang="en-US" dirty="0" err="1"/>
            <a:t>Auernhammer</a:t>
          </a:r>
          <a:r>
            <a:rPr lang="en-US" dirty="0"/>
            <a:t>, the Countess Maria Thun-Hohenstein, the Baroness Martha Elisabeth </a:t>
          </a:r>
          <a:r>
            <a:rPr lang="en-US" dirty="0" err="1"/>
            <a:t>Waldstatten</a:t>
          </a:r>
          <a:r>
            <a:rPr lang="en-US" dirty="0"/>
            <a:t>, and the Empress Maria Theresa commissioned works, hosted musical events, and provided performance venues. </a:t>
          </a:r>
        </a:p>
      </dgm:t>
    </dgm:pt>
    <dgm:pt modelId="{8EADB241-E981-4067-9E41-7BA8342CFC8B}" type="parTrans" cxnId="{8860764A-0257-4DE1-AC25-7A7488FE69C5}">
      <dgm:prSet/>
      <dgm:spPr/>
      <dgm:t>
        <a:bodyPr/>
        <a:lstStyle/>
        <a:p>
          <a:endParaRPr lang="en-US"/>
        </a:p>
      </dgm:t>
    </dgm:pt>
    <dgm:pt modelId="{24BEAD48-BD4E-4DE9-9033-A9142C737D26}" type="sibTrans" cxnId="{8860764A-0257-4DE1-AC25-7A7488FE69C5}">
      <dgm:prSet/>
      <dgm:spPr/>
      <dgm:t>
        <a:bodyPr/>
        <a:lstStyle/>
        <a:p>
          <a:endParaRPr lang="en-US"/>
        </a:p>
      </dgm:t>
    </dgm:pt>
    <dgm:pt modelId="{35724C2C-52DD-40B7-B814-C6F18B274DEA}">
      <dgm:prSet custT="1"/>
      <dgm:spPr/>
      <dgm:t>
        <a:bodyPr/>
        <a:lstStyle/>
        <a:p>
          <a:r>
            <a:rPr lang="en-US" sz="3200" dirty="0">
              <a:solidFill>
                <a:schemeClr val="tx1"/>
              </a:solidFill>
            </a:rPr>
            <a:t>Without their support, the musical output of this era would have been greatly diminished</a:t>
          </a:r>
        </a:p>
      </dgm:t>
    </dgm:pt>
    <dgm:pt modelId="{10D48686-3647-444F-A6C8-5D73AD72C428}" type="parTrans" cxnId="{1474BC8C-9161-4C1C-A662-F8BBA86A9B8D}">
      <dgm:prSet/>
      <dgm:spPr/>
      <dgm:t>
        <a:bodyPr/>
        <a:lstStyle/>
        <a:p>
          <a:endParaRPr lang="en-US"/>
        </a:p>
      </dgm:t>
    </dgm:pt>
    <dgm:pt modelId="{7726FFFE-D322-4ACA-AEE1-F50D31A8BA78}" type="sibTrans" cxnId="{1474BC8C-9161-4C1C-A662-F8BBA86A9B8D}">
      <dgm:prSet/>
      <dgm:spPr/>
      <dgm:t>
        <a:bodyPr/>
        <a:lstStyle/>
        <a:p>
          <a:endParaRPr lang="en-US"/>
        </a:p>
      </dgm:t>
    </dgm:pt>
    <dgm:pt modelId="{EA8381A6-38B6-4D57-8BCC-4B7DEAB71F6E}" type="pres">
      <dgm:prSet presAssocID="{A18C7DD8-4122-44CD-8385-BF4713F43B7D}" presName="Name0" presStyleCnt="0">
        <dgm:presLayoutVars>
          <dgm:dir/>
          <dgm:animLvl val="lvl"/>
          <dgm:resizeHandles val="exact"/>
        </dgm:presLayoutVars>
      </dgm:prSet>
      <dgm:spPr/>
      <dgm:t>
        <a:bodyPr/>
        <a:lstStyle/>
        <a:p>
          <a:endParaRPr lang="en-US"/>
        </a:p>
      </dgm:t>
    </dgm:pt>
    <dgm:pt modelId="{BA2D123C-D928-4FD3-AAC1-8B45F8C75683}" type="pres">
      <dgm:prSet presAssocID="{35724C2C-52DD-40B7-B814-C6F18B274DEA}" presName="boxAndChildren" presStyleCnt="0"/>
      <dgm:spPr/>
    </dgm:pt>
    <dgm:pt modelId="{E8550890-3A25-4CCA-8891-97E47D3166EA}" type="pres">
      <dgm:prSet presAssocID="{35724C2C-52DD-40B7-B814-C6F18B274DEA}" presName="parentTextBox" presStyleLbl="node1" presStyleIdx="0" presStyleCnt="2"/>
      <dgm:spPr/>
      <dgm:t>
        <a:bodyPr/>
        <a:lstStyle/>
        <a:p>
          <a:endParaRPr lang="en-US"/>
        </a:p>
      </dgm:t>
    </dgm:pt>
    <dgm:pt modelId="{A392D5BA-231D-462D-92DD-599B8DE20E98}" type="pres">
      <dgm:prSet presAssocID="{24BEAD48-BD4E-4DE9-9033-A9142C737D26}" presName="sp" presStyleCnt="0"/>
      <dgm:spPr/>
    </dgm:pt>
    <dgm:pt modelId="{8BAD133C-8723-4693-893C-56BF9C06B33D}" type="pres">
      <dgm:prSet presAssocID="{C9C8412C-EF3A-45B6-B2F4-AAFEBB344F5F}" presName="arrowAndChildren" presStyleCnt="0"/>
      <dgm:spPr/>
    </dgm:pt>
    <dgm:pt modelId="{D8135123-22F9-44F6-A64E-87780A07F6AB}" type="pres">
      <dgm:prSet presAssocID="{C9C8412C-EF3A-45B6-B2F4-AAFEBB344F5F}" presName="parentTextArrow" presStyleLbl="node1" presStyleIdx="1" presStyleCnt="2"/>
      <dgm:spPr/>
      <dgm:t>
        <a:bodyPr/>
        <a:lstStyle/>
        <a:p>
          <a:endParaRPr lang="en-US"/>
        </a:p>
      </dgm:t>
    </dgm:pt>
  </dgm:ptLst>
  <dgm:cxnLst>
    <dgm:cxn modelId="{104B3746-C4D2-46A8-9496-B6E6D9B40C24}" type="presOf" srcId="{35724C2C-52DD-40B7-B814-C6F18B274DEA}" destId="{E8550890-3A25-4CCA-8891-97E47D3166EA}" srcOrd="0" destOrd="0" presId="urn:microsoft.com/office/officeart/2005/8/layout/process4"/>
    <dgm:cxn modelId="{D96D990D-C2CA-46B3-9F77-979BC6749CBB}" type="presOf" srcId="{A18C7DD8-4122-44CD-8385-BF4713F43B7D}" destId="{EA8381A6-38B6-4D57-8BCC-4B7DEAB71F6E}" srcOrd="0" destOrd="0" presId="urn:microsoft.com/office/officeart/2005/8/layout/process4"/>
    <dgm:cxn modelId="{1474BC8C-9161-4C1C-A662-F8BBA86A9B8D}" srcId="{A18C7DD8-4122-44CD-8385-BF4713F43B7D}" destId="{35724C2C-52DD-40B7-B814-C6F18B274DEA}" srcOrd="1" destOrd="0" parTransId="{10D48686-3647-444F-A6C8-5D73AD72C428}" sibTransId="{7726FFFE-D322-4ACA-AEE1-F50D31A8BA78}"/>
    <dgm:cxn modelId="{9B87D4C2-5C7D-44EA-A159-7C9A4D704D6B}" type="presOf" srcId="{C9C8412C-EF3A-45B6-B2F4-AAFEBB344F5F}" destId="{D8135123-22F9-44F6-A64E-87780A07F6AB}" srcOrd="0" destOrd="0" presId="urn:microsoft.com/office/officeart/2005/8/layout/process4"/>
    <dgm:cxn modelId="{8860764A-0257-4DE1-AC25-7A7488FE69C5}" srcId="{A18C7DD8-4122-44CD-8385-BF4713F43B7D}" destId="{C9C8412C-EF3A-45B6-B2F4-AAFEBB344F5F}" srcOrd="0" destOrd="0" parTransId="{8EADB241-E981-4067-9E41-7BA8342CFC8B}" sibTransId="{24BEAD48-BD4E-4DE9-9033-A9142C737D26}"/>
    <dgm:cxn modelId="{8BAFF58F-22E7-4EBC-BFD1-5B230B880D99}" type="presParOf" srcId="{EA8381A6-38B6-4D57-8BCC-4B7DEAB71F6E}" destId="{BA2D123C-D928-4FD3-AAC1-8B45F8C75683}" srcOrd="0" destOrd="0" presId="urn:microsoft.com/office/officeart/2005/8/layout/process4"/>
    <dgm:cxn modelId="{A892A703-AAC8-4C9A-AA39-CF147A2CD3C8}" type="presParOf" srcId="{BA2D123C-D928-4FD3-AAC1-8B45F8C75683}" destId="{E8550890-3A25-4CCA-8891-97E47D3166EA}" srcOrd="0" destOrd="0" presId="urn:microsoft.com/office/officeart/2005/8/layout/process4"/>
    <dgm:cxn modelId="{D23E2780-4ACF-4ECD-B5CB-997CFA1046DC}" type="presParOf" srcId="{EA8381A6-38B6-4D57-8BCC-4B7DEAB71F6E}" destId="{A392D5BA-231D-462D-92DD-599B8DE20E98}" srcOrd="1" destOrd="0" presId="urn:microsoft.com/office/officeart/2005/8/layout/process4"/>
    <dgm:cxn modelId="{03814BB5-FC9A-44E9-92DD-3C3E9774D28C}" type="presParOf" srcId="{EA8381A6-38B6-4D57-8BCC-4B7DEAB71F6E}" destId="{8BAD133C-8723-4693-893C-56BF9C06B33D}" srcOrd="2" destOrd="0" presId="urn:microsoft.com/office/officeart/2005/8/layout/process4"/>
    <dgm:cxn modelId="{FD957E4E-6D30-44CE-9AC0-90BA4A1F1E51}" type="presParOf" srcId="{8BAD133C-8723-4693-893C-56BF9C06B33D}" destId="{D8135123-22F9-44F6-A64E-87780A07F6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96CFF-73E6-44F1-B03C-9ED2FD468D93}"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9C130A7F-4540-4687-B532-5EDEFA4C1DA9}">
      <dgm:prSet/>
      <dgm:spPr/>
      <dgm:t>
        <a:bodyPr/>
        <a:lstStyle/>
        <a:p>
          <a:r>
            <a:rPr lang="en-US"/>
            <a:t>Composers are usually documented more than performers, but in reality, the public revered famous performers. In fact, some composers were relatively unknown during their lifetimes.</a:t>
          </a:r>
        </a:p>
      </dgm:t>
    </dgm:pt>
    <dgm:pt modelId="{417B0C6F-7C86-4783-B430-CEA509159599}" type="parTrans" cxnId="{BDBB0DA6-73FF-4FFC-81B8-FE187C7B72FF}">
      <dgm:prSet/>
      <dgm:spPr/>
      <dgm:t>
        <a:bodyPr/>
        <a:lstStyle/>
        <a:p>
          <a:endParaRPr lang="en-US"/>
        </a:p>
      </dgm:t>
    </dgm:pt>
    <dgm:pt modelId="{4E3C171D-B8C0-4ADC-A19B-F1B1147B5F20}" type="sibTrans" cxnId="{BDBB0DA6-73FF-4FFC-81B8-FE187C7B72FF}">
      <dgm:prSet/>
      <dgm:spPr/>
      <dgm:t>
        <a:bodyPr/>
        <a:lstStyle/>
        <a:p>
          <a:endParaRPr lang="en-US"/>
        </a:p>
      </dgm:t>
    </dgm:pt>
    <dgm:pt modelId="{16834656-FE52-4DCF-ABF7-AF2FBC7D902B}">
      <dgm:prSet/>
      <dgm:spPr/>
      <dgm:t>
        <a:bodyPr/>
        <a:lstStyle/>
        <a:p>
          <a:r>
            <a:rPr lang="en-US"/>
            <a:t>The historical focus on composers negates the musical achievements of many outstanding women performers</a:t>
          </a:r>
        </a:p>
      </dgm:t>
    </dgm:pt>
    <dgm:pt modelId="{1F64B77A-0D66-4B95-B237-C3B4909C751C}" type="parTrans" cxnId="{37F4EE74-EB4E-4C82-AAE9-2CC85D1F7E7F}">
      <dgm:prSet/>
      <dgm:spPr/>
      <dgm:t>
        <a:bodyPr/>
        <a:lstStyle/>
        <a:p>
          <a:endParaRPr lang="en-US"/>
        </a:p>
      </dgm:t>
    </dgm:pt>
    <dgm:pt modelId="{7841B67F-B60C-4FA4-86B3-DD5C0887FE8F}" type="sibTrans" cxnId="{37F4EE74-EB4E-4C82-AAE9-2CC85D1F7E7F}">
      <dgm:prSet/>
      <dgm:spPr/>
      <dgm:t>
        <a:bodyPr/>
        <a:lstStyle/>
        <a:p>
          <a:endParaRPr lang="en-US"/>
        </a:p>
      </dgm:t>
    </dgm:pt>
    <dgm:pt modelId="{56011FFB-DE94-413E-B2DE-C9F83CCE04B8}" type="pres">
      <dgm:prSet presAssocID="{EBE96CFF-73E6-44F1-B03C-9ED2FD468D93}" presName="hierChild1" presStyleCnt="0">
        <dgm:presLayoutVars>
          <dgm:chPref val="1"/>
          <dgm:dir/>
          <dgm:animOne val="branch"/>
          <dgm:animLvl val="lvl"/>
          <dgm:resizeHandles/>
        </dgm:presLayoutVars>
      </dgm:prSet>
      <dgm:spPr/>
      <dgm:t>
        <a:bodyPr/>
        <a:lstStyle/>
        <a:p>
          <a:endParaRPr lang="en-US"/>
        </a:p>
      </dgm:t>
    </dgm:pt>
    <dgm:pt modelId="{578666AA-D619-4C21-91E8-D50E7C3369B1}" type="pres">
      <dgm:prSet presAssocID="{9C130A7F-4540-4687-B532-5EDEFA4C1DA9}" presName="hierRoot1" presStyleCnt="0"/>
      <dgm:spPr/>
    </dgm:pt>
    <dgm:pt modelId="{BF93F2C9-0517-4811-A115-7D120B77659F}" type="pres">
      <dgm:prSet presAssocID="{9C130A7F-4540-4687-B532-5EDEFA4C1DA9}" presName="composite" presStyleCnt="0"/>
      <dgm:spPr/>
    </dgm:pt>
    <dgm:pt modelId="{67B65916-4FDB-4FAB-92A7-46AF2E6D595A}" type="pres">
      <dgm:prSet presAssocID="{9C130A7F-4540-4687-B532-5EDEFA4C1DA9}" presName="background" presStyleLbl="node0" presStyleIdx="0" presStyleCnt="2"/>
      <dgm:spPr/>
    </dgm:pt>
    <dgm:pt modelId="{CA29F60F-0577-4695-B34F-7D87D46205E4}" type="pres">
      <dgm:prSet presAssocID="{9C130A7F-4540-4687-B532-5EDEFA4C1DA9}" presName="text" presStyleLbl="fgAcc0" presStyleIdx="0" presStyleCnt="2">
        <dgm:presLayoutVars>
          <dgm:chPref val="3"/>
        </dgm:presLayoutVars>
      </dgm:prSet>
      <dgm:spPr/>
      <dgm:t>
        <a:bodyPr/>
        <a:lstStyle/>
        <a:p>
          <a:endParaRPr lang="en-US"/>
        </a:p>
      </dgm:t>
    </dgm:pt>
    <dgm:pt modelId="{750DEF54-39E6-49A0-B345-7D838742AB62}" type="pres">
      <dgm:prSet presAssocID="{9C130A7F-4540-4687-B532-5EDEFA4C1DA9}" presName="hierChild2" presStyleCnt="0"/>
      <dgm:spPr/>
    </dgm:pt>
    <dgm:pt modelId="{699103F4-6CA0-4F21-8EA5-3566DE1604E3}" type="pres">
      <dgm:prSet presAssocID="{16834656-FE52-4DCF-ABF7-AF2FBC7D902B}" presName="hierRoot1" presStyleCnt="0"/>
      <dgm:spPr/>
    </dgm:pt>
    <dgm:pt modelId="{4A1BFEA8-0799-4403-BE9E-01B34261646C}" type="pres">
      <dgm:prSet presAssocID="{16834656-FE52-4DCF-ABF7-AF2FBC7D902B}" presName="composite" presStyleCnt="0"/>
      <dgm:spPr/>
    </dgm:pt>
    <dgm:pt modelId="{F1B6B19A-FD13-4918-978F-A3FE9FBCE475}" type="pres">
      <dgm:prSet presAssocID="{16834656-FE52-4DCF-ABF7-AF2FBC7D902B}" presName="background" presStyleLbl="node0" presStyleIdx="1" presStyleCnt="2"/>
      <dgm:spPr/>
    </dgm:pt>
    <dgm:pt modelId="{FC3A7000-3FE2-4E3E-9364-72EEEA65517F}" type="pres">
      <dgm:prSet presAssocID="{16834656-FE52-4DCF-ABF7-AF2FBC7D902B}" presName="text" presStyleLbl="fgAcc0" presStyleIdx="1" presStyleCnt="2">
        <dgm:presLayoutVars>
          <dgm:chPref val="3"/>
        </dgm:presLayoutVars>
      </dgm:prSet>
      <dgm:spPr/>
      <dgm:t>
        <a:bodyPr/>
        <a:lstStyle/>
        <a:p>
          <a:endParaRPr lang="en-US"/>
        </a:p>
      </dgm:t>
    </dgm:pt>
    <dgm:pt modelId="{26464A67-59AC-4816-9F0C-9320CE41C1C8}" type="pres">
      <dgm:prSet presAssocID="{16834656-FE52-4DCF-ABF7-AF2FBC7D902B}" presName="hierChild2" presStyleCnt="0"/>
      <dgm:spPr/>
    </dgm:pt>
  </dgm:ptLst>
  <dgm:cxnLst>
    <dgm:cxn modelId="{BDBB0DA6-73FF-4FFC-81B8-FE187C7B72FF}" srcId="{EBE96CFF-73E6-44F1-B03C-9ED2FD468D93}" destId="{9C130A7F-4540-4687-B532-5EDEFA4C1DA9}" srcOrd="0" destOrd="0" parTransId="{417B0C6F-7C86-4783-B430-CEA509159599}" sibTransId="{4E3C171D-B8C0-4ADC-A19B-F1B1147B5F20}"/>
    <dgm:cxn modelId="{291BBC00-54D7-45FC-B07A-F7BB896C6E3A}" type="presOf" srcId="{16834656-FE52-4DCF-ABF7-AF2FBC7D902B}" destId="{FC3A7000-3FE2-4E3E-9364-72EEEA65517F}" srcOrd="0" destOrd="0" presId="urn:microsoft.com/office/officeart/2005/8/layout/hierarchy1"/>
    <dgm:cxn modelId="{9C56694B-F1C1-4BA9-A286-6C2850EED221}" type="presOf" srcId="{EBE96CFF-73E6-44F1-B03C-9ED2FD468D93}" destId="{56011FFB-DE94-413E-B2DE-C9F83CCE04B8}" srcOrd="0" destOrd="0" presId="urn:microsoft.com/office/officeart/2005/8/layout/hierarchy1"/>
    <dgm:cxn modelId="{37F4EE74-EB4E-4C82-AAE9-2CC85D1F7E7F}" srcId="{EBE96CFF-73E6-44F1-B03C-9ED2FD468D93}" destId="{16834656-FE52-4DCF-ABF7-AF2FBC7D902B}" srcOrd="1" destOrd="0" parTransId="{1F64B77A-0D66-4B95-B237-C3B4909C751C}" sibTransId="{7841B67F-B60C-4FA4-86B3-DD5C0887FE8F}"/>
    <dgm:cxn modelId="{8EDE855C-4062-4ADE-9FC1-3D3A191EFAA7}" type="presOf" srcId="{9C130A7F-4540-4687-B532-5EDEFA4C1DA9}" destId="{CA29F60F-0577-4695-B34F-7D87D46205E4}" srcOrd="0" destOrd="0" presId="urn:microsoft.com/office/officeart/2005/8/layout/hierarchy1"/>
    <dgm:cxn modelId="{81AA5817-8DD4-4C7C-8314-568A9819EEC8}" type="presParOf" srcId="{56011FFB-DE94-413E-B2DE-C9F83CCE04B8}" destId="{578666AA-D619-4C21-91E8-D50E7C3369B1}" srcOrd="0" destOrd="0" presId="urn:microsoft.com/office/officeart/2005/8/layout/hierarchy1"/>
    <dgm:cxn modelId="{3F51E068-E406-4EC6-ABBA-F3C37E7375C3}" type="presParOf" srcId="{578666AA-D619-4C21-91E8-D50E7C3369B1}" destId="{BF93F2C9-0517-4811-A115-7D120B77659F}" srcOrd="0" destOrd="0" presId="urn:microsoft.com/office/officeart/2005/8/layout/hierarchy1"/>
    <dgm:cxn modelId="{9CBF08D0-C571-45DE-9E33-8116374D4236}" type="presParOf" srcId="{BF93F2C9-0517-4811-A115-7D120B77659F}" destId="{67B65916-4FDB-4FAB-92A7-46AF2E6D595A}" srcOrd="0" destOrd="0" presId="urn:microsoft.com/office/officeart/2005/8/layout/hierarchy1"/>
    <dgm:cxn modelId="{BAC1F32A-9FB0-44F0-BD0C-5C21F8F25A4B}" type="presParOf" srcId="{BF93F2C9-0517-4811-A115-7D120B77659F}" destId="{CA29F60F-0577-4695-B34F-7D87D46205E4}" srcOrd="1" destOrd="0" presId="urn:microsoft.com/office/officeart/2005/8/layout/hierarchy1"/>
    <dgm:cxn modelId="{5A58B733-05B7-4299-AFEE-D24D3CE0E1EA}" type="presParOf" srcId="{578666AA-D619-4C21-91E8-D50E7C3369B1}" destId="{750DEF54-39E6-49A0-B345-7D838742AB62}" srcOrd="1" destOrd="0" presId="urn:microsoft.com/office/officeart/2005/8/layout/hierarchy1"/>
    <dgm:cxn modelId="{091A6367-2712-48F1-B4EF-B2CA6616108F}" type="presParOf" srcId="{56011FFB-DE94-413E-B2DE-C9F83CCE04B8}" destId="{699103F4-6CA0-4F21-8EA5-3566DE1604E3}" srcOrd="1" destOrd="0" presId="urn:microsoft.com/office/officeart/2005/8/layout/hierarchy1"/>
    <dgm:cxn modelId="{D19C88F4-743C-41A5-87CE-3A7C02A25130}" type="presParOf" srcId="{699103F4-6CA0-4F21-8EA5-3566DE1604E3}" destId="{4A1BFEA8-0799-4403-BE9E-01B34261646C}" srcOrd="0" destOrd="0" presId="urn:microsoft.com/office/officeart/2005/8/layout/hierarchy1"/>
    <dgm:cxn modelId="{BA0E17A3-8313-45CF-A972-8E23E7445AA7}" type="presParOf" srcId="{4A1BFEA8-0799-4403-BE9E-01B34261646C}" destId="{F1B6B19A-FD13-4918-978F-A3FE9FBCE475}" srcOrd="0" destOrd="0" presId="urn:microsoft.com/office/officeart/2005/8/layout/hierarchy1"/>
    <dgm:cxn modelId="{61E4B84C-04A8-473A-A297-854D06AD9895}" type="presParOf" srcId="{4A1BFEA8-0799-4403-BE9E-01B34261646C}" destId="{FC3A7000-3FE2-4E3E-9364-72EEEA65517F}" srcOrd="1" destOrd="0" presId="urn:microsoft.com/office/officeart/2005/8/layout/hierarchy1"/>
    <dgm:cxn modelId="{D2C99228-1781-4C7E-9082-5E09EFEE9A00}" type="presParOf" srcId="{699103F4-6CA0-4F21-8EA5-3566DE1604E3}" destId="{26464A67-59AC-4816-9F0C-9320CE41C1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38810C-E608-449E-81B7-AC1EE1A4E1E2}"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49538682-035E-45A5-9A78-CE985DAAEDF1}">
      <dgm:prSet/>
      <dgm:spPr/>
      <dgm:t>
        <a:bodyPr/>
        <a:lstStyle/>
        <a:p>
          <a:r>
            <a:rPr lang="en-US" dirty="0">
              <a:solidFill>
                <a:schemeClr val="tx1"/>
              </a:solidFill>
            </a:rPr>
            <a:t>Vienna’s “first family” of vocal performers were sisters Aloysia, </a:t>
          </a:r>
          <a:r>
            <a:rPr lang="en-US" dirty="0" err="1">
              <a:solidFill>
                <a:schemeClr val="tx1"/>
              </a:solidFill>
            </a:rPr>
            <a:t>Constanze</a:t>
          </a:r>
          <a:r>
            <a:rPr lang="en-US" dirty="0">
              <a:solidFill>
                <a:schemeClr val="tx1"/>
              </a:solidFill>
            </a:rPr>
            <a:t>, </a:t>
          </a:r>
          <a:r>
            <a:rPr lang="en-US" dirty="0" err="1">
              <a:solidFill>
                <a:schemeClr val="tx1"/>
              </a:solidFill>
            </a:rPr>
            <a:t>Josefa</a:t>
          </a:r>
          <a:r>
            <a:rPr lang="en-US" dirty="0">
              <a:solidFill>
                <a:schemeClr val="tx1"/>
              </a:solidFill>
            </a:rPr>
            <a:t>, and Sophia Weber</a:t>
          </a:r>
        </a:p>
      </dgm:t>
    </dgm:pt>
    <dgm:pt modelId="{7E6F2DE4-D08B-4491-9BC5-D2761FAD4EFD}" type="parTrans" cxnId="{EEDE5291-9EF8-483A-8D1D-CB94C9AFE9B8}">
      <dgm:prSet/>
      <dgm:spPr/>
      <dgm:t>
        <a:bodyPr/>
        <a:lstStyle/>
        <a:p>
          <a:endParaRPr lang="en-US"/>
        </a:p>
      </dgm:t>
    </dgm:pt>
    <dgm:pt modelId="{E3824B0D-3452-4169-AA85-3647055155E9}" type="sibTrans" cxnId="{EEDE5291-9EF8-483A-8D1D-CB94C9AFE9B8}">
      <dgm:prSet/>
      <dgm:spPr/>
      <dgm:t>
        <a:bodyPr/>
        <a:lstStyle/>
        <a:p>
          <a:endParaRPr lang="en-US"/>
        </a:p>
      </dgm:t>
    </dgm:pt>
    <dgm:pt modelId="{F15D27A7-4584-4C06-A9DA-7773B0AA5C65}">
      <dgm:prSet/>
      <dgm:spPr/>
      <dgm:t>
        <a:bodyPr/>
        <a:lstStyle/>
        <a:p>
          <a:r>
            <a:rPr lang="en-US" dirty="0">
              <a:solidFill>
                <a:schemeClr val="tx1"/>
              </a:solidFill>
            </a:rPr>
            <a:t>Mozart’s connections to the Weber family led to the composition of numerous works that were tailor-made to the sisters</a:t>
          </a:r>
        </a:p>
      </dgm:t>
    </dgm:pt>
    <dgm:pt modelId="{011575BC-2B36-46EE-A96C-280A8BB3755E}" type="parTrans" cxnId="{D6F96AEC-7AC9-4584-B205-657614D34646}">
      <dgm:prSet/>
      <dgm:spPr/>
      <dgm:t>
        <a:bodyPr/>
        <a:lstStyle/>
        <a:p>
          <a:endParaRPr lang="en-US"/>
        </a:p>
      </dgm:t>
    </dgm:pt>
    <dgm:pt modelId="{C5009025-3896-44AA-801C-2CDB54325F50}" type="sibTrans" cxnId="{D6F96AEC-7AC9-4584-B205-657614D34646}">
      <dgm:prSet/>
      <dgm:spPr/>
      <dgm:t>
        <a:bodyPr/>
        <a:lstStyle/>
        <a:p>
          <a:endParaRPr lang="en-US"/>
        </a:p>
      </dgm:t>
    </dgm:pt>
    <dgm:pt modelId="{6E0086FF-A813-4BDA-BF48-6235F99B0EB0}">
      <dgm:prSet/>
      <dgm:spPr/>
      <dgm:t>
        <a:bodyPr/>
        <a:lstStyle/>
        <a:p>
          <a:r>
            <a:rPr lang="en-US" dirty="0" smtClean="0"/>
            <a:t>This included several </a:t>
          </a:r>
          <a:r>
            <a:rPr lang="en-US" dirty="0"/>
            <a:t>operatic roles, including the “Queen of the Night” </a:t>
          </a:r>
          <a:r>
            <a:rPr lang="en-US" dirty="0" smtClean="0"/>
            <a:t>from </a:t>
          </a:r>
          <a:r>
            <a:rPr lang="en-US" i="1" dirty="0"/>
            <a:t>The Magic </a:t>
          </a:r>
          <a:r>
            <a:rPr lang="en-US" i="1" dirty="0" smtClean="0"/>
            <a:t>Flute</a:t>
          </a:r>
          <a:endParaRPr lang="en-US" dirty="0"/>
        </a:p>
      </dgm:t>
    </dgm:pt>
    <dgm:pt modelId="{A64EBB39-FE6A-4A16-9CA3-A4C8E718F1C3}" type="parTrans" cxnId="{D077D35E-E3BB-4EFE-9948-E13AF55C6487}">
      <dgm:prSet/>
      <dgm:spPr/>
      <dgm:t>
        <a:bodyPr/>
        <a:lstStyle/>
        <a:p>
          <a:endParaRPr lang="en-US"/>
        </a:p>
      </dgm:t>
    </dgm:pt>
    <dgm:pt modelId="{93A00CE0-9C42-4FFF-9F8D-9C14EADD731E}" type="sibTrans" cxnId="{D077D35E-E3BB-4EFE-9948-E13AF55C6487}">
      <dgm:prSet/>
      <dgm:spPr/>
      <dgm:t>
        <a:bodyPr/>
        <a:lstStyle/>
        <a:p>
          <a:endParaRPr lang="en-US"/>
        </a:p>
      </dgm:t>
    </dgm:pt>
    <dgm:pt modelId="{36DEC599-7424-4BBD-AD52-252C10FF5088}">
      <dgm:prSet/>
      <dgm:spPr/>
      <dgm:t>
        <a:bodyPr/>
        <a:lstStyle/>
        <a:p>
          <a:r>
            <a:rPr lang="en-US"/>
            <a:t>The high vocal range and the vocal agility of the Weber sisters influenced the music that Mozart composed for them. These works are an important part of the Western art music canon today.</a:t>
          </a:r>
        </a:p>
      </dgm:t>
    </dgm:pt>
    <dgm:pt modelId="{F72F234C-D94B-48D0-B4B4-662B67C878CE}" type="parTrans" cxnId="{1C25D157-950D-419D-80E0-62CCC30E75B0}">
      <dgm:prSet/>
      <dgm:spPr/>
      <dgm:t>
        <a:bodyPr/>
        <a:lstStyle/>
        <a:p>
          <a:endParaRPr lang="en-US"/>
        </a:p>
      </dgm:t>
    </dgm:pt>
    <dgm:pt modelId="{D5A8CB3E-956E-46EF-88D1-42CD51E4E844}" type="sibTrans" cxnId="{1C25D157-950D-419D-80E0-62CCC30E75B0}">
      <dgm:prSet/>
      <dgm:spPr/>
      <dgm:t>
        <a:bodyPr/>
        <a:lstStyle/>
        <a:p>
          <a:endParaRPr lang="en-US"/>
        </a:p>
      </dgm:t>
    </dgm:pt>
    <dgm:pt modelId="{A5EB250B-F068-40F0-8DFA-6D6418EE9FEF}" type="pres">
      <dgm:prSet presAssocID="{D438810C-E608-449E-81B7-AC1EE1A4E1E2}" presName="linear" presStyleCnt="0">
        <dgm:presLayoutVars>
          <dgm:animLvl val="lvl"/>
          <dgm:resizeHandles val="exact"/>
        </dgm:presLayoutVars>
      </dgm:prSet>
      <dgm:spPr/>
      <dgm:t>
        <a:bodyPr/>
        <a:lstStyle/>
        <a:p>
          <a:endParaRPr lang="en-US"/>
        </a:p>
      </dgm:t>
    </dgm:pt>
    <dgm:pt modelId="{C139C9D7-CF83-4DA2-8E59-72DDBE5ED8A1}" type="pres">
      <dgm:prSet presAssocID="{49538682-035E-45A5-9A78-CE985DAAEDF1}" presName="parentText" presStyleLbl="node1" presStyleIdx="0" presStyleCnt="4">
        <dgm:presLayoutVars>
          <dgm:chMax val="0"/>
          <dgm:bulletEnabled val="1"/>
        </dgm:presLayoutVars>
      </dgm:prSet>
      <dgm:spPr/>
      <dgm:t>
        <a:bodyPr/>
        <a:lstStyle/>
        <a:p>
          <a:endParaRPr lang="en-US"/>
        </a:p>
      </dgm:t>
    </dgm:pt>
    <dgm:pt modelId="{C7DDFFB7-970E-4A9D-9201-56DAE47FC292}" type="pres">
      <dgm:prSet presAssocID="{E3824B0D-3452-4169-AA85-3647055155E9}" presName="spacer" presStyleCnt="0"/>
      <dgm:spPr/>
    </dgm:pt>
    <dgm:pt modelId="{7BA823A9-8864-49A5-BD7E-8DF72907EBFF}" type="pres">
      <dgm:prSet presAssocID="{F15D27A7-4584-4C06-A9DA-7773B0AA5C65}" presName="parentText" presStyleLbl="node1" presStyleIdx="1" presStyleCnt="4">
        <dgm:presLayoutVars>
          <dgm:chMax val="0"/>
          <dgm:bulletEnabled val="1"/>
        </dgm:presLayoutVars>
      </dgm:prSet>
      <dgm:spPr/>
      <dgm:t>
        <a:bodyPr/>
        <a:lstStyle/>
        <a:p>
          <a:endParaRPr lang="en-US"/>
        </a:p>
      </dgm:t>
    </dgm:pt>
    <dgm:pt modelId="{99F76294-D0B8-4C24-B873-60C0E0989B1B}" type="pres">
      <dgm:prSet presAssocID="{C5009025-3896-44AA-801C-2CDB54325F50}" presName="spacer" presStyleCnt="0"/>
      <dgm:spPr/>
    </dgm:pt>
    <dgm:pt modelId="{B81B3FF5-7B0B-4030-8F46-AA0C5B9FE168}" type="pres">
      <dgm:prSet presAssocID="{6E0086FF-A813-4BDA-BF48-6235F99B0EB0}" presName="parentText" presStyleLbl="node1" presStyleIdx="2" presStyleCnt="4">
        <dgm:presLayoutVars>
          <dgm:chMax val="0"/>
          <dgm:bulletEnabled val="1"/>
        </dgm:presLayoutVars>
      </dgm:prSet>
      <dgm:spPr/>
      <dgm:t>
        <a:bodyPr/>
        <a:lstStyle/>
        <a:p>
          <a:endParaRPr lang="en-US"/>
        </a:p>
      </dgm:t>
    </dgm:pt>
    <dgm:pt modelId="{BA8EA6F6-CE9A-4AB2-9B8D-004199F9A950}" type="pres">
      <dgm:prSet presAssocID="{93A00CE0-9C42-4FFF-9F8D-9C14EADD731E}" presName="spacer" presStyleCnt="0"/>
      <dgm:spPr/>
    </dgm:pt>
    <dgm:pt modelId="{E166BB0A-90E8-4A05-B0C3-397821EA1B86}" type="pres">
      <dgm:prSet presAssocID="{36DEC599-7424-4BBD-AD52-252C10FF5088}" presName="parentText" presStyleLbl="node1" presStyleIdx="3" presStyleCnt="4">
        <dgm:presLayoutVars>
          <dgm:chMax val="0"/>
          <dgm:bulletEnabled val="1"/>
        </dgm:presLayoutVars>
      </dgm:prSet>
      <dgm:spPr/>
      <dgm:t>
        <a:bodyPr/>
        <a:lstStyle/>
        <a:p>
          <a:endParaRPr lang="en-US"/>
        </a:p>
      </dgm:t>
    </dgm:pt>
  </dgm:ptLst>
  <dgm:cxnLst>
    <dgm:cxn modelId="{E9318A5F-1938-4947-AB88-D0D0EEAEC7F6}" type="presOf" srcId="{36DEC599-7424-4BBD-AD52-252C10FF5088}" destId="{E166BB0A-90E8-4A05-B0C3-397821EA1B86}" srcOrd="0" destOrd="0" presId="urn:microsoft.com/office/officeart/2005/8/layout/vList2"/>
    <dgm:cxn modelId="{FDA45D3F-2CA4-431A-8D4F-ABE636A8558D}" type="presOf" srcId="{49538682-035E-45A5-9A78-CE985DAAEDF1}" destId="{C139C9D7-CF83-4DA2-8E59-72DDBE5ED8A1}" srcOrd="0" destOrd="0" presId="urn:microsoft.com/office/officeart/2005/8/layout/vList2"/>
    <dgm:cxn modelId="{1C25D157-950D-419D-80E0-62CCC30E75B0}" srcId="{D438810C-E608-449E-81B7-AC1EE1A4E1E2}" destId="{36DEC599-7424-4BBD-AD52-252C10FF5088}" srcOrd="3" destOrd="0" parTransId="{F72F234C-D94B-48D0-B4B4-662B67C878CE}" sibTransId="{D5A8CB3E-956E-46EF-88D1-42CD51E4E844}"/>
    <dgm:cxn modelId="{D31A701A-894A-434B-A507-3019A97EDB9A}" type="presOf" srcId="{F15D27A7-4584-4C06-A9DA-7773B0AA5C65}" destId="{7BA823A9-8864-49A5-BD7E-8DF72907EBFF}" srcOrd="0" destOrd="0" presId="urn:microsoft.com/office/officeart/2005/8/layout/vList2"/>
    <dgm:cxn modelId="{1B99EF71-8A1F-4AD3-BDA6-1E72BB9C0602}" type="presOf" srcId="{D438810C-E608-449E-81B7-AC1EE1A4E1E2}" destId="{A5EB250B-F068-40F0-8DFA-6D6418EE9FEF}" srcOrd="0" destOrd="0" presId="urn:microsoft.com/office/officeart/2005/8/layout/vList2"/>
    <dgm:cxn modelId="{D077D35E-E3BB-4EFE-9948-E13AF55C6487}" srcId="{D438810C-E608-449E-81B7-AC1EE1A4E1E2}" destId="{6E0086FF-A813-4BDA-BF48-6235F99B0EB0}" srcOrd="2" destOrd="0" parTransId="{A64EBB39-FE6A-4A16-9CA3-A4C8E718F1C3}" sibTransId="{93A00CE0-9C42-4FFF-9F8D-9C14EADD731E}"/>
    <dgm:cxn modelId="{AD7D2DC0-910A-402E-9146-E7CA59387322}" type="presOf" srcId="{6E0086FF-A813-4BDA-BF48-6235F99B0EB0}" destId="{B81B3FF5-7B0B-4030-8F46-AA0C5B9FE168}" srcOrd="0" destOrd="0" presId="urn:microsoft.com/office/officeart/2005/8/layout/vList2"/>
    <dgm:cxn modelId="{D6F96AEC-7AC9-4584-B205-657614D34646}" srcId="{D438810C-E608-449E-81B7-AC1EE1A4E1E2}" destId="{F15D27A7-4584-4C06-A9DA-7773B0AA5C65}" srcOrd="1" destOrd="0" parTransId="{011575BC-2B36-46EE-A96C-280A8BB3755E}" sibTransId="{C5009025-3896-44AA-801C-2CDB54325F50}"/>
    <dgm:cxn modelId="{EEDE5291-9EF8-483A-8D1D-CB94C9AFE9B8}" srcId="{D438810C-E608-449E-81B7-AC1EE1A4E1E2}" destId="{49538682-035E-45A5-9A78-CE985DAAEDF1}" srcOrd="0" destOrd="0" parTransId="{7E6F2DE4-D08B-4491-9BC5-D2761FAD4EFD}" sibTransId="{E3824B0D-3452-4169-AA85-3647055155E9}"/>
    <dgm:cxn modelId="{69D51106-84F8-4656-831D-0A4B31A57EDB}" type="presParOf" srcId="{A5EB250B-F068-40F0-8DFA-6D6418EE9FEF}" destId="{C139C9D7-CF83-4DA2-8E59-72DDBE5ED8A1}" srcOrd="0" destOrd="0" presId="urn:microsoft.com/office/officeart/2005/8/layout/vList2"/>
    <dgm:cxn modelId="{FB4FE0FA-F066-4A7F-9D19-7C625E72D789}" type="presParOf" srcId="{A5EB250B-F068-40F0-8DFA-6D6418EE9FEF}" destId="{C7DDFFB7-970E-4A9D-9201-56DAE47FC292}" srcOrd="1" destOrd="0" presId="urn:microsoft.com/office/officeart/2005/8/layout/vList2"/>
    <dgm:cxn modelId="{142DBC1D-6D59-431B-95AD-76E0AA506F11}" type="presParOf" srcId="{A5EB250B-F068-40F0-8DFA-6D6418EE9FEF}" destId="{7BA823A9-8864-49A5-BD7E-8DF72907EBFF}" srcOrd="2" destOrd="0" presId="urn:microsoft.com/office/officeart/2005/8/layout/vList2"/>
    <dgm:cxn modelId="{6D94C4C4-DD62-4677-B4AF-BF2CA176A613}" type="presParOf" srcId="{A5EB250B-F068-40F0-8DFA-6D6418EE9FEF}" destId="{99F76294-D0B8-4C24-B873-60C0E0989B1B}" srcOrd="3" destOrd="0" presId="urn:microsoft.com/office/officeart/2005/8/layout/vList2"/>
    <dgm:cxn modelId="{03FC0B15-C9AF-4CD8-B04D-5FE12646D245}" type="presParOf" srcId="{A5EB250B-F068-40F0-8DFA-6D6418EE9FEF}" destId="{B81B3FF5-7B0B-4030-8F46-AA0C5B9FE168}" srcOrd="4" destOrd="0" presId="urn:microsoft.com/office/officeart/2005/8/layout/vList2"/>
    <dgm:cxn modelId="{F4E48A7E-7927-4F6B-858C-381CC5D94F59}" type="presParOf" srcId="{A5EB250B-F068-40F0-8DFA-6D6418EE9FEF}" destId="{BA8EA6F6-CE9A-4AB2-9B8D-004199F9A950}" srcOrd="5" destOrd="0" presId="urn:microsoft.com/office/officeart/2005/8/layout/vList2"/>
    <dgm:cxn modelId="{5F0883C8-6D69-45A9-B174-4B453B3671E2}" type="presParOf" srcId="{A5EB250B-F068-40F0-8DFA-6D6418EE9FEF}" destId="{E166BB0A-90E8-4A05-B0C3-397821EA1B8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A47733-A9E5-4B34-8DD9-6B84DC15E28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C132C381-CFD4-4D03-A77A-C5BBD4E22DCF}">
      <dgm:prSet custT="1"/>
      <dgm:spPr/>
      <dgm:t>
        <a:bodyPr/>
        <a:lstStyle/>
        <a:p>
          <a:r>
            <a:rPr lang="en-US" sz="2800" baseline="0" dirty="0"/>
            <a:t>There is much to celebrate in terms of what women contributed to music in the Classical era. At the same time, many women were restricted in their public musical </a:t>
          </a:r>
          <a:r>
            <a:rPr lang="en-US" sz="2800" baseline="0" dirty="0" smtClean="0"/>
            <a:t>activities.</a:t>
          </a:r>
        </a:p>
        <a:p>
          <a:endParaRPr lang="en-US" sz="2800" dirty="0"/>
        </a:p>
      </dgm:t>
    </dgm:pt>
    <dgm:pt modelId="{97A0076F-7E19-4351-961F-FF3398DCCE46}" type="parTrans" cxnId="{2421A8B9-952B-4A71-9BBA-EE273B020F10}">
      <dgm:prSet/>
      <dgm:spPr/>
      <dgm:t>
        <a:bodyPr/>
        <a:lstStyle/>
        <a:p>
          <a:endParaRPr lang="en-US"/>
        </a:p>
      </dgm:t>
    </dgm:pt>
    <dgm:pt modelId="{D4ACA33D-2DC7-4A49-AC01-3490B394B5C5}" type="sibTrans" cxnId="{2421A8B9-952B-4A71-9BBA-EE273B020F10}">
      <dgm:prSet/>
      <dgm:spPr/>
      <dgm:t>
        <a:bodyPr/>
        <a:lstStyle/>
        <a:p>
          <a:endParaRPr lang="en-US"/>
        </a:p>
      </dgm:t>
    </dgm:pt>
    <dgm:pt modelId="{09355842-94D1-4065-AF5A-B91F64574B56}">
      <dgm:prSet custT="1"/>
      <dgm:spPr/>
      <dgm:t>
        <a:bodyPr/>
        <a:lstStyle/>
        <a:p>
          <a:r>
            <a:rPr lang="en-US" sz="2800" baseline="0" dirty="0"/>
            <a:t>Many women, including the gifted Maria Anna (</a:t>
          </a:r>
          <a:r>
            <a:rPr lang="en-US" sz="2800" baseline="0" dirty="0" err="1"/>
            <a:t>Nannerl</a:t>
          </a:r>
          <a:r>
            <a:rPr lang="en-US" sz="2800" baseline="0" dirty="0"/>
            <a:t>) Mozart (1751-1829), were not allowed to perform in public once they reached adulthood</a:t>
          </a:r>
          <a:endParaRPr lang="en-US" sz="2800" dirty="0"/>
        </a:p>
      </dgm:t>
    </dgm:pt>
    <dgm:pt modelId="{453AEA01-DD80-4E80-BA74-816EE34E0283}" type="parTrans" cxnId="{B69FB3F0-5F72-4A06-95E2-97B100177F98}">
      <dgm:prSet/>
      <dgm:spPr/>
      <dgm:t>
        <a:bodyPr/>
        <a:lstStyle/>
        <a:p>
          <a:endParaRPr lang="en-US"/>
        </a:p>
      </dgm:t>
    </dgm:pt>
    <dgm:pt modelId="{B27ABEB9-8013-4920-BD3B-ABB3B7FBF1FE}" type="sibTrans" cxnId="{B69FB3F0-5F72-4A06-95E2-97B100177F98}">
      <dgm:prSet/>
      <dgm:spPr/>
      <dgm:t>
        <a:bodyPr/>
        <a:lstStyle/>
        <a:p>
          <a:endParaRPr lang="en-US"/>
        </a:p>
      </dgm:t>
    </dgm:pt>
    <dgm:pt modelId="{238256FC-CCAD-414F-A280-1F00D76AFA28}">
      <dgm:prSet custT="1"/>
      <dgm:spPr/>
      <dgm:t>
        <a:bodyPr/>
        <a:lstStyle/>
        <a:p>
          <a:r>
            <a:rPr lang="en-US" sz="2800" baseline="0" dirty="0"/>
            <a:t>In addition, it was difficult for many women to </a:t>
          </a:r>
          <a:r>
            <a:rPr lang="en-US" sz="2800" baseline="0" dirty="0" smtClean="0"/>
            <a:t>publish their compositional </a:t>
          </a:r>
          <a:r>
            <a:rPr lang="en-US" sz="2800" baseline="0" dirty="0"/>
            <a:t>work </a:t>
          </a:r>
          <a:endParaRPr lang="en-US" sz="2800" dirty="0"/>
        </a:p>
      </dgm:t>
    </dgm:pt>
    <dgm:pt modelId="{49689336-29B9-4B99-B265-0F2492EF8770}" type="parTrans" cxnId="{16D71B91-B6FB-4844-BC5F-D93C2EEA3D97}">
      <dgm:prSet/>
      <dgm:spPr/>
      <dgm:t>
        <a:bodyPr/>
        <a:lstStyle/>
        <a:p>
          <a:endParaRPr lang="en-US"/>
        </a:p>
      </dgm:t>
    </dgm:pt>
    <dgm:pt modelId="{89DB5662-41DF-4534-888E-C1A70D8CA3E1}" type="sibTrans" cxnId="{16D71B91-B6FB-4844-BC5F-D93C2EEA3D97}">
      <dgm:prSet/>
      <dgm:spPr/>
      <dgm:t>
        <a:bodyPr/>
        <a:lstStyle/>
        <a:p>
          <a:endParaRPr lang="en-US"/>
        </a:p>
      </dgm:t>
    </dgm:pt>
    <dgm:pt modelId="{8B8E12F6-E0F8-4573-AEC0-9F839CF822A5}" type="pres">
      <dgm:prSet presAssocID="{ECA47733-A9E5-4B34-8DD9-6B84DC15E285}" presName="vert0" presStyleCnt="0">
        <dgm:presLayoutVars>
          <dgm:dir/>
          <dgm:animOne val="branch"/>
          <dgm:animLvl val="lvl"/>
        </dgm:presLayoutVars>
      </dgm:prSet>
      <dgm:spPr/>
      <dgm:t>
        <a:bodyPr/>
        <a:lstStyle/>
        <a:p>
          <a:endParaRPr lang="en-US"/>
        </a:p>
      </dgm:t>
    </dgm:pt>
    <dgm:pt modelId="{39C04FE6-85D0-45B1-9967-ABA66DA5CB4F}" type="pres">
      <dgm:prSet presAssocID="{C132C381-CFD4-4D03-A77A-C5BBD4E22DCF}" presName="thickLine" presStyleLbl="alignNode1" presStyleIdx="0" presStyleCnt="3"/>
      <dgm:spPr/>
    </dgm:pt>
    <dgm:pt modelId="{35497A82-3D14-4798-B400-4FFE7C3EE17B}" type="pres">
      <dgm:prSet presAssocID="{C132C381-CFD4-4D03-A77A-C5BBD4E22DCF}" presName="horz1" presStyleCnt="0"/>
      <dgm:spPr/>
    </dgm:pt>
    <dgm:pt modelId="{77A106D3-CF0E-4619-BB3D-69DE755F1D8A}" type="pres">
      <dgm:prSet presAssocID="{C132C381-CFD4-4D03-A77A-C5BBD4E22DCF}" presName="tx1" presStyleLbl="revTx" presStyleIdx="0" presStyleCnt="3" custScaleY="112133"/>
      <dgm:spPr/>
      <dgm:t>
        <a:bodyPr/>
        <a:lstStyle/>
        <a:p>
          <a:endParaRPr lang="en-US"/>
        </a:p>
      </dgm:t>
    </dgm:pt>
    <dgm:pt modelId="{931B18A8-8A82-4CEE-99DA-519AE722580F}" type="pres">
      <dgm:prSet presAssocID="{C132C381-CFD4-4D03-A77A-C5BBD4E22DCF}" presName="vert1" presStyleCnt="0"/>
      <dgm:spPr/>
    </dgm:pt>
    <dgm:pt modelId="{C503415C-2263-4D19-AF1E-DF5820835D7F}" type="pres">
      <dgm:prSet presAssocID="{09355842-94D1-4065-AF5A-B91F64574B56}" presName="thickLine" presStyleLbl="alignNode1" presStyleIdx="1" presStyleCnt="3"/>
      <dgm:spPr/>
    </dgm:pt>
    <dgm:pt modelId="{4E8B086F-F933-4FE6-81E1-E4AA6E6FA173}" type="pres">
      <dgm:prSet presAssocID="{09355842-94D1-4065-AF5A-B91F64574B56}" presName="horz1" presStyleCnt="0"/>
      <dgm:spPr/>
    </dgm:pt>
    <dgm:pt modelId="{EB2E8E72-122B-46AD-94B8-8ABE58A3A561}" type="pres">
      <dgm:prSet presAssocID="{09355842-94D1-4065-AF5A-B91F64574B56}" presName="tx1" presStyleLbl="revTx" presStyleIdx="1" presStyleCnt="3"/>
      <dgm:spPr/>
      <dgm:t>
        <a:bodyPr/>
        <a:lstStyle/>
        <a:p>
          <a:endParaRPr lang="en-US"/>
        </a:p>
      </dgm:t>
    </dgm:pt>
    <dgm:pt modelId="{75B7B538-007A-435D-A50A-1F001F9C6A0C}" type="pres">
      <dgm:prSet presAssocID="{09355842-94D1-4065-AF5A-B91F64574B56}" presName="vert1" presStyleCnt="0"/>
      <dgm:spPr/>
    </dgm:pt>
    <dgm:pt modelId="{812A0ED7-7874-49FF-89B6-AFE740DF0F3B}" type="pres">
      <dgm:prSet presAssocID="{238256FC-CCAD-414F-A280-1F00D76AFA28}" presName="thickLine" presStyleLbl="alignNode1" presStyleIdx="2" presStyleCnt="3"/>
      <dgm:spPr/>
    </dgm:pt>
    <dgm:pt modelId="{DE2F541F-3BDF-4AD8-9772-03D86D7A57A4}" type="pres">
      <dgm:prSet presAssocID="{238256FC-CCAD-414F-A280-1F00D76AFA28}" presName="horz1" presStyleCnt="0"/>
      <dgm:spPr/>
    </dgm:pt>
    <dgm:pt modelId="{003169DD-8699-4A2C-95DD-AB379B3B8821}" type="pres">
      <dgm:prSet presAssocID="{238256FC-CCAD-414F-A280-1F00D76AFA28}" presName="tx1" presStyleLbl="revTx" presStyleIdx="2" presStyleCnt="3"/>
      <dgm:spPr/>
      <dgm:t>
        <a:bodyPr/>
        <a:lstStyle/>
        <a:p>
          <a:endParaRPr lang="en-US"/>
        </a:p>
      </dgm:t>
    </dgm:pt>
    <dgm:pt modelId="{A14154C1-B3EE-43C9-897A-DEF442698B1B}" type="pres">
      <dgm:prSet presAssocID="{238256FC-CCAD-414F-A280-1F00D76AFA28}" presName="vert1" presStyleCnt="0"/>
      <dgm:spPr/>
    </dgm:pt>
  </dgm:ptLst>
  <dgm:cxnLst>
    <dgm:cxn modelId="{B69FB3F0-5F72-4A06-95E2-97B100177F98}" srcId="{ECA47733-A9E5-4B34-8DD9-6B84DC15E285}" destId="{09355842-94D1-4065-AF5A-B91F64574B56}" srcOrd="1" destOrd="0" parTransId="{453AEA01-DD80-4E80-BA74-816EE34E0283}" sibTransId="{B27ABEB9-8013-4920-BD3B-ABB3B7FBF1FE}"/>
    <dgm:cxn modelId="{1F4D45EF-085E-43FA-B823-E640D6780139}" type="presOf" srcId="{09355842-94D1-4065-AF5A-B91F64574B56}" destId="{EB2E8E72-122B-46AD-94B8-8ABE58A3A561}" srcOrd="0" destOrd="0" presId="urn:microsoft.com/office/officeart/2008/layout/LinedList"/>
    <dgm:cxn modelId="{32B3CB7E-FACF-4366-97BE-054032CAC427}" type="presOf" srcId="{238256FC-CCAD-414F-A280-1F00D76AFA28}" destId="{003169DD-8699-4A2C-95DD-AB379B3B8821}" srcOrd="0" destOrd="0" presId="urn:microsoft.com/office/officeart/2008/layout/LinedList"/>
    <dgm:cxn modelId="{230E1C8E-401E-48FA-8DB9-2DC424C9280F}" type="presOf" srcId="{ECA47733-A9E5-4B34-8DD9-6B84DC15E285}" destId="{8B8E12F6-E0F8-4573-AEC0-9F839CF822A5}" srcOrd="0" destOrd="0" presId="urn:microsoft.com/office/officeart/2008/layout/LinedList"/>
    <dgm:cxn modelId="{2421A8B9-952B-4A71-9BBA-EE273B020F10}" srcId="{ECA47733-A9E5-4B34-8DD9-6B84DC15E285}" destId="{C132C381-CFD4-4D03-A77A-C5BBD4E22DCF}" srcOrd="0" destOrd="0" parTransId="{97A0076F-7E19-4351-961F-FF3398DCCE46}" sibTransId="{D4ACA33D-2DC7-4A49-AC01-3490B394B5C5}"/>
    <dgm:cxn modelId="{90EAF48C-45BE-406F-A327-C04CEFF138A1}" type="presOf" srcId="{C132C381-CFD4-4D03-A77A-C5BBD4E22DCF}" destId="{77A106D3-CF0E-4619-BB3D-69DE755F1D8A}" srcOrd="0" destOrd="0" presId="urn:microsoft.com/office/officeart/2008/layout/LinedList"/>
    <dgm:cxn modelId="{16D71B91-B6FB-4844-BC5F-D93C2EEA3D97}" srcId="{ECA47733-A9E5-4B34-8DD9-6B84DC15E285}" destId="{238256FC-CCAD-414F-A280-1F00D76AFA28}" srcOrd="2" destOrd="0" parTransId="{49689336-29B9-4B99-B265-0F2492EF8770}" sibTransId="{89DB5662-41DF-4534-888E-C1A70D8CA3E1}"/>
    <dgm:cxn modelId="{E6751086-F2C5-49C5-9DF0-99CE4ADFB5C8}" type="presParOf" srcId="{8B8E12F6-E0F8-4573-AEC0-9F839CF822A5}" destId="{39C04FE6-85D0-45B1-9967-ABA66DA5CB4F}" srcOrd="0" destOrd="0" presId="urn:microsoft.com/office/officeart/2008/layout/LinedList"/>
    <dgm:cxn modelId="{46A99E8D-9BB3-4FC9-A7B0-0EDCD4633924}" type="presParOf" srcId="{8B8E12F6-E0F8-4573-AEC0-9F839CF822A5}" destId="{35497A82-3D14-4798-B400-4FFE7C3EE17B}" srcOrd="1" destOrd="0" presId="urn:microsoft.com/office/officeart/2008/layout/LinedList"/>
    <dgm:cxn modelId="{0BF2C695-76D2-4067-9E32-2F41013B672D}" type="presParOf" srcId="{35497A82-3D14-4798-B400-4FFE7C3EE17B}" destId="{77A106D3-CF0E-4619-BB3D-69DE755F1D8A}" srcOrd="0" destOrd="0" presId="urn:microsoft.com/office/officeart/2008/layout/LinedList"/>
    <dgm:cxn modelId="{62C30F51-BDE2-467C-8599-E7D07138186F}" type="presParOf" srcId="{35497A82-3D14-4798-B400-4FFE7C3EE17B}" destId="{931B18A8-8A82-4CEE-99DA-519AE722580F}" srcOrd="1" destOrd="0" presId="urn:microsoft.com/office/officeart/2008/layout/LinedList"/>
    <dgm:cxn modelId="{46E7300C-F775-46C5-877E-45692C3C2066}" type="presParOf" srcId="{8B8E12F6-E0F8-4573-AEC0-9F839CF822A5}" destId="{C503415C-2263-4D19-AF1E-DF5820835D7F}" srcOrd="2" destOrd="0" presId="urn:microsoft.com/office/officeart/2008/layout/LinedList"/>
    <dgm:cxn modelId="{ABA11DB3-BE69-4FC4-9E39-3C6FBD591171}" type="presParOf" srcId="{8B8E12F6-E0F8-4573-AEC0-9F839CF822A5}" destId="{4E8B086F-F933-4FE6-81E1-E4AA6E6FA173}" srcOrd="3" destOrd="0" presId="urn:microsoft.com/office/officeart/2008/layout/LinedList"/>
    <dgm:cxn modelId="{10774347-0793-458E-99FE-7E60C7F5A6C0}" type="presParOf" srcId="{4E8B086F-F933-4FE6-81E1-E4AA6E6FA173}" destId="{EB2E8E72-122B-46AD-94B8-8ABE58A3A561}" srcOrd="0" destOrd="0" presId="urn:microsoft.com/office/officeart/2008/layout/LinedList"/>
    <dgm:cxn modelId="{BCC1F2F1-F119-4836-9FF3-24DCD3C5AED4}" type="presParOf" srcId="{4E8B086F-F933-4FE6-81E1-E4AA6E6FA173}" destId="{75B7B538-007A-435D-A50A-1F001F9C6A0C}" srcOrd="1" destOrd="0" presId="urn:microsoft.com/office/officeart/2008/layout/LinedList"/>
    <dgm:cxn modelId="{21E1796D-A531-4375-B63F-E58315C6FBDF}" type="presParOf" srcId="{8B8E12F6-E0F8-4573-AEC0-9F839CF822A5}" destId="{812A0ED7-7874-49FF-89B6-AFE740DF0F3B}" srcOrd="4" destOrd="0" presId="urn:microsoft.com/office/officeart/2008/layout/LinedList"/>
    <dgm:cxn modelId="{AA9FAD37-2AD9-45A6-AD55-1E7BE129BB17}" type="presParOf" srcId="{8B8E12F6-E0F8-4573-AEC0-9F839CF822A5}" destId="{DE2F541F-3BDF-4AD8-9772-03D86D7A57A4}" srcOrd="5" destOrd="0" presId="urn:microsoft.com/office/officeart/2008/layout/LinedList"/>
    <dgm:cxn modelId="{87F5C081-AE96-452C-9122-2EB40E7227C5}" type="presParOf" srcId="{DE2F541F-3BDF-4AD8-9772-03D86D7A57A4}" destId="{003169DD-8699-4A2C-95DD-AB379B3B8821}" srcOrd="0" destOrd="0" presId="urn:microsoft.com/office/officeart/2008/layout/LinedList"/>
    <dgm:cxn modelId="{607CF3EB-ED09-4373-A01A-F7B380AF45E9}" type="presParOf" srcId="{DE2F541F-3BDF-4AD8-9772-03D86D7A57A4}" destId="{A14154C1-B3EE-43C9-897A-DEF442698B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E3F3D-0A8A-4C21-A706-C95A0FAB2281}">
      <dsp:nvSpPr>
        <dsp:cNvPr id="0" name=""/>
        <dsp:cNvSpPr/>
      </dsp:nvSpPr>
      <dsp:spPr>
        <a:xfrm>
          <a:off x="1463028" y="223460"/>
          <a:ext cx="1944000" cy="19440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6091C41-5D4A-474A-B395-6145610C7B9A}">
      <dsp:nvSpPr>
        <dsp:cNvPr id="0" name=""/>
        <dsp:cNvSpPr/>
      </dsp:nvSpPr>
      <dsp:spPr>
        <a:xfrm>
          <a:off x="275028" y="263793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a:t>One-time home of a long list of revered composers such as Mozart, Haydn, Beethoven, Schubert, Strauss, Mahler, Bruckner, and more</a:t>
          </a:r>
        </a:p>
      </dsp:txBody>
      <dsp:txXfrm>
        <a:off x="275028" y="2637939"/>
        <a:ext cx="4320000" cy="720000"/>
      </dsp:txXfrm>
    </dsp:sp>
    <dsp:sp modelId="{69DA7AA2-F6F7-4164-8A03-C6E5A8D2E246}">
      <dsp:nvSpPr>
        <dsp:cNvPr id="0" name=""/>
        <dsp:cNvSpPr/>
      </dsp:nvSpPr>
      <dsp:spPr>
        <a:xfrm>
          <a:off x="6539028" y="223460"/>
          <a:ext cx="1944000" cy="19440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A3BD028-3F23-4F47-A2D1-8AD018510FD5}">
      <dsp:nvSpPr>
        <dsp:cNvPr id="0" name=""/>
        <dsp:cNvSpPr/>
      </dsp:nvSpPr>
      <dsp:spPr>
        <a:xfrm>
          <a:off x="5351028" y="263793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a:t>Also home to revered performance venues and longstanding ensembles such as the Vienna Boys Choir and the Vienna Philharmonic</a:t>
          </a:r>
        </a:p>
      </dsp:txBody>
      <dsp:txXfrm>
        <a:off x="5351028" y="2637939"/>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859B4-A06E-43FC-A70D-C417F08A78F9}">
      <dsp:nvSpPr>
        <dsp:cNvPr id="0" name=""/>
        <dsp:cNvSpPr/>
      </dsp:nvSpPr>
      <dsp:spPr>
        <a:xfrm>
          <a:off x="1172" y="267452"/>
          <a:ext cx="4113795" cy="261226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8D289220-2930-4A36-A8D5-1656E28EB6EC}">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Vienna’s famous male composers are immortalized both in historical accounts and in museums and monuments throughout the city. </a:t>
          </a:r>
        </a:p>
      </dsp:txBody>
      <dsp:txXfrm>
        <a:off x="534770" y="778196"/>
        <a:ext cx="3960775" cy="2459240"/>
      </dsp:txXfrm>
    </dsp:sp>
    <dsp:sp modelId="{06BD882D-7A3A-402D-A1AA-10FD2E69B704}">
      <dsp:nvSpPr>
        <dsp:cNvPr id="0" name=""/>
        <dsp:cNvSpPr/>
      </dsp:nvSpPr>
      <dsp:spPr>
        <a:xfrm>
          <a:off x="5029144" y="267452"/>
          <a:ext cx="4113795" cy="261226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572E1292-5067-4D49-B5D1-F57D7AAB253A}">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The focus on the composer as center of the musical narrative is longstanding. In reality, composers do not work alone…</a:t>
          </a:r>
        </a:p>
      </dsp:txBody>
      <dsp:txXfrm>
        <a:off x="5562742" y="778196"/>
        <a:ext cx="3960775" cy="2459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914CD-EC09-42E6-8195-3B8A88CBCE34}">
      <dsp:nvSpPr>
        <dsp:cNvPr id="0" name=""/>
        <dsp:cNvSpPr/>
      </dsp:nvSpPr>
      <dsp:spPr>
        <a:xfrm>
          <a:off x="0" y="2723"/>
          <a:ext cx="6506304"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9DF3FB62-132C-4C83-BCA8-D3F6CB38D8BF}">
      <dsp:nvSpPr>
        <dsp:cNvPr id="0" name=""/>
        <dsp:cNvSpPr/>
      </dsp:nvSpPr>
      <dsp:spPr>
        <a:xfrm>
          <a:off x="0" y="2723"/>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Wolfgang Amadeus Mozart (1756-1791) was one of the first composers in Western music history to attempt to make a living as a freelancer.  </a:t>
          </a:r>
        </a:p>
      </dsp:txBody>
      <dsp:txXfrm>
        <a:off x="0" y="2723"/>
        <a:ext cx="6506304" cy="1857464"/>
      </dsp:txXfrm>
    </dsp:sp>
    <dsp:sp modelId="{5DFB1CD3-0E9D-4658-A953-F99EC61394EA}">
      <dsp:nvSpPr>
        <dsp:cNvPr id="0" name=""/>
        <dsp:cNvSpPr/>
      </dsp:nvSpPr>
      <dsp:spPr>
        <a:xfrm>
          <a:off x="0" y="1860187"/>
          <a:ext cx="6506304" cy="0"/>
        </a:xfrm>
        <a:prstGeom prst="line">
          <a:avLst/>
        </a:prstGeom>
        <a:gradFill rotWithShape="0">
          <a:gsLst>
            <a:gs pos="0">
              <a:schemeClr val="accent2">
                <a:hueOff val="-846565"/>
                <a:satOff val="-19254"/>
                <a:lumOff val="-8528"/>
                <a:alphaOff val="0"/>
                <a:tint val="94000"/>
                <a:satMod val="103000"/>
                <a:lumMod val="102000"/>
              </a:schemeClr>
            </a:gs>
            <a:gs pos="50000">
              <a:schemeClr val="accent2">
                <a:hueOff val="-846565"/>
                <a:satOff val="-19254"/>
                <a:lumOff val="-8528"/>
                <a:alphaOff val="0"/>
                <a:shade val="100000"/>
                <a:satMod val="110000"/>
                <a:lumMod val="100000"/>
              </a:schemeClr>
            </a:gs>
            <a:gs pos="100000">
              <a:schemeClr val="accent2">
                <a:hueOff val="-846565"/>
                <a:satOff val="-19254"/>
                <a:lumOff val="-8528"/>
                <a:alphaOff val="0"/>
                <a:shade val="78000"/>
                <a:satMod val="120000"/>
                <a:lumMod val="99000"/>
              </a:schemeClr>
            </a:gs>
          </a:gsLst>
          <a:lin ang="5400000" scaled="0"/>
        </a:gradFill>
        <a:ln w="6350" cap="flat" cmpd="sng" algn="in">
          <a:solidFill>
            <a:schemeClr val="accent2">
              <a:hueOff val="-846565"/>
              <a:satOff val="-19254"/>
              <a:lumOff val="-8528"/>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5082B4F-2EF5-4EB4-9C55-01732BE7755A}">
      <dsp:nvSpPr>
        <dsp:cNvPr id="0" name=""/>
        <dsp:cNvSpPr/>
      </dsp:nvSpPr>
      <dsp:spPr>
        <a:xfrm>
          <a:off x="0" y="1860187"/>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Without a steady paycheck from an employer, he relied on multiple revenue streams to support his family</a:t>
          </a:r>
        </a:p>
      </dsp:txBody>
      <dsp:txXfrm>
        <a:off x="0" y="1860187"/>
        <a:ext cx="6506304" cy="1857464"/>
      </dsp:txXfrm>
    </dsp:sp>
    <dsp:sp modelId="{64AB8744-16A0-475F-BBDC-2370DD23B95A}">
      <dsp:nvSpPr>
        <dsp:cNvPr id="0" name=""/>
        <dsp:cNvSpPr/>
      </dsp:nvSpPr>
      <dsp:spPr>
        <a:xfrm>
          <a:off x="0" y="3717652"/>
          <a:ext cx="6506304" cy="0"/>
        </a:xfrm>
        <a:prstGeom prst="line">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w="6350" cap="flat" cmpd="sng" algn="in">
          <a:solidFill>
            <a:schemeClr val="accent2">
              <a:hueOff val="-1693131"/>
              <a:satOff val="-38509"/>
              <a:lumOff val="-17056"/>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21FC66C-A5CE-4014-B438-2F968B4BACB1}">
      <dsp:nvSpPr>
        <dsp:cNvPr id="0" name=""/>
        <dsp:cNvSpPr/>
      </dsp:nvSpPr>
      <dsp:spPr>
        <a:xfrm>
          <a:off x="0" y="3717652"/>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In Vienna, Mozart taught lessons, wrote commissioned works, and performed in salon settings. All of these activities had connections to women in Vienna.</a:t>
          </a:r>
        </a:p>
      </dsp:txBody>
      <dsp:txXfrm>
        <a:off x="0" y="3717652"/>
        <a:ext cx="6506304" cy="1857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0890-3A25-4CCA-8891-97E47D3166EA}">
      <dsp:nvSpPr>
        <dsp:cNvPr id="0" name=""/>
        <dsp:cNvSpPr/>
      </dsp:nvSpPr>
      <dsp:spPr>
        <a:xfrm>
          <a:off x="0" y="4169485"/>
          <a:ext cx="8058150" cy="2735634"/>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solidFill>
                <a:schemeClr val="tx1"/>
              </a:solidFill>
            </a:rPr>
            <a:t>Without their support, the musical output of this era would have been greatly diminished</a:t>
          </a:r>
        </a:p>
      </dsp:txBody>
      <dsp:txXfrm>
        <a:off x="0" y="4169485"/>
        <a:ext cx="8058150" cy="2735634"/>
      </dsp:txXfrm>
    </dsp:sp>
    <dsp:sp modelId="{D8135123-22F9-44F6-A64E-87780A07F6AB}">
      <dsp:nvSpPr>
        <dsp:cNvPr id="0" name=""/>
        <dsp:cNvSpPr/>
      </dsp:nvSpPr>
      <dsp:spPr>
        <a:xfrm rot="10800000">
          <a:off x="0" y="3115"/>
          <a:ext cx="8058150" cy="4207405"/>
        </a:xfrm>
        <a:prstGeom prst="upArrowCallou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Sponsorship of the arts is essential to its creation, but sponsors are often overlooked. In Vienna, sponsors such as Teresa von </a:t>
          </a:r>
          <a:r>
            <a:rPr lang="en-US" sz="2600" kern="1200" dirty="0" err="1"/>
            <a:t>Trattner</a:t>
          </a:r>
          <a:r>
            <a:rPr lang="en-US" sz="2600" kern="1200" dirty="0"/>
            <a:t>, Josepha </a:t>
          </a:r>
          <a:r>
            <a:rPr lang="en-US" sz="2600" kern="1200" dirty="0" err="1"/>
            <a:t>Auernhammer</a:t>
          </a:r>
          <a:r>
            <a:rPr lang="en-US" sz="2600" kern="1200" dirty="0"/>
            <a:t>, the Countess Maria Thun-Hohenstein, the Baroness Martha Elisabeth </a:t>
          </a:r>
          <a:r>
            <a:rPr lang="en-US" sz="2600" kern="1200" dirty="0" err="1"/>
            <a:t>Waldstatten</a:t>
          </a:r>
          <a:r>
            <a:rPr lang="en-US" sz="2600" kern="1200" dirty="0"/>
            <a:t>, and the Empress Maria Theresa commissioned works, hosted musical events, and provided performance venues. </a:t>
          </a:r>
        </a:p>
      </dsp:txBody>
      <dsp:txXfrm rot="10800000">
        <a:off x="0" y="3115"/>
        <a:ext cx="8058150" cy="2733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65916-4FDB-4FAB-92A7-46AF2E6D595A}">
      <dsp:nvSpPr>
        <dsp:cNvPr id="0" name=""/>
        <dsp:cNvSpPr/>
      </dsp:nvSpPr>
      <dsp:spPr>
        <a:xfrm>
          <a:off x="1365" y="311531"/>
          <a:ext cx="4791787" cy="30427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CA29F60F-0577-4695-B34F-7D87D46205E4}">
      <dsp:nvSpPr>
        <dsp:cNvPr id="0" name=""/>
        <dsp:cNvSpPr/>
      </dsp:nvSpPr>
      <dsp:spPr>
        <a:xfrm>
          <a:off x="533785" y="817331"/>
          <a:ext cx="4791787" cy="3042784"/>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Composers are usually documented more than performers, but in reality, the public revered famous performers. In fact, some composers were relatively unknown during their lifetimes.</a:t>
          </a:r>
        </a:p>
      </dsp:txBody>
      <dsp:txXfrm>
        <a:off x="622905" y="906451"/>
        <a:ext cx="4613547" cy="2864544"/>
      </dsp:txXfrm>
    </dsp:sp>
    <dsp:sp modelId="{F1B6B19A-FD13-4918-978F-A3FE9FBCE475}">
      <dsp:nvSpPr>
        <dsp:cNvPr id="0" name=""/>
        <dsp:cNvSpPr/>
      </dsp:nvSpPr>
      <dsp:spPr>
        <a:xfrm>
          <a:off x="5857993" y="311531"/>
          <a:ext cx="4791787" cy="30427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FC3A7000-3FE2-4E3E-9364-72EEEA65517F}">
      <dsp:nvSpPr>
        <dsp:cNvPr id="0" name=""/>
        <dsp:cNvSpPr/>
      </dsp:nvSpPr>
      <dsp:spPr>
        <a:xfrm>
          <a:off x="6390414" y="817331"/>
          <a:ext cx="4791787" cy="3042784"/>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The historical focus on composers negates the musical achievements of many outstanding women performers</a:t>
          </a:r>
        </a:p>
      </dsp:txBody>
      <dsp:txXfrm>
        <a:off x="6479534" y="906451"/>
        <a:ext cx="4613547" cy="2864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9C9D7-CF83-4DA2-8E59-72DDBE5ED8A1}">
      <dsp:nvSpPr>
        <dsp:cNvPr id="0" name=""/>
        <dsp:cNvSpPr/>
      </dsp:nvSpPr>
      <dsp:spPr>
        <a:xfrm>
          <a:off x="0" y="63847"/>
          <a:ext cx="10417176" cy="131625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Vienna’s “first family” of vocal performers were sisters Aloysia, </a:t>
          </a:r>
          <a:r>
            <a:rPr lang="en-US" sz="2500" kern="1200" dirty="0" err="1">
              <a:solidFill>
                <a:schemeClr val="tx1"/>
              </a:solidFill>
            </a:rPr>
            <a:t>Constanze</a:t>
          </a:r>
          <a:r>
            <a:rPr lang="en-US" sz="2500" kern="1200" dirty="0">
              <a:solidFill>
                <a:schemeClr val="tx1"/>
              </a:solidFill>
            </a:rPr>
            <a:t>, </a:t>
          </a:r>
          <a:r>
            <a:rPr lang="en-US" sz="2500" kern="1200" dirty="0" err="1">
              <a:solidFill>
                <a:schemeClr val="tx1"/>
              </a:solidFill>
            </a:rPr>
            <a:t>Josefa</a:t>
          </a:r>
          <a:r>
            <a:rPr lang="en-US" sz="2500" kern="1200" dirty="0">
              <a:solidFill>
                <a:schemeClr val="tx1"/>
              </a:solidFill>
            </a:rPr>
            <a:t>, and Sophia Weber</a:t>
          </a:r>
        </a:p>
      </dsp:txBody>
      <dsp:txXfrm>
        <a:off x="64254" y="128101"/>
        <a:ext cx="10288668" cy="1187742"/>
      </dsp:txXfrm>
    </dsp:sp>
    <dsp:sp modelId="{7BA823A9-8864-49A5-BD7E-8DF72907EBFF}">
      <dsp:nvSpPr>
        <dsp:cNvPr id="0" name=""/>
        <dsp:cNvSpPr/>
      </dsp:nvSpPr>
      <dsp:spPr>
        <a:xfrm>
          <a:off x="0" y="1452097"/>
          <a:ext cx="10417176" cy="1316250"/>
        </a:xfrm>
        <a:prstGeom prst="roundRect">
          <a:avLst/>
        </a:prstGeom>
        <a:gradFill rotWithShape="0">
          <a:gsLst>
            <a:gs pos="0">
              <a:schemeClr val="accent2">
                <a:hueOff val="-564377"/>
                <a:satOff val="-12836"/>
                <a:lumOff val="-5685"/>
                <a:alphaOff val="0"/>
                <a:tint val="94000"/>
                <a:satMod val="103000"/>
                <a:lumMod val="102000"/>
              </a:schemeClr>
            </a:gs>
            <a:gs pos="50000">
              <a:schemeClr val="accent2">
                <a:hueOff val="-564377"/>
                <a:satOff val="-12836"/>
                <a:lumOff val="-5685"/>
                <a:alphaOff val="0"/>
                <a:shade val="100000"/>
                <a:satMod val="110000"/>
                <a:lumMod val="100000"/>
              </a:schemeClr>
            </a:gs>
            <a:gs pos="100000">
              <a:schemeClr val="accent2">
                <a:hueOff val="-564377"/>
                <a:satOff val="-12836"/>
                <a:lumOff val="-5685"/>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Mozart’s connections to the Weber family led to the composition of numerous works that were tailor-made to the sisters</a:t>
          </a:r>
        </a:p>
      </dsp:txBody>
      <dsp:txXfrm>
        <a:off x="64254" y="1516351"/>
        <a:ext cx="10288668" cy="1187742"/>
      </dsp:txXfrm>
    </dsp:sp>
    <dsp:sp modelId="{B81B3FF5-7B0B-4030-8F46-AA0C5B9FE168}">
      <dsp:nvSpPr>
        <dsp:cNvPr id="0" name=""/>
        <dsp:cNvSpPr/>
      </dsp:nvSpPr>
      <dsp:spPr>
        <a:xfrm>
          <a:off x="0" y="2840347"/>
          <a:ext cx="10417176" cy="1316250"/>
        </a:xfrm>
        <a:prstGeom prst="roundRect">
          <a:avLst/>
        </a:prstGeom>
        <a:gradFill rotWithShape="0">
          <a:gsLst>
            <a:gs pos="0">
              <a:schemeClr val="accent2">
                <a:hueOff val="-1128754"/>
                <a:satOff val="-25673"/>
                <a:lumOff val="-11371"/>
                <a:alphaOff val="0"/>
                <a:tint val="94000"/>
                <a:satMod val="103000"/>
                <a:lumMod val="102000"/>
              </a:schemeClr>
            </a:gs>
            <a:gs pos="50000">
              <a:schemeClr val="accent2">
                <a:hueOff val="-1128754"/>
                <a:satOff val="-25673"/>
                <a:lumOff val="-11371"/>
                <a:alphaOff val="0"/>
                <a:shade val="100000"/>
                <a:satMod val="110000"/>
                <a:lumMod val="100000"/>
              </a:schemeClr>
            </a:gs>
            <a:gs pos="100000">
              <a:schemeClr val="accent2">
                <a:hueOff val="-1128754"/>
                <a:satOff val="-25673"/>
                <a:lumOff val="-11371"/>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This included several </a:t>
          </a:r>
          <a:r>
            <a:rPr lang="en-US" sz="2500" kern="1200" dirty="0"/>
            <a:t>operatic roles, including the “Queen of the Night” </a:t>
          </a:r>
          <a:r>
            <a:rPr lang="en-US" sz="2500" kern="1200" dirty="0" smtClean="0"/>
            <a:t>from </a:t>
          </a:r>
          <a:r>
            <a:rPr lang="en-US" sz="2500" i="1" kern="1200" dirty="0"/>
            <a:t>The Magic </a:t>
          </a:r>
          <a:r>
            <a:rPr lang="en-US" sz="2500" i="1" kern="1200" dirty="0" smtClean="0"/>
            <a:t>Flute</a:t>
          </a:r>
          <a:endParaRPr lang="en-US" sz="2500" kern="1200" dirty="0"/>
        </a:p>
      </dsp:txBody>
      <dsp:txXfrm>
        <a:off x="64254" y="2904601"/>
        <a:ext cx="10288668" cy="1187742"/>
      </dsp:txXfrm>
    </dsp:sp>
    <dsp:sp modelId="{E166BB0A-90E8-4A05-B0C3-397821EA1B86}">
      <dsp:nvSpPr>
        <dsp:cNvPr id="0" name=""/>
        <dsp:cNvSpPr/>
      </dsp:nvSpPr>
      <dsp:spPr>
        <a:xfrm>
          <a:off x="0" y="4228597"/>
          <a:ext cx="10417176" cy="1316250"/>
        </a:xfrm>
        <a:prstGeom prst="roundRec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The high vocal range and the vocal agility of the Weber sisters influenced the music that Mozart composed for them. These works are an important part of the Western art music canon today.</a:t>
          </a:r>
        </a:p>
      </dsp:txBody>
      <dsp:txXfrm>
        <a:off x="64254" y="4292851"/>
        <a:ext cx="10288668" cy="1187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4FE6-85D0-45B1-9967-ABA66DA5CB4F}">
      <dsp:nvSpPr>
        <dsp:cNvPr id="0" name=""/>
        <dsp:cNvSpPr/>
      </dsp:nvSpPr>
      <dsp:spPr>
        <a:xfrm>
          <a:off x="0" y="554"/>
          <a:ext cx="6506304"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77A106D3-CF0E-4619-BB3D-69DE755F1D8A}">
      <dsp:nvSpPr>
        <dsp:cNvPr id="0" name=""/>
        <dsp:cNvSpPr/>
      </dsp:nvSpPr>
      <dsp:spPr>
        <a:xfrm>
          <a:off x="0" y="554"/>
          <a:ext cx="6499950" cy="200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baseline="0" dirty="0"/>
            <a:t>There is much to celebrate in terms of what women contributed to music in the Classical era. At the same time, many women were restricted in their public musical </a:t>
          </a:r>
          <a:r>
            <a:rPr lang="en-US" sz="2800" kern="1200" baseline="0" dirty="0" smtClean="0"/>
            <a:t>activities.</a:t>
          </a:r>
        </a:p>
        <a:p>
          <a:pPr lvl="0" algn="l" defTabSz="1244600">
            <a:lnSpc>
              <a:spcPct val="90000"/>
            </a:lnSpc>
            <a:spcBef>
              <a:spcPct val="0"/>
            </a:spcBef>
            <a:spcAft>
              <a:spcPct val="35000"/>
            </a:spcAft>
          </a:pPr>
          <a:endParaRPr lang="en-US" sz="2800" kern="1200" dirty="0"/>
        </a:p>
      </dsp:txBody>
      <dsp:txXfrm>
        <a:off x="0" y="554"/>
        <a:ext cx="6499950" cy="2003426"/>
      </dsp:txXfrm>
    </dsp:sp>
    <dsp:sp modelId="{C503415C-2263-4D19-AF1E-DF5820835D7F}">
      <dsp:nvSpPr>
        <dsp:cNvPr id="0" name=""/>
        <dsp:cNvSpPr/>
      </dsp:nvSpPr>
      <dsp:spPr>
        <a:xfrm>
          <a:off x="0" y="2003981"/>
          <a:ext cx="6506304" cy="0"/>
        </a:xfrm>
        <a:prstGeom prst="line">
          <a:avLst/>
        </a:prstGeom>
        <a:gradFill rotWithShape="0">
          <a:gsLst>
            <a:gs pos="0">
              <a:schemeClr val="accent2">
                <a:hueOff val="-846565"/>
                <a:satOff val="-19254"/>
                <a:lumOff val="-8528"/>
                <a:alphaOff val="0"/>
                <a:tint val="94000"/>
                <a:satMod val="103000"/>
                <a:lumMod val="102000"/>
              </a:schemeClr>
            </a:gs>
            <a:gs pos="50000">
              <a:schemeClr val="accent2">
                <a:hueOff val="-846565"/>
                <a:satOff val="-19254"/>
                <a:lumOff val="-8528"/>
                <a:alphaOff val="0"/>
                <a:shade val="100000"/>
                <a:satMod val="110000"/>
                <a:lumMod val="100000"/>
              </a:schemeClr>
            </a:gs>
            <a:gs pos="100000">
              <a:schemeClr val="accent2">
                <a:hueOff val="-846565"/>
                <a:satOff val="-19254"/>
                <a:lumOff val="-8528"/>
                <a:alphaOff val="0"/>
                <a:shade val="78000"/>
                <a:satMod val="120000"/>
                <a:lumMod val="99000"/>
              </a:schemeClr>
            </a:gs>
          </a:gsLst>
          <a:lin ang="5400000" scaled="0"/>
        </a:gradFill>
        <a:ln w="6350" cap="flat" cmpd="sng" algn="in">
          <a:solidFill>
            <a:schemeClr val="accent2">
              <a:hueOff val="-846565"/>
              <a:satOff val="-19254"/>
              <a:lumOff val="-8528"/>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B2E8E72-122B-46AD-94B8-8ABE58A3A561}">
      <dsp:nvSpPr>
        <dsp:cNvPr id="0" name=""/>
        <dsp:cNvSpPr/>
      </dsp:nvSpPr>
      <dsp:spPr>
        <a:xfrm>
          <a:off x="0" y="2003981"/>
          <a:ext cx="6506304" cy="178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baseline="0" dirty="0"/>
            <a:t>Many women, including the gifted Maria Anna (</a:t>
          </a:r>
          <a:r>
            <a:rPr lang="en-US" sz="2800" kern="1200" baseline="0" dirty="0" err="1"/>
            <a:t>Nannerl</a:t>
          </a:r>
          <a:r>
            <a:rPr lang="en-US" sz="2800" kern="1200" baseline="0" dirty="0"/>
            <a:t>) Mozart (1751-1829), were not allowed to perform in public once they reached adulthood</a:t>
          </a:r>
          <a:endParaRPr lang="en-US" sz="2800" kern="1200" dirty="0"/>
        </a:p>
      </dsp:txBody>
      <dsp:txXfrm>
        <a:off x="0" y="2003981"/>
        <a:ext cx="6506304" cy="1786651"/>
      </dsp:txXfrm>
    </dsp:sp>
    <dsp:sp modelId="{812A0ED7-7874-49FF-89B6-AFE740DF0F3B}">
      <dsp:nvSpPr>
        <dsp:cNvPr id="0" name=""/>
        <dsp:cNvSpPr/>
      </dsp:nvSpPr>
      <dsp:spPr>
        <a:xfrm>
          <a:off x="0" y="3790633"/>
          <a:ext cx="6506304" cy="0"/>
        </a:xfrm>
        <a:prstGeom prst="line">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w="6350" cap="flat" cmpd="sng" algn="in">
          <a:solidFill>
            <a:schemeClr val="accent2">
              <a:hueOff val="-1693131"/>
              <a:satOff val="-38509"/>
              <a:lumOff val="-17056"/>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003169DD-8699-4A2C-95DD-AB379B3B8821}">
      <dsp:nvSpPr>
        <dsp:cNvPr id="0" name=""/>
        <dsp:cNvSpPr/>
      </dsp:nvSpPr>
      <dsp:spPr>
        <a:xfrm>
          <a:off x="0" y="3790633"/>
          <a:ext cx="6506304" cy="178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baseline="0" dirty="0"/>
            <a:t>In addition, it was difficult for many women to </a:t>
          </a:r>
          <a:r>
            <a:rPr lang="en-US" sz="2800" kern="1200" baseline="0" dirty="0" smtClean="0"/>
            <a:t>publish their compositional </a:t>
          </a:r>
          <a:r>
            <a:rPr lang="en-US" sz="2800" kern="1200" baseline="0" dirty="0"/>
            <a:t>work </a:t>
          </a:r>
          <a:endParaRPr lang="en-US" sz="2800" kern="1200" dirty="0"/>
        </a:p>
      </dsp:txBody>
      <dsp:txXfrm>
        <a:off x="0" y="3790633"/>
        <a:ext cx="6506304" cy="178665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7/30/2020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7/30/2020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7/30/2020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ECD4-C57A-423B-BAAE-90D449286A5D}"/>
              </a:ext>
            </a:extLst>
          </p:cNvPr>
          <p:cNvSpPr>
            <a:spLocks noGrp="1"/>
          </p:cNvSpPr>
          <p:nvPr>
            <p:ph type="ctrTitle"/>
          </p:nvPr>
        </p:nvSpPr>
        <p:spPr>
          <a:xfrm>
            <a:off x="1257300" y="2057400"/>
            <a:ext cx="9563100" cy="1829280"/>
          </a:xfrm>
        </p:spPr>
        <p:txBody>
          <a:bodyPr/>
          <a:lstStyle/>
          <a:p>
            <a:r>
              <a:rPr lang="en-US" sz="6600" dirty="0"/>
              <a:t>Women, Music, Culture</a:t>
            </a:r>
            <a:br>
              <a:rPr lang="en-US" sz="6600" dirty="0"/>
            </a:br>
            <a:r>
              <a:rPr lang="en-US" sz="6600" dirty="0"/>
              <a:t>Chapter 6</a:t>
            </a:r>
          </a:p>
        </p:txBody>
      </p:sp>
      <p:sp>
        <p:nvSpPr>
          <p:cNvPr id="5" name="Subtitle 2">
            <a:extLst>
              <a:ext uri="{FF2B5EF4-FFF2-40B4-BE49-F238E27FC236}">
                <a16:creationId xmlns:a16="http://schemas.microsoft.com/office/drawing/2014/main" id="{5153D670-5671-44AD-B87A-F053A3755963}"/>
              </a:ext>
            </a:extLst>
          </p:cNvPr>
          <p:cNvSpPr>
            <a:spLocks noGrp="1"/>
          </p:cNvSpPr>
          <p:nvPr>
            <p:ph type="subTitle" idx="1"/>
          </p:nvPr>
        </p:nvSpPr>
        <p:spPr>
          <a:xfrm>
            <a:off x="1257300" y="3956050"/>
            <a:ext cx="9563100" cy="1829280"/>
          </a:xfrm>
        </p:spPr>
        <p:txBody>
          <a:bodyPr>
            <a:normAutofit/>
          </a:bodyPr>
          <a:lstStyle/>
          <a:p>
            <a:r>
              <a:rPr lang="en-US" sz="4000" b="1" dirty="0">
                <a:solidFill>
                  <a:schemeClr val="bg1"/>
                </a:solidFill>
              </a:rPr>
              <a:t>Eighteenth Century Classicism: </a:t>
            </a:r>
          </a:p>
          <a:p>
            <a:r>
              <a:rPr lang="en-US" sz="4000" b="1" dirty="0">
                <a:solidFill>
                  <a:schemeClr val="bg1"/>
                </a:solidFill>
              </a:rPr>
              <a:t>Revisiting Vienna</a:t>
            </a:r>
          </a:p>
        </p:txBody>
      </p:sp>
    </p:spTree>
    <p:extLst>
      <p:ext uri="{BB962C8B-B14F-4D97-AF65-F5344CB8AC3E}">
        <p14:creationId xmlns:p14="http://schemas.microsoft.com/office/powerpoint/2010/main" val="13037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CDAEBAD-F3BE-433C-BEE5-D8EB4DF7BF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64FAFFEB-5E5B-4CF1-B5DB-BD3A52541B59}"/>
              </a:ext>
            </a:extLst>
          </p:cNvPr>
          <p:cNvSpPr>
            <a:spLocks noGrp="1"/>
          </p:cNvSpPr>
          <p:nvPr>
            <p:ph type="title"/>
          </p:nvPr>
        </p:nvSpPr>
        <p:spPr>
          <a:xfrm>
            <a:off x="1135117" y="1166648"/>
            <a:ext cx="3503939" cy="5391808"/>
          </a:xfrm>
        </p:spPr>
        <p:txBody>
          <a:bodyPr vert="horz" lIns="91440" tIns="45720" rIns="91440" bIns="45720" rtlCol="0" anchor="b">
            <a:noAutofit/>
          </a:bodyPr>
          <a:lstStyle/>
          <a:p>
            <a:pPr algn="ctr">
              <a:lnSpc>
                <a:spcPct val="100000"/>
              </a:lnSpc>
            </a:pPr>
            <a:r>
              <a:rPr lang="en-US" sz="3200" dirty="0"/>
              <a:t>In addition, </a:t>
            </a:r>
            <a:r>
              <a:rPr lang="en-US" sz="3200" dirty="0" err="1"/>
              <a:t>Martines</a:t>
            </a:r>
            <a:r>
              <a:rPr lang="en-US" sz="3200" dirty="0"/>
              <a:t>’ salon was one of the most important concert venues in the city. The Classical salon provided an intimate space for invited guests to enjoy the best live music available.</a:t>
            </a:r>
            <a:endParaRPr lang="en-US" sz="3200" cap="all" dirty="0"/>
          </a:p>
        </p:txBody>
      </p:sp>
      <p:pic>
        <p:nvPicPr>
          <p:cNvPr id="4" name="Content Placeholder 3" descr="Drawing of a classical salon">
            <a:extLst>
              <a:ext uri="{FF2B5EF4-FFF2-40B4-BE49-F238E27FC236}">
                <a16:creationId xmlns:a16="http://schemas.microsoft.com/office/drawing/2014/main" id="{9C11C854-D7D5-4AB4-8747-0301C6DF04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420597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0245FC1-669A-4558-8341-5A7148C77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485326CE-E8C0-4DD9-B97D-BFB0DFF3FC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6"/>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02E08-F54F-481F-AF4F-B1AF8CF21E72}"/>
              </a:ext>
            </a:extLst>
          </p:cNvPr>
          <p:cNvSpPr>
            <a:spLocks noGrp="1"/>
          </p:cNvSpPr>
          <p:nvPr>
            <p:ph type="title"/>
          </p:nvPr>
        </p:nvSpPr>
        <p:spPr>
          <a:xfrm>
            <a:off x="7769683" y="509114"/>
            <a:ext cx="4422317" cy="5839771"/>
          </a:xfrm>
        </p:spPr>
        <p:txBody>
          <a:bodyPr vert="horz" lIns="91440" tIns="45720" rIns="91440" bIns="45720" rtlCol="0" anchor="b">
            <a:normAutofit/>
          </a:bodyPr>
          <a:lstStyle/>
          <a:p>
            <a:pPr algn="ctr"/>
            <a:r>
              <a:rPr lang="en-US" sz="6000" dirty="0"/>
              <a:t>Performer and Composer: </a:t>
            </a:r>
            <a:br>
              <a:rPr lang="en-US" sz="6000" dirty="0"/>
            </a:br>
            <a:r>
              <a:rPr lang="en-US" sz="6000" dirty="0"/>
              <a:t>Maria Theresia von Paradis (1759-1824)</a:t>
            </a:r>
            <a:endParaRPr lang="en-US" sz="6000" cap="all" dirty="0"/>
          </a:p>
        </p:txBody>
      </p:sp>
      <p:sp>
        <p:nvSpPr>
          <p:cNvPr id="15" name="Freeform 6">
            <a:extLst>
              <a:ext uri="{FF2B5EF4-FFF2-40B4-BE49-F238E27FC236}">
                <a16:creationId xmlns:a16="http://schemas.microsoft.com/office/drawing/2014/main" id="{5ECBBE91-3592-462A-8700-B36554E6AA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646AE209-CD2C-4804-A22E-978C386140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Content Placeholder 3" descr="Side portrait of Maria Theresia von Paradis">
            <a:extLst>
              <a:ext uri="{FF2B5EF4-FFF2-40B4-BE49-F238E27FC236}">
                <a16:creationId xmlns:a16="http://schemas.microsoft.com/office/drawing/2014/main" id="{359FF72E-C331-4D0A-AA28-DE00B7F92ED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89773" y="1340841"/>
            <a:ext cx="4437721" cy="4375510"/>
          </a:xfrm>
          <a:prstGeom prst="rect">
            <a:avLst/>
          </a:prstGeom>
        </p:spPr>
      </p:pic>
    </p:spTree>
    <p:extLst>
      <p:ext uri="{BB962C8B-B14F-4D97-AF65-F5344CB8AC3E}">
        <p14:creationId xmlns:p14="http://schemas.microsoft.com/office/powerpoint/2010/main" val="378457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C2B3F68-3F1C-46AD-8CF3-6E46CF756ED4}"/>
              </a:ext>
            </a:extLst>
          </p:cNvPr>
          <p:cNvSpPr>
            <a:spLocks noGrp="1"/>
          </p:cNvSpPr>
          <p:nvPr>
            <p:ph idx="1"/>
          </p:nvPr>
        </p:nvSpPr>
        <p:spPr>
          <a:xfrm>
            <a:off x="3044411" y="1"/>
            <a:ext cx="9147588" cy="6858000"/>
          </a:xfrm>
        </p:spPr>
        <p:txBody>
          <a:bodyPr>
            <a:normAutofit/>
          </a:bodyPr>
          <a:lstStyle/>
          <a:p>
            <a:r>
              <a:rPr lang="en-US" sz="4400" dirty="0"/>
              <a:t>Maria Theresia von Paradis was both a composer and a virtuoso pianist</a:t>
            </a:r>
          </a:p>
          <a:p>
            <a:r>
              <a:rPr lang="en-US" sz="4400" dirty="0"/>
              <a:t>As the notion of the public concert developed in Vienna (as opposed to the “by invitation” salon scene) Paradis was one of the city’s most revered performers</a:t>
            </a:r>
          </a:p>
          <a:p>
            <a:r>
              <a:rPr lang="en-US" sz="4400" dirty="0"/>
              <a:t>She additionally toured throughout Europe</a:t>
            </a:r>
          </a:p>
          <a:p>
            <a:pPr marL="0" indent="0">
              <a:buNone/>
            </a:pPr>
            <a:endParaRPr lang="en-US" dirty="0"/>
          </a:p>
        </p:txBody>
      </p:sp>
    </p:spTree>
    <p:extLst>
      <p:ext uri="{BB962C8B-B14F-4D97-AF65-F5344CB8AC3E}">
        <p14:creationId xmlns:p14="http://schemas.microsoft.com/office/powerpoint/2010/main" val="2059390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37A68B-1C01-4B21-8F62-9F127D170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descr="Composition board that Paradis used for writing music">
            <a:extLst>
              <a:ext uri="{FF2B5EF4-FFF2-40B4-BE49-F238E27FC236}">
                <a16:creationId xmlns:a16="http://schemas.microsoft.com/office/drawing/2014/main" id="{58FB6F47-20CE-4389-B913-63AA631C3D93}"/>
              </a:ext>
            </a:extLst>
          </p:cNvPr>
          <p:cNvSpPr>
            <a:spLocks noGrp="1"/>
          </p:cNvSpPr>
          <p:nvPr>
            <p:ph idx="1"/>
          </p:nvPr>
        </p:nvSpPr>
        <p:spPr>
          <a:xfrm>
            <a:off x="0" y="0"/>
            <a:ext cx="5303520" cy="6857623"/>
          </a:xfrm>
        </p:spPr>
        <p:txBody>
          <a:bodyPr anchor="ctr">
            <a:normAutofit/>
          </a:bodyPr>
          <a:lstStyle/>
          <a:p>
            <a:pPr marL="0" indent="0" algn="ctr">
              <a:buNone/>
            </a:pPr>
            <a:r>
              <a:rPr lang="en-US" sz="2800" dirty="0"/>
              <a:t>Paradis also established and taught in her own music school. As a blind performer and composer, she was a leader in pedagogy for the blind, and collaborated on a French school for the blind where Louis Braille was first a pupil, then a teacher. </a:t>
            </a:r>
            <a:br>
              <a:rPr lang="en-US" sz="2800" dirty="0"/>
            </a:br>
            <a:r>
              <a:rPr lang="en-US" sz="2800" dirty="0" smtClean="0"/>
              <a:t>Pictured is </a:t>
            </a:r>
            <a:r>
              <a:rPr lang="en-US" sz="2800" dirty="0"/>
              <a:t>the composition board that she used for writing music. </a:t>
            </a:r>
            <a:br>
              <a:rPr lang="en-US" sz="2800" dirty="0"/>
            </a:br>
            <a:r>
              <a:rPr lang="en-US" sz="1600" dirty="0"/>
              <a:t>Photo: Andreas </a:t>
            </a:r>
            <a:r>
              <a:rPr lang="en-US" sz="1600" dirty="0" err="1"/>
              <a:t>Praefcke</a:t>
            </a:r>
            <a:r>
              <a:rPr lang="en-US" sz="1500" dirty="0"/>
              <a:t/>
            </a:r>
            <a:br>
              <a:rPr lang="en-US" sz="1500" dirty="0"/>
            </a:br>
            <a:endParaRPr lang="en-US" sz="1500" dirty="0"/>
          </a:p>
        </p:txBody>
      </p:sp>
      <p:sp>
        <p:nvSpPr>
          <p:cNvPr id="11" name="Rectangle 10">
            <a:extLst>
              <a:ext uri="{FF2B5EF4-FFF2-40B4-BE49-F238E27FC236}">
                <a16:creationId xmlns:a16="http://schemas.microsoft.com/office/drawing/2014/main" id="{87BCBE98-69EA-40E7-B937-FCA553A58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7AB00362-332B-4B77-A1E8-8C089D0A2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7683" y="1643128"/>
            <a:ext cx="5384074" cy="3580411"/>
          </a:xfrm>
          <a:prstGeom prst="rect">
            <a:avLst/>
          </a:prstGeom>
        </p:spPr>
      </p:pic>
    </p:spTree>
    <p:extLst>
      <p:ext uri="{BB962C8B-B14F-4D97-AF65-F5344CB8AC3E}">
        <p14:creationId xmlns:p14="http://schemas.microsoft.com/office/powerpoint/2010/main" val="2222346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0245FC1-669A-4558-8341-5A7148C77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3"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4"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6" name="Rectangle 25">
            <a:extLst>
              <a:ext uri="{FF2B5EF4-FFF2-40B4-BE49-F238E27FC236}">
                <a16:creationId xmlns:a16="http://schemas.microsoft.com/office/drawing/2014/main" id="{7E600175-39F0-43C7-8405-DD4579CF7A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ide portrait drawing of Nannette Streicher">
            <a:extLst>
              <a:ext uri="{FF2B5EF4-FFF2-40B4-BE49-F238E27FC236}">
                <a16:creationId xmlns:a16="http://schemas.microsoft.com/office/drawing/2014/main" id="{861B31D3-D0FD-4EE1-8DCA-4B3DAD8B02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276" y="687244"/>
            <a:ext cx="4331976" cy="5483512"/>
          </a:xfrm>
          <a:prstGeom prst="rect">
            <a:avLst/>
          </a:prstGeom>
        </p:spPr>
      </p:pic>
      <p:sp>
        <p:nvSpPr>
          <p:cNvPr id="28"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1EC5ED89-43DA-4E3B-9C9F-14830B34F46F}"/>
              </a:ext>
            </a:extLst>
          </p:cNvPr>
          <p:cNvSpPr>
            <a:spLocks noGrp="1"/>
          </p:cNvSpPr>
          <p:nvPr>
            <p:ph type="title"/>
          </p:nvPr>
        </p:nvSpPr>
        <p:spPr>
          <a:xfrm>
            <a:off x="6138004" y="1480930"/>
            <a:ext cx="5607908" cy="3254321"/>
          </a:xfrm>
        </p:spPr>
        <p:txBody>
          <a:bodyPr vert="horz" lIns="91440" tIns="45720" rIns="91440" bIns="45720" rtlCol="0" anchor="b">
            <a:normAutofit/>
          </a:bodyPr>
          <a:lstStyle/>
          <a:p>
            <a:r>
              <a:rPr lang="en-US" sz="4900" cap="all"/>
              <a:t>Piano Builder :</a:t>
            </a:r>
            <a:br>
              <a:rPr lang="en-US" sz="4900" cap="all"/>
            </a:br>
            <a:r>
              <a:rPr lang="en-US" sz="4900" cap="all"/>
              <a:t>Nannette Streicher nee Stein (1769-1833)</a:t>
            </a:r>
          </a:p>
        </p:txBody>
      </p:sp>
      <p:sp>
        <p:nvSpPr>
          <p:cNvPr id="5" name="Rectangle: Rounded Corners 4">
            <a:extLst>
              <a:ext uri="{FF2B5EF4-FFF2-40B4-BE49-F238E27FC236}">
                <a16:creationId xmlns:a16="http://schemas.microsoft.com/office/drawing/2014/main" id="{1C446763-4594-4412-A340-D66E32878D95}"/>
              </a:ext>
            </a:extLst>
          </p:cNvPr>
          <p:cNvSpPr/>
          <p:nvPr/>
        </p:nvSpPr>
        <p:spPr>
          <a:xfrm>
            <a:off x="5084834" y="393404"/>
            <a:ext cx="6772940" cy="572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9671B2-1EB0-4FB9-B460-904A8D7A8232}"/>
              </a:ext>
            </a:extLst>
          </p:cNvPr>
          <p:cNvSpPr txBox="1"/>
          <p:nvPr/>
        </p:nvSpPr>
        <p:spPr>
          <a:xfrm>
            <a:off x="5600528" y="861237"/>
            <a:ext cx="5826447" cy="2308324"/>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Nannette Streicher began working in the </a:t>
            </a:r>
            <a:r>
              <a:rPr lang="en-US" sz="2400" dirty="0" smtClean="0"/>
              <a:t>Augsburg </a:t>
            </a:r>
            <a:r>
              <a:rPr lang="en-US" sz="2400" dirty="0"/>
              <a:t>piano shop of her famous father when she was 7. It was recognized that she had a gift for piano building. At age 10, she was making parts, tuning, and regulating piano keyboards</a:t>
            </a:r>
          </a:p>
        </p:txBody>
      </p:sp>
      <p:sp>
        <p:nvSpPr>
          <p:cNvPr id="7" name="TextBox 6">
            <a:extLst>
              <a:ext uri="{FF2B5EF4-FFF2-40B4-BE49-F238E27FC236}">
                <a16:creationId xmlns:a16="http://schemas.microsoft.com/office/drawing/2014/main" id="{935AAF5E-47CE-4CEB-B7AF-092DDF4AF038}"/>
              </a:ext>
            </a:extLst>
          </p:cNvPr>
          <p:cNvSpPr txBox="1"/>
          <p:nvPr/>
        </p:nvSpPr>
        <p:spPr>
          <a:xfrm>
            <a:off x="5600528" y="3758225"/>
            <a:ext cx="5957196" cy="1477328"/>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She took over her father’s business when she was 23 years old, and moved it to Vienna, where there was high demand</a:t>
            </a:r>
          </a:p>
          <a:p>
            <a:endParaRPr lang="en-US" dirty="0"/>
          </a:p>
        </p:txBody>
      </p:sp>
    </p:spTree>
    <p:extLst>
      <p:ext uri="{BB962C8B-B14F-4D97-AF65-F5344CB8AC3E}">
        <p14:creationId xmlns:p14="http://schemas.microsoft.com/office/powerpoint/2010/main" val="2405231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0245FC1-669A-4558-8341-5A7148C77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3"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4"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6" name="Rectangle 25">
            <a:extLst>
              <a:ext uri="{FF2B5EF4-FFF2-40B4-BE49-F238E27FC236}">
                <a16:creationId xmlns:a16="http://schemas.microsoft.com/office/drawing/2014/main" id="{7E600175-39F0-43C7-8405-DD4579CF7A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ide portrait drawing of Nannette Streicher">
            <a:extLst>
              <a:ext uri="{FF2B5EF4-FFF2-40B4-BE49-F238E27FC236}">
                <a16:creationId xmlns:a16="http://schemas.microsoft.com/office/drawing/2014/main" id="{861B31D3-D0FD-4EE1-8DCA-4B3DAD8B02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276" y="687244"/>
            <a:ext cx="4331976" cy="5483512"/>
          </a:xfrm>
          <a:prstGeom prst="rect">
            <a:avLst/>
          </a:prstGeom>
        </p:spPr>
      </p:pic>
      <p:sp>
        <p:nvSpPr>
          <p:cNvPr id="28"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1EC5ED89-43DA-4E3B-9C9F-14830B34F46F}"/>
              </a:ext>
            </a:extLst>
          </p:cNvPr>
          <p:cNvSpPr>
            <a:spLocks noGrp="1"/>
          </p:cNvSpPr>
          <p:nvPr>
            <p:ph type="title"/>
          </p:nvPr>
        </p:nvSpPr>
        <p:spPr>
          <a:xfrm>
            <a:off x="6138004" y="1480930"/>
            <a:ext cx="5607908" cy="3254321"/>
          </a:xfrm>
        </p:spPr>
        <p:txBody>
          <a:bodyPr vert="horz" lIns="91440" tIns="45720" rIns="91440" bIns="45720" rtlCol="0" anchor="b">
            <a:normAutofit/>
          </a:bodyPr>
          <a:lstStyle/>
          <a:p>
            <a:r>
              <a:rPr lang="en-US" sz="4900" cap="all"/>
              <a:t>Piano Builder :</a:t>
            </a:r>
            <a:br>
              <a:rPr lang="en-US" sz="4900" cap="all"/>
            </a:br>
            <a:r>
              <a:rPr lang="en-US" sz="4900" cap="all"/>
              <a:t>Nannette Streicher nee Stein (1769-1833)</a:t>
            </a:r>
          </a:p>
        </p:txBody>
      </p:sp>
      <p:sp>
        <p:nvSpPr>
          <p:cNvPr id="5" name="Rectangle: Rounded Corners 4">
            <a:extLst>
              <a:ext uri="{FF2B5EF4-FFF2-40B4-BE49-F238E27FC236}">
                <a16:creationId xmlns:a16="http://schemas.microsoft.com/office/drawing/2014/main" id="{1C446763-4594-4412-A340-D66E32878D95}"/>
              </a:ext>
            </a:extLst>
          </p:cNvPr>
          <p:cNvSpPr/>
          <p:nvPr/>
        </p:nvSpPr>
        <p:spPr>
          <a:xfrm>
            <a:off x="5084834" y="393404"/>
            <a:ext cx="6772940" cy="572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59D116-3869-4577-8EE0-8DA5FB6DE6AB}"/>
              </a:ext>
            </a:extLst>
          </p:cNvPr>
          <p:cNvSpPr txBox="1"/>
          <p:nvPr/>
        </p:nvSpPr>
        <p:spPr>
          <a:xfrm>
            <a:off x="5189925" y="1131654"/>
            <a:ext cx="6693147" cy="1107996"/>
          </a:xfrm>
          <a:prstGeom prst="rect">
            <a:avLst/>
          </a:prstGeom>
          <a:noFill/>
        </p:spPr>
        <p:txBody>
          <a:bodyPr wrap="square" rtlCol="0">
            <a:spAutoFit/>
          </a:bodyPr>
          <a:lstStyle/>
          <a:p>
            <a:pPr marL="457200" indent="-457200">
              <a:buFont typeface="Wingdings" panose="05000000000000000000" pitchFamily="2" charset="2"/>
              <a:buChar char="q"/>
            </a:pPr>
            <a:r>
              <a:rPr lang="en-US" sz="2400" dirty="0"/>
              <a:t>The Stein/Streicher piano firm was considered one of Europe’s leading piano factories</a:t>
            </a:r>
          </a:p>
          <a:p>
            <a:endParaRPr lang="en-US" dirty="0"/>
          </a:p>
        </p:txBody>
      </p:sp>
      <p:sp>
        <p:nvSpPr>
          <p:cNvPr id="9" name="TextBox 8">
            <a:extLst>
              <a:ext uri="{FF2B5EF4-FFF2-40B4-BE49-F238E27FC236}">
                <a16:creationId xmlns:a16="http://schemas.microsoft.com/office/drawing/2014/main" id="{C353C48F-FFE8-4804-B486-488BB5E0B5B7}"/>
              </a:ext>
            </a:extLst>
          </p:cNvPr>
          <p:cNvSpPr txBox="1"/>
          <p:nvPr/>
        </p:nvSpPr>
        <p:spPr>
          <a:xfrm>
            <a:off x="5158476" y="2459138"/>
            <a:ext cx="6432624" cy="1200329"/>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Stein contributed to the rapid development of the piano, adding keys, and experimenting with action and regulation</a:t>
            </a:r>
          </a:p>
        </p:txBody>
      </p:sp>
      <p:sp>
        <p:nvSpPr>
          <p:cNvPr id="10" name="TextBox 9">
            <a:extLst>
              <a:ext uri="{FF2B5EF4-FFF2-40B4-BE49-F238E27FC236}">
                <a16:creationId xmlns:a16="http://schemas.microsoft.com/office/drawing/2014/main" id="{36C0FE36-E9FA-43CF-818D-688EE17128FA}"/>
              </a:ext>
            </a:extLst>
          </p:cNvPr>
          <p:cNvSpPr txBox="1"/>
          <p:nvPr/>
        </p:nvSpPr>
        <p:spPr>
          <a:xfrm>
            <a:off x="5225976" y="4077173"/>
            <a:ext cx="6432624" cy="1477328"/>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Stein was a friend and mentor to Beethoven as well. She custom-made pianos to his specifications</a:t>
            </a:r>
          </a:p>
          <a:p>
            <a:endParaRPr lang="en-US" dirty="0"/>
          </a:p>
        </p:txBody>
      </p:sp>
    </p:spTree>
    <p:extLst>
      <p:ext uri="{BB962C8B-B14F-4D97-AF65-F5344CB8AC3E}">
        <p14:creationId xmlns:p14="http://schemas.microsoft.com/office/powerpoint/2010/main" val="2729503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0245FC1-669A-4558-8341-5A7148C77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3"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4"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6" name="Rectangle 25">
            <a:extLst>
              <a:ext uri="{FF2B5EF4-FFF2-40B4-BE49-F238E27FC236}">
                <a16:creationId xmlns:a16="http://schemas.microsoft.com/office/drawing/2014/main" id="{7E600175-39F0-43C7-8405-DD4579CF7A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ide portrait drawing of Nannette Streicher">
            <a:extLst>
              <a:ext uri="{FF2B5EF4-FFF2-40B4-BE49-F238E27FC236}">
                <a16:creationId xmlns:a16="http://schemas.microsoft.com/office/drawing/2014/main" id="{861B31D3-D0FD-4EE1-8DCA-4B3DAD8B02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276" y="687244"/>
            <a:ext cx="4331976" cy="5483512"/>
          </a:xfrm>
          <a:prstGeom prst="rect">
            <a:avLst/>
          </a:prstGeom>
        </p:spPr>
      </p:pic>
      <p:sp>
        <p:nvSpPr>
          <p:cNvPr id="28"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1EC5ED89-43DA-4E3B-9C9F-14830B34F46F}"/>
              </a:ext>
            </a:extLst>
          </p:cNvPr>
          <p:cNvSpPr>
            <a:spLocks noGrp="1"/>
          </p:cNvSpPr>
          <p:nvPr>
            <p:ph type="title"/>
          </p:nvPr>
        </p:nvSpPr>
        <p:spPr>
          <a:xfrm>
            <a:off x="6138004" y="1480930"/>
            <a:ext cx="5607908" cy="3254321"/>
          </a:xfrm>
        </p:spPr>
        <p:txBody>
          <a:bodyPr vert="horz" lIns="91440" tIns="45720" rIns="91440" bIns="45720" rtlCol="0" anchor="b">
            <a:normAutofit/>
          </a:bodyPr>
          <a:lstStyle/>
          <a:p>
            <a:r>
              <a:rPr lang="en-US" sz="4900" cap="all"/>
              <a:t>Piano Builder :</a:t>
            </a:r>
            <a:br>
              <a:rPr lang="en-US" sz="4900" cap="all"/>
            </a:br>
            <a:r>
              <a:rPr lang="en-US" sz="4900" cap="all"/>
              <a:t>Nannette Streicher nee Stein (1769-1833)</a:t>
            </a:r>
          </a:p>
        </p:txBody>
      </p:sp>
      <p:sp>
        <p:nvSpPr>
          <p:cNvPr id="5" name="Rectangle: Rounded Corners 4">
            <a:extLst>
              <a:ext uri="{FF2B5EF4-FFF2-40B4-BE49-F238E27FC236}">
                <a16:creationId xmlns:a16="http://schemas.microsoft.com/office/drawing/2014/main" id="{1C446763-4594-4412-A340-D66E32878D95}"/>
              </a:ext>
            </a:extLst>
          </p:cNvPr>
          <p:cNvSpPr/>
          <p:nvPr/>
        </p:nvSpPr>
        <p:spPr>
          <a:xfrm>
            <a:off x="5084834" y="393404"/>
            <a:ext cx="6772940" cy="572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59D116-3869-4577-8EE0-8DA5FB6DE6AB}"/>
              </a:ext>
            </a:extLst>
          </p:cNvPr>
          <p:cNvSpPr txBox="1"/>
          <p:nvPr/>
        </p:nvSpPr>
        <p:spPr>
          <a:xfrm>
            <a:off x="5189925" y="1131654"/>
            <a:ext cx="6693147" cy="1846659"/>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The piano factory also had a performance room that could hold up to 300 people. It became a central gathering place for composers such as Hummel and Beethoven.</a:t>
            </a:r>
          </a:p>
          <a:p>
            <a:endParaRPr lang="en-US" dirty="0"/>
          </a:p>
        </p:txBody>
      </p:sp>
      <p:sp>
        <p:nvSpPr>
          <p:cNvPr id="9" name="TextBox 8">
            <a:extLst>
              <a:ext uri="{FF2B5EF4-FFF2-40B4-BE49-F238E27FC236}">
                <a16:creationId xmlns:a16="http://schemas.microsoft.com/office/drawing/2014/main" id="{C353C48F-FFE8-4804-B486-488BB5E0B5B7}"/>
              </a:ext>
            </a:extLst>
          </p:cNvPr>
          <p:cNvSpPr txBox="1"/>
          <p:nvPr/>
        </p:nvSpPr>
        <p:spPr>
          <a:xfrm>
            <a:off x="5189925" y="2885566"/>
            <a:ext cx="6432624" cy="830997"/>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Brahms’ 1868 Streicher piano was given as a gift to the composer from the Streicher firm.</a:t>
            </a:r>
          </a:p>
        </p:txBody>
      </p:sp>
      <p:sp>
        <p:nvSpPr>
          <p:cNvPr id="10" name="TextBox 9">
            <a:extLst>
              <a:ext uri="{FF2B5EF4-FFF2-40B4-BE49-F238E27FC236}">
                <a16:creationId xmlns:a16="http://schemas.microsoft.com/office/drawing/2014/main" id="{36C0FE36-E9FA-43CF-818D-688EE17128FA}"/>
              </a:ext>
            </a:extLst>
          </p:cNvPr>
          <p:cNvSpPr txBox="1"/>
          <p:nvPr/>
        </p:nvSpPr>
        <p:spPr>
          <a:xfrm>
            <a:off x="5225976" y="4077173"/>
            <a:ext cx="6432624" cy="1846659"/>
          </a:xfrm>
          <a:prstGeom prst="rect">
            <a:avLst/>
          </a:prstGeom>
          <a:noFill/>
        </p:spPr>
        <p:txBody>
          <a:bodyPr wrap="square" rtlCol="0">
            <a:spAutoFit/>
          </a:bodyPr>
          <a:lstStyle/>
          <a:p>
            <a:pPr marL="457200" indent="-457200">
              <a:buFont typeface="Wingdings" panose="05000000000000000000" pitchFamily="2" charset="2"/>
              <a:buChar char="q"/>
            </a:pPr>
            <a:r>
              <a:rPr lang="en-US" sz="2400" dirty="0"/>
              <a:t>The multi-generation Stein-Streicher firm crafted approximately 8600 hand-made instruments and left a significant mark on the musical world</a:t>
            </a:r>
          </a:p>
          <a:p>
            <a:endParaRPr lang="en-US" dirty="0"/>
          </a:p>
        </p:txBody>
      </p:sp>
    </p:spTree>
    <p:extLst>
      <p:ext uri="{BB962C8B-B14F-4D97-AF65-F5344CB8AC3E}">
        <p14:creationId xmlns:p14="http://schemas.microsoft.com/office/powerpoint/2010/main" val="38330694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0245FC1-669A-4558-8341-5A7148C77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3" name="Rectangle 12">
            <a:extLst>
              <a:ext uri="{FF2B5EF4-FFF2-40B4-BE49-F238E27FC236}">
                <a16:creationId xmlns:a16="http://schemas.microsoft.com/office/drawing/2014/main" id="{7E600175-39F0-43C7-8405-DD4579CF7A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tein piano made of cherry wood with the lid open.">
            <a:extLst>
              <a:ext uri="{FF2B5EF4-FFF2-40B4-BE49-F238E27FC236}">
                <a16:creationId xmlns:a16="http://schemas.microsoft.com/office/drawing/2014/main" id="{46A3BE61-16A2-401E-B0F0-13D073039C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276" y="1055315"/>
            <a:ext cx="4331976" cy="4747370"/>
          </a:xfrm>
          <a:prstGeom prst="rect">
            <a:avLst/>
          </a:prstGeom>
        </p:spPr>
      </p:pic>
      <p:sp>
        <p:nvSpPr>
          <p:cNvPr id="15"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DCEE274C-7032-4991-BE23-EF8D115A8C3B}"/>
              </a:ext>
            </a:extLst>
          </p:cNvPr>
          <p:cNvSpPr>
            <a:spLocks noGrp="1"/>
          </p:cNvSpPr>
          <p:nvPr>
            <p:ph type="title"/>
          </p:nvPr>
        </p:nvSpPr>
        <p:spPr>
          <a:xfrm>
            <a:off x="6138004" y="1480930"/>
            <a:ext cx="5607908" cy="4213814"/>
          </a:xfrm>
        </p:spPr>
        <p:txBody>
          <a:bodyPr vert="horz" lIns="91440" tIns="45720" rIns="91440" bIns="45720" rtlCol="0" anchor="b">
            <a:normAutofit fontScale="90000"/>
          </a:bodyPr>
          <a:lstStyle/>
          <a:p>
            <a:pPr algn="ctr"/>
            <a:r>
              <a:rPr lang="en-US" sz="6000" dirty="0"/>
              <a:t>A Stein piano, circa 1794-1803, made of cherry wood. </a:t>
            </a:r>
            <a:br>
              <a:rPr lang="en-US" sz="6000" dirty="0"/>
            </a:br>
            <a:r>
              <a:rPr lang="en-US" sz="3600" dirty="0"/>
              <a:t>Image courtesy of the Metropolitan Museum of Art.</a:t>
            </a:r>
            <a:endParaRPr lang="en-US" sz="7000" cap="all" dirty="0"/>
          </a:p>
        </p:txBody>
      </p:sp>
    </p:spTree>
    <p:extLst>
      <p:ext uri="{BB962C8B-B14F-4D97-AF65-F5344CB8AC3E}">
        <p14:creationId xmlns:p14="http://schemas.microsoft.com/office/powerpoint/2010/main" val="28125210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ADA7-D91A-4627-8A3D-CE474D37B741}"/>
              </a:ext>
            </a:extLst>
          </p:cNvPr>
          <p:cNvSpPr>
            <a:spLocks noGrp="1"/>
          </p:cNvSpPr>
          <p:nvPr>
            <p:ph type="title"/>
          </p:nvPr>
        </p:nvSpPr>
        <p:spPr>
          <a:xfrm>
            <a:off x="1371600" y="685800"/>
            <a:ext cx="9601200" cy="1485900"/>
          </a:xfrm>
        </p:spPr>
        <p:txBody>
          <a:bodyPr>
            <a:normAutofit/>
          </a:bodyPr>
          <a:lstStyle/>
          <a:p>
            <a:pPr algn="ctr"/>
            <a:r>
              <a:rPr lang="en-US" dirty="0"/>
              <a:t>The World of the Performer:</a:t>
            </a:r>
            <a:br>
              <a:rPr lang="en-US" dirty="0"/>
            </a:br>
            <a:r>
              <a:rPr lang="en-US" dirty="0"/>
              <a:t>The Weber Sisters</a:t>
            </a:r>
          </a:p>
        </p:txBody>
      </p:sp>
      <p:graphicFrame>
        <p:nvGraphicFramePr>
          <p:cNvPr id="5" name="Content Placeholder 2">
            <a:extLst>
              <a:ext uri="{FF2B5EF4-FFF2-40B4-BE49-F238E27FC236}">
                <a16:creationId xmlns:a16="http://schemas.microsoft.com/office/drawing/2014/main" id="{16827EFB-462A-41E2-BFD8-F09E4008D520}"/>
              </a:ext>
            </a:extLst>
          </p:cNvPr>
          <p:cNvGraphicFramePr>
            <a:graphicFrameLocks noGrp="1"/>
          </p:cNvGraphicFramePr>
          <p:nvPr>
            <p:ph idx="1"/>
            <p:extLst>
              <p:ext uri="{D42A27DB-BD31-4B8C-83A1-F6EECF244321}">
                <p14:modId xmlns:p14="http://schemas.microsoft.com/office/powerpoint/2010/main" val="1030296904"/>
              </p:ext>
            </p:extLst>
          </p:nvPr>
        </p:nvGraphicFramePr>
        <p:xfrm>
          <a:off x="838199" y="2000552"/>
          <a:ext cx="11183567" cy="417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98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484204-AAC3-4FE4-AA51-51757C84A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48980C52-B104-423A-BA81-9D3CD05A7E1E}"/>
              </a:ext>
            </a:extLst>
          </p:cNvPr>
          <p:cNvGraphicFramePr>
            <a:graphicFrameLocks noGrp="1"/>
          </p:cNvGraphicFramePr>
          <p:nvPr>
            <p:ph idx="1"/>
            <p:extLst>
              <p:ext uri="{D42A27DB-BD31-4B8C-83A1-F6EECF244321}">
                <p14:modId xmlns:p14="http://schemas.microsoft.com/office/powerpoint/2010/main" val="3522405857"/>
              </p:ext>
            </p:extLst>
          </p:nvPr>
        </p:nvGraphicFramePr>
        <p:xfrm>
          <a:off x="990600" y="639704"/>
          <a:ext cx="10417176" cy="560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412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873A-ADD9-4308-9681-A9120ECF3BA9}"/>
              </a:ext>
            </a:extLst>
          </p:cNvPr>
          <p:cNvSpPr>
            <a:spLocks noGrp="1"/>
          </p:cNvSpPr>
          <p:nvPr>
            <p:ph type="title"/>
          </p:nvPr>
        </p:nvSpPr>
        <p:spPr/>
        <p:txBody>
          <a:bodyPr/>
          <a:lstStyle/>
          <a:p>
            <a:r>
              <a:rPr lang="en-US" dirty="0"/>
              <a:t>Chapter Focus</a:t>
            </a:r>
          </a:p>
        </p:txBody>
      </p:sp>
      <p:sp>
        <p:nvSpPr>
          <p:cNvPr id="3" name="Content Placeholder 2">
            <a:extLst>
              <a:ext uri="{FF2B5EF4-FFF2-40B4-BE49-F238E27FC236}">
                <a16:creationId xmlns:a16="http://schemas.microsoft.com/office/drawing/2014/main" id="{FDE7158B-D082-4AD7-ABE6-4D50AEE73521}"/>
              </a:ext>
            </a:extLst>
          </p:cNvPr>
          <p:cNvSpPr>
            <a:spLocks noGrp="1"/>
          </p:cNvSpPr>
          <p:nvPr>
            <p:ph idx="1"/>
          </p:nvPr>
        </p:nvSpPr>
        <p:spPr>
          <a:xfrm>
            <a:off x="1371600" y="1295400"/>
            <a:ext cx="9601200" cy="5048250"/>
          </a:xfrm>
        </p:spPr>
        <p:txBody>
          <a:bodyPr/>
          <a:lstStyle/>
          <a:p>
            <a:pPr>
              <a:buFont typeface="Wingdings" panose="05000000000000000000" pitchFamily="2" charset="2"/>
              <a:buChar char="v"/>
            </a:pPr>
            <a:r>
              <a:rPr lang="en-US" sz="3200" dirty="0"/>
              <a:t>The monuments of modern Vienna reflect a narrative where music is presented as a “man’s world” during the Classical era (roughly 1750-1820)</a:t>
            </a:r>
          </a:p>
          <a:p>
            <a:pPr>
              <a:buFont typeface="Wingdings" panose="05000000000000000000" pitchFamily="2" charset="2"/>
              <a:buChar char="v"/>
            </a:pPr>
            <a:r>
              <a:rPr lang="en-US" sz="3200" dirty="0"/>
              <a:t>This chapter is a reconstruction of Classical-era Vienna. It highlights the work of women who were performers, composers, instrument builders, and patrons of the arts</a:t>
            </a:r>
          </a:p>
          <a:p>
            <a:pPr>
              <a:buFont typeface="Wingdings" panose="05000000000000000000" pitchFamily="2" charset="2"/>
              <a:buChar char="v"/>
            </a:pPr>
            <a:r>
              <a:rPr lang="en-US" sz="3200" dirty="0"/>
              <a:t>Men and women engaged in the musical life of Vienna, and together impacted the course of music history</a:t>
            </a:r>
          </a:p>
          <a:p>
            <a:pPr marL="0" indent="0">
              <a:buNone/>
            </a:pPr>
            <a:endParaRPr lang="en-US" dirty="0"/>
          </a:p>
        </p:txBody>
      </p:sp>
    </p:spTree>
    <p:extLst>
      <p:ext uri="{BB962C8B-B14F-4D97-AF65-F5344CB8AC3E}">
        <p14:creationId xmlns:p14="http://schemas.microsoft.com/office/powerpoint/2010/main" val="3894360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4">
            <a:extLst>
              <a:ext uri="{FF2B5EF4-FFF2-40B4-BE49-F238E27FC236}">
                <a16:creationId xmlns:a16="http://schemas.microsoft.com/office/drawing/2014/main" id="{EE0CFA15-21C5-4022-8020-D6A39CFF9E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1ADFFE-B026-4A9D-8494-D43AEC35D2CA}"/>
              </a:ext>
            </a:extLst>
          </p:cNvPr>
          <p:cNvSpPr>
            <a:spLocks noGrp="1"/>
          </p:cNvSpPr>
          <p:nvPr>
            <p:ph idx="1"/>
          </p:nvPr>
        </p:nvSpPr>
        <p:spPr>
          <a:xfrm>
            <a:off x="1073165" y="866775"/>
            <a:ext cx="5793475" cy="1695450"/>
          </a:xfrm>
        </p:spPr>
        <p:txBody>
          <a:bodyPr>
            <a:normAutofit/>
          </a:bodyPr>
          <a:lstStyle/>
          <a:p>
            <a:pPr>
              <a:buFont typeface="Arial" panose="020B0604020202020204" pitchFamily="34" charset="0"/>
              <a:buChar char="•"/>
            </a:pPr>
            <a:r>
              <a:rPr lang="en-US" sz="4000" dirty="0" err="1"/>
              <a:t>Aloysia</a:t>
            </a:r>
            <a:r>
              <a:rPr lang="en-US" sz="4000" dirty="0"/>
              <a:t> Weber Lange, dressed for a stage role</a:t>
            </a:r>
          </a:p>
          <a:p>
            <a:endParaRPr lang="en-US" dirty="0"/>
          </a:p>
        </p:txBody>
      </p:sp>
      <p:sp>
        <p:nvSpPr>
          <p:cNvPr id="30" name="Rectangle 26">
            <a:extLst>
              <a:ext uri="{FF2B5EF4-FFF2-40B4-BE49-F238E27FC236}">
                <a16:creationId xmlns:a16="http://schemas.microsoft.com/office/drawing/2014/main" id="{88CB55BE-84F2-4AAC-8C90-DE4191B552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Content Placeholder 7" descr="Portrait of Constanze Weber Mozart">
            <a:extLst>
              <a:ext uri="{FF2B5EF4-FFF2-40B4-BE49-F238E27FC236}">
                <a16:creationId xmlns:a16="http://schemas.microsoft.com/office/drawing/2014/main" id="{325C83FF-D568-47B0-BB04-D64C0013CB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7612261" y="3429010"/>
            <a:ext cx="4579739" cy="3428990"/>
          </a:xfrm>
          <a:prstGeom prst="rect">
            <a:avLst/>
          </a:prstGeom>
        </p:spPr>
      </p:pic>
      <p:pic>
        <p:nvPicPr>
          <p:cNvPr id="10" name="Content Placeholder 6" descr="Portrait of Aloysia Weber Lange">
            <a:extLst>
              <a:ext uri="{FF2B5EF4-FFF2-40B4-BE49-F238E27FC236}">
                <a16:creationId xmlns:a16="http://schemas.microsoft.com/office/drawing/2014/main" id="{9AACBE56-C795-4F6C-9B1F-4F5CA94A87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7612261" y="0"/>
            <a:ext cx="4579739" cy="3429000"/>
          </a:xfrm>
          <a:prstGeom prst="rect">
            <a:avLst/>
          </a:prstGeom>
        </p:spPr>
      </p:pic>
      <p:sp>
        <p:nvSpPr>
          <p:cNvPr id="5" name="TextBox 4">
            <a:extLst>
              <a:ext uri="{FF2B5EF4-FFF2-40B4-BE49-F238E27FC236}">
                <a16:creationId xmlns:a16="http://schemas.microsoft.com/office/drawing/2014/main" id="{271D70A4-4429-45D2-8654-2928E9BD6388}"/>
              </a:ext>
            </a:extLst>
          </p:cNvPr>
          <p:cNvSpPr txBox="1"/>
          <p:nvPr/>
        </p:nvSpPr>
        <p:spPr>
          <a:xfrm>
            <a:off x="1029151" y="3775234"/>
            <a:ext cx="6096000" cy="2215991"/>
          </a:xfrm>
          <a:prstGeom prst="rect">
            <a:avLst/>
          </a:prstGeom>
          <a:noFill/>
        </p:spPr>
        <p:txBody>
          <a:bodyPr wrap="square" rtlCol="0">
            <a:spAutoFit/>
          </a:bodyPr>
          <a:lstStyle/>
          <a:p>
            <a:pPr marL="285750" indent="-285750">
              <a:buFont typeface="Arial" panose="020B0604020202020204" pitchFamily="34" charset="0"/>
              <a:buChar char="•"/>
            </a:pPr>
            <a:r>
              <a:rPr lang="en-US" sz="4000" dirty="0" err="1"/>
              <a:t>Constanze</a:t>
            </a:r>
            <a:r>
              <a:rPr lang="en-US" sz="4000" dirty="0"/>
              <a:t> Weber Mozart, who married the famous composer</a:t>
            </a:r>
          </a:p>
          <a:p>
            <a:endParaRPr lang="en-US" dirty="0"/>
          </a:p>
        </p:txBody>
      </p:sp>
    </p:spTree>
    <p:extLst>
      <p:ext uri="{BB962C8B-B14F-4D97-AF65-F5344CB8AC3E}">
        <p14:creationId xmlns:p14="http://schemas.microsoft.com/office/powerpoint/2010/main" val="4061252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484204-AAC3-4FE4-AA51-51757C84A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27BE6-C25C-4F76-AD65-D6AD652A3068}"/>
              </a:ext>
            </a:extLst>
          </p:cNvPr>
          <p:cNvSpPr>
            <a:spLocks noGrp="1"/>
          </p:cNvSpPr>
          <p:nvPr>
            <p:ph type="title"/>
          </p:nvPr>
        </p:nvSpPr>
        <p:spPr>
          <a:xfrm>
            <a:off x="640080" y="639704"/>
            <a:ext cx="3299579" cy="5577840"/>
          </a:xfrm>
        </p:spPr>
        <p:txBody>
          <a:bodyPr anchor="ctr">
            <a:normAutofit/>
          </a:bodyPr>
          <a:lstStyle/>
          <a:p>
            <a:pPr algn="ctr"/>
            <a:r>
              <a:rPr lang="en-US"/>
              <a:t>Not Allowed: </a:t>
            </a:r>
            <a:br>
              <a:rPr lang="en-US"/>
            </a:br>
            <a:r>
              <a:rPr lang="en-US"/>
              <a:t>When </a:t>
            </a:r>
            <a:r>
              <a:rPr lang="en-US" dirty="0"/>
              <a:t>Women Musicians are Restricted</a:t>
            </a:r>
            <a:endParaRPr lang="en-US"/>
          </a:p>
        </p:txBody>
      </p:sp>
      <p:graphicFrame>
        <p:nvGraphicFramePr>
          <p:cNvPr id="7" name="Content Placeholder 2">
            <a:extLst>
              <a:ext uri="{FF2B5EF4-FFF2-40B4-BE49-F238E27FC236}">
                <a16:creationId xmlns:a16="http://schemas.microsoft.com/office/drawing/2014/main" id="{C2E42D1A-E9C8-44F2-A7C7-9DE261BE6808}"/>
              </a:ext>
            </a:extLst>
          </p:cNvPr>
          <p:cNvGraphicFramePr>
            <a:graphicFrameLocks noGrp="1"/>
          </p:cNvGraphicFramePr>
          <p:nvPr>
            <p:ph idx="1"/>
            <p:extLst>
              <p:ext uri="{D42A27DB-BD31-4B8C-83A1-F6EECF244321}">
                <p14:modId xmlns:p14="http://schemas.microsoft.com/office/powerpoint/2010/main" val="406642499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073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024D02-87BB-4538-BB35-BD297D94ED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DECF5-43FD-454D-9125-D51099FF2286}"/>
              </a:ext>
            </a:extLst>
          </p:cNvPr>
          <p:cNvSpPr>
            <a:spLocks noGrp="1"/>
          </p:cNvSpPr>
          <p:nvPr>
            <p:ph type="title"/>
          </p:nvPr>
        </p:nvSpPr>
        <p:spPr>
          <a:xfrm>
            <a:off x="5100824" y="685800"/>
            <a:ext cx="6176776" cy="1485900"/>
          </a:xfrm>
        </p:spPr>
        <p:txBody>
          <a:bodyPr>
            <a:normAutofit/>
          </a:bodyPr>
          <a:lstStyle/>
          <a:p>
            <a:r>
              <a:rPr lang="en-US" sz="6600" dirty="0" err="1"/>
              <a:t>Nannerl</a:t>
            </a:r>
            <a:r>
              <a:rPr lang="en-US" sz="6600" dirty="0"/>
              <a:t> Mozart</a:t>
            </a:r>
          </a:p>
        </p:txBody>
      </p:sp>
      <p:pic>
        <p:nvPicPr>
          <p:cNvPr id="4" name="Content Placeholder 3" descr="Portrait painting of Nannerl Mozart">
            <a:extLst>
              <a:ext uri="{FF2B5EF4-FFF2-40B4-BE49-F238E27FC236}">
                <a16:creationId xmlns:a16="http://schemas.microsoft.com/office/drawing/2014/main" id="{12E833A2-6E4C-4F63-BB2B-D35232A5AD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145" r="4477" b="-1"/>
          <a:stretch/>
        </p:blipFill>
        <p:spPr>
          <a:xfrm>
            <a:off x="-1" y="10"/>
            <a:ext cx="4373546" cy="6857990"/>
          </a:xfrm>
          <a:prstGeom prst="rect">
            <a:avLst/>
          </a:prstGeom>
        </p:spPr>
      </p:pic>
      <p:sp>
        <p:nvSpPr>
          <p:cNvPr id="11" name="Rectangle 10">
            <a:extLst>
              <a:ext uri="{FF2B5EF4-FFF2-40B4-BE49-F238E27FC236}">
                <a16:creationId xmlns:a16="http://schemas.microsoft.com/office/drawing/2014/main" id="{673DA661-0AB2-4196-A6A3-7A92321CC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7F8CF86-6A0E-4AE8-8651-D406F1D6732C}"/>
              </a:ext>
            </a:extLst>
          </p:cNvPr>
          <p:cNvSpPr>
            <a:spLocks noGrp="1"/>
          </p:cNvSpPr>
          <p:nvPr>
            <p:ph idx="1"/>
          </p:nvPr>
        </p:nvSpPr>
        <p:spPr>
          <a:xfrm>
            <a:off x="5100824" y="2286000"/>
            <a:ext cx="6176776" cy="3581400"/>
          </a:xfrm>
        </p:spPr>
        <p:txBody>
          <a:bodyPr>
            <a:noAutofit/>
          </a:bodyPr>
          <a:lstStyle/>
          <a:p>
            <a:r>
              <a:rPr lang="en-US" sz="3200" b="1" dirty="0"/>
              <a:t>Like her younger brother, </a:t>
            </a:r>
            <a:r>
              <a:rPr lang="en-US" sz="3200" b="1" dirty="0" err="1"/>
              <a:t>Nannerl</a:t>
            </a:r>
            <a:r>
              <a:rPr lang="en-US" sz="3200" b="1" dirty="0"/>
              <a:t> Mozart was a child prodigy who performed throughout Europe. She was pulled from the concert scene when her father declared that it was inappropriate for an adult woman to perform in public.</a:t>
            </a:r>
            <a:endParaRPr lang="en-US" sz="3200" dirty="0"/>
          </a:p>
        </p:txBody>
      </p:sp>
    </p:spTree>
    <p:extLst>
      <p:ext uri="{BB962C8B-B14F-4D97-AF65-F5344CB8AC3E}">
        <p14:creationId xmlns:p14="http://schemas.microsoft.com/office/powerpoint/2010/main" val="40191101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ADC36-B905-48CC-AB1C-D9B719B9F498}"/>
              </a:ext>
            </a:extLst>
          </p:cNvPr>
          <p:cNvSpPr>
            <a:spLocks noGrp="1"/>
          </p:cNvSpPr>
          <p:nvPr>
            <p:ph type="title"/>
          </p:nvPr>
        </p:nvSpPr>
        <p:spPr>
          <a:xfrm>
            <a:off x="3363863" y="266700"/>
            <a:ext cx="7705164" cy="1485900"/>
          </a:xfrm>
        </p:spPr>
        <p:txBody>
          <a:bodyPr>
            <a:normAutofit/>
          </a:bodyPr>
          <a:lstStyle/>
          <a:p>
            <a:r>
              <a:rPr lang="en-US" sz="6600" dirty="0"/>
              <a:t>Summary</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93AC630-1650-43FA-8751-185002A6B520}"/>
              </a:ext>
            </a:extLst>
          </p:cNvPr>
          <p:cNvSpPr>
            <a:spLocks noGrp="1"/>
          </p:cNvSpPr>
          <p:nvPr>
            <p:ph idx="1"/>
          </p:nvPr>
        </p:nvSpPr>
        <p:spPr>
          <a:xfrm>
            <a:off x="3363864" y="1371600"/>
            <a:ext cx="8504286" cy="5219700"/>
          </a:xfrm>
        </p:spPr>
        <p:txBody>
          <a:bodyPr>
            <a:normAutofit lnSpcReduction="10000"/>
          </a:bodyPr>
          <a:lstStyle/>
          <a:p>
            <a:r>
              <a:rPr lang="en-US" sz="2800" dirty="0"/>
              <a:t>Women were key players in the world of Classical art music as composers, performers, instrument builders, and sponsors</a:t>
            </a:r>
          </a:p>
          <a:p>
            <a:r>
              <a:rPr lang="en-US" sz="2800" dirty="0"/>
              <a:t>Women and men participated together in creating the musical world of the </a:t>
            </a:r>
            <a:r>
              <a:rPr lang="en-US" sz="2800" dirty="0" smtClean="0"/>
              <a:t>Classical era, </a:t>
            </a:r>
            <a:r>
              <a:rPr lang="en-US" sz="2800" dirty="0"/>
              <a:t>but traditional musicological </a:t>
            </a:r>
            <a:r>
              <a:rPr lang="en-US" sz="2800" dirty="0" smtClean="0"/>
              <a:t>narratives preserved the stories of a limited </a:t>
            </a:r>
            <a:r>
              <a:rPr lang="en-US" sz="2800" dirty="0"/>
              <a:t>number of </a:t>
            </a:r>
            <a:r>
              <a:rPr lang="en-US" sz="2800" dirty="0" smtClean="0"/>
              <a:t>composers</a:t>
            </a:r>
            <a:endParaRPr lang="en-US" sz="2800" dirty="0"/>
          </a:p>
          <a:p>
            <a:r>
              <a:rPr lang="en-US" sz="2800" dirty="0" smtClean="0"/>
              <a:t>Because there was no recording technology during </a:t>
            </a:r>
            <a:r>
              <a:rPr lang="en-US" sz="2800" smtClean="0"/>
              <a:t>this period, </a:t>
            </a:r>
            <a:r>
              <a:rPr lang="en-US" sz="2800"/>
              <a:t>it </a:t>
            </a:r>
            <a:r>
              <a:rPr lang="en-US" sz="2800" smtClean="0"/>
              <a:t>is </a:t>
            </a:r>
            <a:r>
              <a:rPr lang="en-US" sz="2800" dirty="0"/>
              <a:t>difficult to fully appreciate the achievements </a:t>
            </a:r>
            <a:r>
              <a:rPr lang="en-US" sz="2800"/>
              <a:t>of </a:t>
            </a:r>
            <a:r>
              <a:rPr lang="en-US" sz="2800" smtClean="0"/>
              <a:t>performers</a:t>
            </a:r>
            <a:r>
              <a:rPr lang="en-US" sz="2800" dirty="0"/>
              <a:t>, many of whom directly impacted </a:t>
            </a:r>
            <a:r>
              <a:rPr lang="en-US" sz="2800"/>
              <a:t>the </a:t>
            </a:r>
            <a:r>
              <a:rPr lang="en-US" sz="2800" smtClean="0"/>
              <a:t>Classical </a:t>
            </a:r>
            <a:r>
              <a:rPr lang="en-US" sz="2800" dirty="0"/>
              <a:t>music that was written and preserved</a:t>
            </a:r>
          </a:p>
          <a:p>
            <a:endParaRPr lang="en-US" dirty="0"/>
          </a:p>
        </p:txBody>
      </p:sp>
    </p:spTree>
    <p:extLst>
      <p:ext uri="{BB962C8B-B14F-4D97-AF65-F5344CB8AC3E}">
        <p14:creationId xmlns:p14="http://schemas.microsoft.com/office/powerpoint/2010/main" val="1533707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E41E0-A43A-4E72-8B83-065678475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E462A-63D6-4532-A704-41BACCBED10A}"/>
              </a:ext>
            </a:extLst>
          </p:cNvPr>
          <p:cNvSpPr>
            <a:spLocks noGrp="1"/>
          </p:cNvSpPr>
          <p:nvPr>
            <p:ph type="title"/>
          </p:nvPr>
        </p:nvSpPr>
        <p:spPr>
          <a:xfrm>
            <a:off x="643467" y="685800"/>
            <a:ext cx="10905066" cy="1485900"/>
          </a:xfrm>
          <a:noFill/>
        </p:spPr>
        <p:txBody>
          <a:bodyPr>
            <a:normAutofit/>
          </a:bodyPr>
          <a:lstStyle/>
          <a:p>
            <a:pPr algn="ctr"/>
            <a:r>
              <a:rPr lang="en-US" dirty="0"/>
              <a:t>Vienna, Austria</a:t>
            </a:r>
          </a:p>
        </p:txBody>
      </p:sp>
      <p:graphicFrame>
        <p:nvGraphicFramePr>
          <p:cNvPr id="5" name="Content Placeholder 2">
            <a:extLst>
              <a:ext uri="{FF2B5EF4-FFF2-40B4-BE49-F238E27FC236}">
                <a16:creationId xmlns:a16="http://schemas.microsoft.com/office/drawing/2014/main" id="{14BC1180-2127-427C-A759-BA3F9609F28F}"/>
              </a:ext>
            </a:extLst>
          </p:cNvPr>
          <p:cNvGraphicFramePr>
            <a:graphicFrameLocks noGrp="1"/>
          </p:cNvGraphicFramePr>
          <p:nvPr>
            <p:ph idx="1"/>
            <p:extLst>
              <p:ext uri="{D42A27DB-BD31-4B8C-83A1-F6EECF244321}">
                <p14:modId xmlns:p14="http://schemas.microsoft.com/office/powerpoint/2010/main" val="793981821"/>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34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F2B12E5-D27C-48A1-867B-339219B4E6F1}"/>
              </a:ext>
            </a:extLst>
          </p:cNvPr>
          <p:cNvGraphicFramePr>
            <a:graphicFrameLocks noGrp="1"/>
          </p:cNvGraphicFramePr>
          <p:nvPr>
            <p:ph idx="1"/>
            <p:extLst>
              <p:ext uri="{D42A27DB-BD31-4B8C-83A1-F6EECF244321}">
                <p14:modId xmlns:p14="http://schemas.microsoft.com/office/powerpoint/2010/main" val="148538564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001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CDAEBAD-F3BE-433C-BEE5-D8EB4DF7BF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E6E96179-A3FC-45BE-BB12-5E13B82398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taute of a man taken by Andrew Shiva">
            <a:extLst>
              <a:ext uri="{FF2B5EF4-FFF2-40B4-BE49-F238E27FC236}">
                <a16:creationId xmlns:a16="http://schemas.microsoft.com/office/drawing/2014/main" id="{BC0B75A6-DA25-49FA-AF61-0B8E6B0D5D6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a:stretch/>
        </p:blipFill>
        <p:spPr>
          <a:xfrm>
            <a:off x="20" y="10"/>
            <a:ext cx="4966232" cy="6857990"/>
          </a:xfrm>
          <a:prstGeom prst="rect">
            <a:avLst/>
          </a:prstGeom>
        </p:spPr>
      </p:pic>
      <p:sp>
        <p:nvSpPr>
          <p:cNvPr id="15" name="Freeform 6">
            <a:extLst>
              <a:ext uri="{FF2B5EF4-FFF2-40B4-BE49-F238E27FC236}">
                <a16:creationId xmlns:a16="http://schemas.microsoft.com/office/drawing/2014/main" id="{783BC9D6-2E45-44A2-A1D4-D8C81BB4F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FA5A293B-698B-438F-B984-0CCC26BEE621}"/>
              </a:ext>
            </a:extLst>
          </p:cNvPr>
          <p:cNvSpPr>
            <a:spLocks noGrp="1"/>
          </p:cNvSpPr>
          <p:nvPr>
            <p:ph type="title"/>
          </p:nvPr>
        </p:nvSpPr>
        <p:spPr>
          <a:xfrm>
            <a:off x="6138004" y="1480930"/>
            <a:ext cx="5607908" cy="3254321"/>
          </a:xfrm>
        </p:spPr>
        <p:txBody>
          <a:bodyPr vert="horz" lIns="91440" tIns="45720" rIns="91440" bIns="45720" rtlCol="0" anchor="b">
            <a:normAutofit/>
          </a:bodyPr>
          <a:lstStyle/>
          <a:p>
            <a:r>
              <a:rPr lang="en-US" sz="7000" cap="all" dirty="0"/>
              <a:t>Not just a Man’s World…</a:t>
            </a:r>
            <a:br>
              <a:rPr lang="en-US" sz="7000" cap="all" dirty="0"/>
            </a:br>
            <a:r>
              <a:rPr lang="en-US" sz="1600" cap="all" dirty="0"/>
              <a:t>Photo: Andrew Shiva</a:t>
            </a:r>
            <a:endParaRPr lang="en-US" sz="7000" cap="all" dirty="0"/>
          </a:p>
        </p:txBody>
      </p:sp>
    </p:spTree>
    <p:extLst>
      <p:ext uri="{BB962C8B-B14F-4D97-AF65-F5344CB8AC3E}">
        <p14:creationId xmlns:p14="http://schemas.microsoft.com/office/powerpoint/2010/main" val="3808359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484204-AAC3-4FE4-AA51-51757C84A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786C0-3C66-4514-A987-59FDE5239676}"/>
              </a:ext>
            </a:extLst>
          </p:cNvPr>
          <p:cNvSpPr>
            <a:spLocks noGrp="1"/>
          </p:cNvSpPr>
          <p:nvPr>
            <p:ph type="title"/>
          </p:nvPr>
        </p:nvSpPr>
        <p:spPr>
          <a:xfrm>
            <a:off x="640080" y="639704"/>
            <a:ext cx="3299579" cy="5577840"/>
          </a:xfrm>
        </p:spPr>
        <p:txBody>
          <a:bodyPr anchor="ctr">
            <a:normAutofit/>
          </a:bodyPr>
          <a:lstStyle/>
          <a:p>
            <a:pPr algn="ctr"/>
            <a:r>
              <a:rPr lang="en-US" dirty="0"/>
              <a:t>Composers Need Performers, Audiences, and a Way to Make a Living</a:t>
            </a:r>
            <a:endParaRPr lang="en-US"/>
          </a:p>
        </p:txBody>
      </p:sp>
      <p:graphicFrame>
        <p:nvGraphicFramePr>
          <p:cNvPr id="5" name="Content Placeholder 2">
            <a:extLst>
              <a:ext uri="{FF2B5EF4-FFF2-40B4-BE49-F238E27FC236}">
                <a16:creationId xmlns:a16="http://schemas.microsoft.com/office/drawing/2014/main" id="{6438AC19-CB20-40B4-8E1D-4932665F68A2}"/>
              </a:ext>
            </a:extLst>
          </p:cNvPr>
          <p:cNvGraphicFramePr>
            <a:graphicFrameLocks noGrp="1"/>
          </p:cNvGraphicFramePr>
          <p:nvPr>
            <p:ph idx="1"/>
            <p:extLst>
              <p:ext uri="{D42A27DB-BD31-4B8C-83A1-F6EECF244321}">
                <p14:modId xmlns:p14="http://schemas.microsoft.com/office/powerpoint/2010/main" val="109016796"/>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69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484204-AAC3-4FE4-AA51-51757C84A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566C9-0274-4A78-9756-BAF49C23EC90}"/>
              </a:ext>
            </a:extLst>
          </p:cNvPr>
          <p:cNvSpPr>
            <a:spLocks noGrp="1"/>
          </p:cNvSpPr>
          <p:nvPr>
            <p:ph type="title"/>
          </p:nvPr>
        </p:nvSpPr>
        <p:spPr>
          <a:xfrm>
            <a:off x="640080" y="639704"/>
            <a:ext cx="3299579" cy="5577840"/>
          </a:xfrm>
        </p:spPr>
        <p:txBody>
          <a:bodyPr anchor="ctr">
            <a:normAutofit/>
          </a:bodyPr>
          <a:lstStyle/>
          <a:p>
            <a:pPr algn="ctr"/>
            <a:r>
              <a:rPr lang="en-US" dirty="0"/>
              <a:t>Women as Musical Sponsors</a:t>
            </a:r>
            <a:endParaRPr lang="en-US"/>
          </a:p>
        </p:txBody>
      </p:sp>
      <p:graphicFrame>
        <p:nvGraphicFramePr>
          <p:cNvPr id="5" name="Content Placeholder 2">
            <a:extLst>
              <a:ext uri="{FF2B5EF4-FFF2-40B4-BE49-F238E27FC236}">
                <a16:creationId xmlns:a16="http://schemas.microsoft.com/office/drawing/2014/main" id="{90B05236-C2AD-4E29-9A8F-CB61ADAADB5F}"/>
              </a:ext>
            </a:extLst>
          </p:cNvPr>
          <p:cNvGraphicFramePr>
            <a:graphicFrameLocks noGrp="1"/>
          </p:cNvGraphicFramePr>
          <p:nvPr>
            <p:ph idx="1"/>
            <p:extLst>
              <p:ext uri="{D42A27DB-BD31-4B8C-83A1-F6EECF244321}">
                <p14:modId xmlns:p14="http://schemas.microsoft.com/office/powerpoint/2010/main" val="2601838094"/>
              </p:ext>
            </p:extLst>
          </p:nvPr>
        </p:nvGraphicFramePr>
        <p:xfrm>
          <a:off x="4133850" y="-32610"/>
          <a:ext cx="8058150" cy="6908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226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CDAEBAD-F3BE-433C-BEE5-D8EB4DF7BF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E6E96179-A3FC-45BE-BB12-5E13B82398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ainting of a statue of Empress Maria Theresa. ">
            <a:extLst>
              <a:ext uri="{FF2B5EF4-FFF2-40B4-BE49-F238E27FC236}">
                <a16:creationId xmlns:a16="http://schemas.microsoft.com/office/drawing/2014/main" id="{48407BF0-E124-4EB4-B322-F22C8DCA0CC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4966232" cy="6857990"/>
          </a:xfrm>
          <a:prstGeom prst="rect">
            <a:avLst/>
          </a:prstGeom>
        </p:spPr>
      </p:pic>
      <p:sp>
        <p:nvSpPr>
          <p:cNvPr id="15" name="Freeform 6">
            <a:extLst>
              <a:ext uri="{FF2B5EF4-FFF2-40B4-BE49-F238E27FC236}">
                <a16:creationId xmlns:a16="http://schemas.microsoft.com/office/drawing/2014/main" id="{783BC9D6-2E45-44A2-A1D4-D8C81BB4F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83DEA414-4204-416D-8807-17A37C95B481}"/>
              </a:ext>
            </a:extLst>
          </p:cNvPr>
          <p:cNvSpPr>
            <a:spLocks noGrp="1"/>
          </p:cNvSpPr>
          <p:nvPr>
            <p:ph type="title"/>
          </p:nvPr>
        </p:nvSpPr>
        <p:spPr>
          <a:xfrm>
            <a:off x="5867400" y="1198179"/>
            <a:ext cx="5878512" cy="5659821"/>
          </a:xfrm>
        </p:spPr>
        <p:txBody>
          <a:bodyPr vert="horz" lIns="91440" tIns="45720" rIns="91440" bIns="45720" rtlCol="0" anchor="b">
            <a:noAutofit/>
          </a:bodyPr>
          <a:lstStyle/>
          <a:p>
            <a:pPr algn="ctr"/>
            <a:r>
              <a:rPr lang="en-US" sz="4000" dirty="0"/>
              <a:t>The Empress Maria Theresa commissioned works, hosted musical events, created performance venues, hired a large staff of composers and performers, and sponsored female musicians in the city</a:t>
            </a:r>
            <a:r>
              <a:rPr lang="en-US" sz="3600" dirty="0"/>
              <a:t/>
            </a:r>
            <a:br>
              <a:rPr lang="en-US" sz="3600" dirty="0"/>
            </a:br>
            <a:r>
              <a:rPr lang="en-US" sz="1800" dirty="0"/>
              <a:t>Image: Library of Congress</a:t>
            </a:r>
            <a:endParaRPr lang="en-US" sz="1800" cap="all" dirty="0"/>
          </a:p>
        </p:txBody>
      </p:sp>
    </p:spTree>
    <p:extLst>
      <p:ext uri="{BB962C8B-B14F-4D97-AF65-F5344CB8AC3E}">
        <p14:creationId xmlns:p14="http://schemas.microsoft.com/office/powerpoint/2010/main" val="162722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0245FC1-669A-4558-8341-5A7148C77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5"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6"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8" name="Rectangle 27">
            <a:extLst>
              <a:ext uri="{FF2B5EF4-FFF2-40B4-BE49-F238E27FC236}">
                <a16:creationId xmlns:a16="http://schemas.microsoft.com/office/drawing/2014/main" id="{161FB2F8-5785-4B8D-88D3-EE075DB51B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1A055-4EA8-4AD7-B858-1D37FFCE11EF}"/>
              </a:ext>
            </a:extLst>
          </p:cNvPr>
          <p:cNvSpPr>
            <a:spLocks noGrp="1"/>
          </p:cNvSpPr>
          <p:nvPr>
            <p:ph type="title"/>
          </p:nvPr>
        </p:nvSpPr>
        <p:spPr>
          <a:xfrm>
            <a:off x="5954486" y="1480929"/>
            <a:ext cx="5791426" cy="4613211"/>
          </a:xfrm>
        </p:spPr>
        <p:txBody>
          <a:bodyPr vert="horz" lIns="91440" tIns="45720" rIns="91440" bIns="45720" rtlCol="0" anchor="b">
            <a:normAutofit fontScale="90000"/>
          </a:bodyPr>
          <a:lstStyle/>
          <a:p>
            <a:r>
              <a:rPr lang="en-US" sz="7200" dirty="0"/>
              <a:t>Women as Composers: </a:t>
            </a:r>
            <a:br>
              <a:rPr lang="en-US" sz="7200" dirty="0"/>
            </a:br>
            <a:r>
              <a:rPr lang="en-US" sz="7200" dirty="0"/>
              <a:t>Marianna </a:t>
            </a:r>
            <a:r>
              <a:rPr lang="en-US" sz="7200" dirty="0" err="1"/>
              <a:t>Martines</a:t>
            </a:r>
            <a:r>
              <a:rPr lang="en-US" sz="7200" dirty="0"/>
              <a:t> (1744-1812)</a:t>
            </a:r>
            <a:endParaRPr lang="en-US" sz="7000" cap="all" dirty="0"/>
          </a:p>
        </p:txBody>
      </p:sp>
      <p:sp>
        <p:nvSpPr>
          <p:cNvPr id="30" name="Freeform 6">
            <a:extLst>
              <a:ext uri="{FF2B5EF4-FFF2-40B4-BE49-F238E27FC236}">
                <a16:creationId xmlns:a16="http://schemas.microsoft.com/office/drawing/2014/main" id="{1220C10F-AD7A-434E-AADB-D4E7D70113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2" name="Freeform 6">
            <a:extLst>
              <a:ext uri="{FF2B5EF4-FFF2-40B4-BE49-F238E27FC236}">
                <a16:creationId xmlns:a16="http://schemas.microsoft.com/office/drawing/2014/main" id="{30E509F5-DA32-4F1A-929C-1E058294D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Content Placeholder 3" descr="Composer Marianna Martines painted portrait face towards the viewer">
            <a:extLst>
              <a:ext uri="{FF2B5EF4-FFF2-40B4-BE49-F238E27FC236}">
                <a16:creationId xmlns:a16="http://schemas.microsoft.com/office/drawing/2014/main" id="{B4A83C1D-9F98-4136-8E52-DBBC309AA91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84494" y="1450448"/>
            <a:ext cx="2859299" cy="3948511"/>
          </a:xfrm>
          <a:prstGeom prst="rect">
            <a:avLst/>
          </a:prstGeom>
        </p:spPr>
      </p:pic>
      <p:sp>
        <p:nvSpPr>
          <p:cNvPr id="6" name="Rectangle: Rounded Corners 5">
            <a:extLst>
              <a:ext uri="{FF2B5EF4-FFF2-40B4-BE49-F238E27FC236}">
                <a16:creationId xmlns:a16="http://schemas.microsoft.com/office/drawing/2014/main" id="{9682703A-85B0-49E8-8811-E95E90F42EC0}"/>
              </a:ext>
            </a:extLst>
          </p:cNvPr>
          <p:cNvSpPr/>
          <p:nvPr/>
        </p:nvSpPr>
        <p:spPr>
          <a:xfrm>
            <a:off x="5869172" y="499730"/>
            <a:ext cx="6028661" cy="5964865"/>
          </a:xfrm>
          <a:prstGeom prst="roundRect">
            <a:avLst/>
          </a:prstGeom>
          <a:solidFill>
            <a:schemeClr val="tx2">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F68604-516A-40B4-8CDF-09A61710A173}"/>
              </a:ext>
            </a:extLst>
          </p:cNvPr>
          <p:cNvSpPr txBox="1"/>
          <p:nvPr/>
        </p:nvSpPr>
        <p:spPr>
          <a:xfrm>
            <a:off x="6272443" y="1087467"/>
            <a:ext cx="5222118"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Classical-era composers such as Marianna </a:t>
            </a:r>
            <a:r>
              <a:rPr lang="en-US" sz="2400" dirty="0" err="1">
                <a:solidFill>
                  <a:schemeClr val="bg1"/>
                </a:solidFill>
              </a:rPr>
              <a:t>Martines</a:t>
            </a:r>
            <a:r>
              <a:rPr lang="en-US" sz="2400" dirty="0">
                <a:solidFill>
                  <a:schemeClr val="bg1"/>
                </a:solidFill>
              </a:rPr>
              <a:t> are often overlooked due to the focus on Haydn, Mozart, and Beethoven.</a:t>
            </a:r>
          </a:p>
        </p:txBody>
      </p:sp>
      <p:sp>
        <p:nvSpPr>
          <p:cNvPr id="8" name="TextBox 7">
            <a:extLst>
              <a:ext uri="{FF2B5EF4-FFF2-40B4-BE49-F238E27FC236}">
                <a16:creationId xmlns:a16="http://schemas.microsoft.com/office/drawing/2014/main" id="{2861ECC9-7EC1-4DC0-A05D-5CEE5406D924}"/>
              </a:ext>
            </a:extLst>
          </p:cNvPr>
          <p:cNvSpPr txBox="1"/>
          <p:nvPr/>
        </p:nvSpPr>
        <p:spPr>
          <a:xfrm>
            <a:off x="6228110" y="2740740"/>
            <a:ext cx="534488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solidFill>
                  <a:schemeClr val="bg1"/>
                </a:solidFill>
              </a:rPr>
              <a:t>Martines</a:t>
            </a:r>
            <a:r>
              <a:rPr lang="en-US" sz="2400" dirty="0">
                <a:solidFill>
                  <a:schemeClr val="bg1"/>
                </a:solidFill>
              </a:rPr>
              <a:t> wrote over 200 works, some 70 of which survive</a:t>
            </a:r>
          </a:p>
        </p:txBody>
      </p:sp>
      <p:sp>
        <p:nvSpPr>
          <p:cNvPr id="12" name="TextBox 11">
            <a:extLst>
              <a:ext uri="{FF2B5EF4-FFF2-40B4-BE49-F238E27FC236}">
                <a16:creationId xmlns:a16="http://schemas.microsoft.com/office/drawing/2014/main" id="{0309FE56-13E5-4E4F-A731-4B7FB11E1A3E}"/>
              </a:ext>
            </a:extLst>
          </p:cNvPr>
          <p:cNvSpPr txBox="1"/>
          <p:nvPr/>
        </p:nvSpPr>
        <p:spPr>
          <a:xfrm>
            <a:off x="6211059" y="3693482"/>
            <a:ext cx="534488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She was the first woman accepted into the prestigious </a:t>
            </a:r>
            <a:r>
              <a:rPr lang="en-US" sz="2400" dirty="0" err="1">
                <a:solidFill>
                  <a:schemeClr val="bg1"/>
                </a:solidFill>
              </a:rPr>
              <a:t>Accademia</a:t>
            </a:r>
            <a:r>
              <a:rPr lang="en-US" sz="2400" dirty="0">
                <a:solidFill>
                  <a:schemeClr val="bg1"/>
                </a:solidFill>
              </a:rPr>
              <a:t> </a:t>
            </a:r>
            <a:r>
              <a:rPr lang="en-US" sz="2400" dirty="0" err="1" smtClean="0">
                <a:solidFill>
                  <a:schemeClr val="bg1"/>
                </a:solidFill>
              </a:rPr>
              <a:t>Filarmonica</a:t>
            </a:r>
            <a:r>
              <a:rPr lang="en-US" sz="2400" dirty="0" smtClean="0">
                <a:solidFill>
                  <a:schemeClr val="bg1"/>
                </a:solidFill>
              </a:rPr>
              <a:t> </a:t>
            </a:r>
            <a:r>
              <a:rPr lang="en-US" sz="2400" dirty="0">
                <a:solidFill>
                  <a:schemeClr val="bg1"/>
                </a:solidFill>
              </a:rPr>
              <a:t>of Bologna, Italy</a:t>
            </a:r>
          </a:p>
        </p:txBody>
      </p:sp>
      <p:sp>
        <p:nvSpPr>
          <p:cNvPr id="14" name="TextBox 13">
            <a:extLst>
              <a:ext uri="{FF2B5EF4-FFF2-40B4-BE49-F238E27FC236}">
                <a16:creationId xmlns:a16="http://schemas.microsoft.com/office/drawing/2014/main" id="{2EF36B87-6CC9-47E1-B934-991AC9D6103F}"/>
              </a:ext>
            </a:extLst>
          </p:cNvPr>
          <p:cNvSpPr txBox="1"/>
          <p:nvPr/>
        </p:nvSpPr>
        <p:spPr>
          <a:xfrm>
            <a:off x="6228110" y="4905848"/>
            <a:ext cx="543049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She was highly regarded by musical historian Charles Burney, but later historians downplayed her work</a:t>
            </a:r>
          </a:p>
        </p:txBody>
      </p:sp>
    </p:spTree>
    <p:extLst>
      <p:ext uri="{BB962C8B-B14F-4D97-AF65-F5344CB8AC3E}">
        <p14:creationId xmlns:p14="http://schemas.microsoft.com/office/powerpoint/2010/main" val="23454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additive="base">
                                        <p:cTn id="2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otalTime>23</TotalTime>
  <Words>1236</Words>
  <Application>Microsoft Office PowerPoint</Application>
  <PresentationFormat>Widescreen</PresentationFormat>
  <Paragraphs>63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Franklin Gothic Book</vt:lpstr>
      <vt:lpstr>Wingdings</vt:lpstr>
      <vt:lpstr>Crop</vt:lpstr>
      <vt:lpstr>Women, Music, Culture Chapter 6</vt:lpstr>
      <vt:lpstr>Chapter Focus</vt:lpstr>
      <vt:lpstr>Vienna, Austria</vt:lpstr>
      <vt:lpstr>PowerPoint Presentation</vt:lpstr>
      <vt:lpstr>Not just a Man’s World… Photo: Andrew Shiva</vt:lpstr>
      <vt:lpstr>Composers Need Performers, Audiences, and a Way to Make a Living</vt:lpstr>
      <vt:lpstr>Women as Musical Sponsors</vt:lpstr>
      <vt:lpstr>The Empress Maria Theresa commissioned works, hosted musical events, created performance venues, hired a large staff of composers and performers, and sponsored female musicians in the city Image: Library of Congress</vt:lpstr>
      <vt:lpstr>Women as Composers:  Marianna Martines (1744-1812)</vt:lpstr>
      <vt:lpstr>In addition, Martines’ salon was one of the most important concert venues in the city. The Classical salon provided an intimate space for invited guests to enjoy the best live music available.</vt:lpstr>
      <vt:lpstr>Performer and Composer:  Maria Theresia von Paradis (1759-1824)</vt:lpstr>
      <vt:lpstr>PowerPoint Presentation</vt:lpstr>
      <vt:lpstr>PowerPoint Presentation</vt:lpstr>
      <vt:lpstr>Piano Builder : Nannette Streicher nee Stein (1769-1833)</vt:lpstr>
      <vt:lpstr>Piano Builder : Nannette Streicher nee Stein (1769-1833)</vt:lpstr>
      <vt:lpstr>Piano Builder : Nannette Streicher nee Stein (1769-1833)</vt:lpstr>
      <vt:lpstr>A Stein piano, circa 1794-1803, made of cherry wood.  Image courtesy of the Metropolitan Museum of Art.</vt:lpstr>
      <vt:lpstr>The World of the Performer: The Weber Sisters</vt:lpstr>
      <vt:lpstr>PowerPoint Presentation</vt:lpstr>
      <vt:lpstr>PowerPoint Presentation</vt:lpstr>
      <vt:lpstr>Not Allowed:  When Women Musicians are Restricted</vt:lpstr>
      <vt:lpstr>Nannerl Mozart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Music, Culture Chapter 6</dc:title>
  <dc:creator>Matilda Vogel</dc:creator>
  <cp:lastModifiedBy>Julie Dunbar</cp:lastModifiedBy>
  <cp:revision>5</cp:revision>
  <dcterms:created xsi:type="dcterms:W3CDTF">2020-04-01T18:47:49Z</dcterms:created>
  <dcterms:modified xsi:type="dcterms:W3CDTF">2020-07-30T21:12:23Z</dcterms:modified>
</cp:coreProperties>
</file>