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3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6.png"/><Relationship Id="rId6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6.svg"/><Relationship Id="rId1" Type="http://schemas.openxmlformats.org/officeDocument/2006/relationships/image" Target="../media/image12.png"/><Relationship Id="rId6" Type="http://schemas.openxmlformats.org/officeDocument/2006/relationships/image" Target="../media/image20.svg"/><Relationship Id="rId5" Type="http://schemas.openxmlformats.org/officeDocument/2006/relationships/image" Target="../media/image14.png"/><Relationship Id="rId4" Type="http://schemas.openxmlformats.org/officeDocument/2006/relationships/image" Target="../media/image18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svg"/><Relationship Id="rId1" Type="http://schemas.openxmlformats.org/officeDocument/2006/relationships/image" Target="../media/image18.png"/><Relationship Id="rId4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6.png"/><Relationship Id="rId6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6.svg"/><Relationship Id="rId1" Type="http://schemas.openxmlformats.org/officeDocument/2006/relationships/image" Target="../media/image12.png"/><Relationship Id="rId6" Type="http://schemas.openxmlformats.org/officeDocument/2006/relationships/image" Target="../media/image20.svg"/><Relationship Id="rId5" Type="http://schemas.openxmlformats.org/officeDocument/2006/relationships/image" Target="../media/image14.png"/><Relationship Id="rId4" Type="http://schemas.openxmlformats.org/officeDocument/2006/relationships/image" Target="../media/image18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svg"/><Relationship Id="rId1" Type="http://schemas.openxmlformats.org/officeDocument/2006/relationships/image" Target="../media/image18.pn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C101B-0109-4F03-B0DD-9A14958D7CF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3467C0E-87F0-4B83-A215-80711C2C971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Many 20</a:t>
          </a:r>
          <a:r>
            <a:rPr lang="en-US" baseline="30000" dirty="0">
              <a:solidFill>
                <a:schemeClr val="tx1"/>
              </a:solidFill>
            </a:rPr>
            <a:t>th</a:t>
          </a:r>
          <a:r>
            <a:rPr lang="en-US" dirty="0">
              <a:solidFill>
                <a:schemeClr val="tx1"/>
              </a:solidFill>
            </a:rPr>
            <a:t> century composers made a living as university professors, a profession difficult for women to access prior to 1950</a:t>
          </a:r>
        </a:p>
      </dgm:t>
    </dgm:pt>
    <dgm:pt modelId="{1AB0411E-0E2E-4CAF-B836-90BB6E1A26E2}" type="parTrans" cxnId="{9AA1CF63-7DC0-49AE-A5B3-E2215F6C0919}">
      <dgm:prSet/>
      <dgm:spPr/>
      <dgm:t>
        <a:bodyPr/>
        <a:lstStyle/>
        <a:p>
          <a:endParaRPr lang="en-US"/>
        </a:p>
      </dgm:t>
    </dgm:pt>
    <dgm:pt modelId="{7F3208BF-D407-4262-8A99-BE1B58C918FC}" type="sibTrans" cxnId="{9AA1CF63-7DC0-49AE-A5B3-E2215F6C0919}">
      <dgm:prSet/>
      <dgm:spPr/>
      <dgm:t>
        <a:bodyPr/>
        <a:lstStyle/>
        <a:p>
          <a:endParaRPr lang="en-US"/>
        </a:p>
      </dgm:t>
    </dgm:pt>
    <dgm:pt modelId="{B7231D83-8D63-4451-9F8F-1490A3DB7E5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Even the best-educated composers had difficulty accessing ensembles, and fought to hear their works performed </a:t>
          </a:r>
        </a:p>
      </dgm:t>
    </dgm:pt>
    <dgm:pt modelId="{4E379A08-133D-4234-AFE9-CE6E6220AF4C}" type="parTrans" cxnId="{DE5809F1-A600-40FC-A9C5-E25DCCDEC696}">
      <dgm:prSet/>
      <dgm:spPr/>
      <dgm:t>
        <a:bodyPr/>
        <a:lstStyle/>
        <a:p>
          <a:endParaRPr lang="en-US"/>
        </a:p>
      </dgm:t>
    </dgm:pt>
    <dgm:pt modelId="{E13B906E-CE93-4804-A4E7-82C5EF8D46FD}" type="sibTrans" cxnId="{DE5809F1-A600-40FC-A9C5-E25DCCDEC696}">
      <dgm:prSet/>
      <dgm:spPr/>
      <dgm:t>
        <a:bodyPr/>
        <a:lstStyle/>
        <a:p>
          <a:endParaRPr lang="en-US"/>
        </a:p>
      </dgm:t>
    </dgm:pt>
    <dgm:pt modelId="{6985CD1C-FA23-4617-803C-958FDE36387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Recordings of women’s large-scale works have thus been difficult to obtain</a:t>
          </a:r>
        </a:p>
      </dgm:t>
    </dgm:pt>
    <dgm:pt modelId="{EE3835A7-212D-4091-AE85-09A1B1921C57}" type="parTrans" cxnId="{FDDB6AB7-E6DA-4B2D-BC69-C02A8BE68035}">
      <dgm:prSet/>
      <dgm:spPr/>
      <dgm:t>
        <a:bodyPr/>
        <a:lstStyle/>
        <a:p>
          <a:endParaRPr lang="en-US"/>
        </a:p>
      </dgm:t>
    </dgm:pt>
    <dgm:pt modelId="{749B9C93-C72C-4793-89A4-E4E135088577}" type="sibTrans" cxnId="{FDDB6AB7-E6DA-4B2D-BC69-C02A8BE68035}">
      <dgm:prSet/>
      <dgm:spPr/>
      <dgm:t>
        <a:bodyPr/>
        <a:lstStyle/>
        <a:p>
          <a:endParaRPr lang="en-US"/>
        </a:p>
      </dgm:t>
    </dgm:pt>
    <dgm:pt modelId="{D931E940-B652-4E1B-8DD9-F81244134195}" type="pres">
      <dgm:prSet presAssocID="{ECDC101B-0109-4F03-B0DD-9A14958D7CF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5CD796-998B-4A6E-B73C-991817194531}" type="pres">
      <dgm:prSet presAssocID="{F3467C0E-87F0-4B83-A215-80711C2C9713}" presName="compNode" presStyleCnt="0"/>
      <dgm:spPr/>
    </dgm:pt>
    <dgm:pt modelId="{072A31B6-7B20-4B76-BE31-0B7373A3D89B}" type="pres">
      <dgm:prSet presAssocID="{F3467C0E-87F0-4B83-A215-80711C2C9713}" presName="bgRect" presStyleLbl="bgShp" presStyleIdx="0" presStyleCnt="3"/>
      <dgm:spPr/>
    </dgm:pt>
    <dgm:pt modelId="{48BC39B3-CB62-4B5A-B49B-65CDDB76CCF5}" type="pres">
      <dgm:prSet presAssocID="{F3467C0E-87F0-4B83-A215-80711C2C9713}" presName="iconRect" presStyleLbl="nod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CD96108-68B2-45A5-8D8B-F07AA2162D51}" type="pres">
      <dgm:prSet presAssocID="{F3467C0E-87F0-4B83-A215-80711C2C9713}" presName="spaceRect" presStyleCnt="0"/>
      <dgm:spPr/>
    </dgm:pt>
    <dgm:pt modelId="{0D1F9594-BBAB-43D5-B305-539DAF068CB5}" type="pres">
      <dgm:prSet presAssocID="{F3467C0E-87F0-4B83-A215-80711C2C9713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BDBFF20-C6E3-4F10-8E63-DB8C4F7F052E}" type="pres">
      <dgm:prSet presAssocID="{7F3208BF-D407-4262-8A99-BE1B58C918FC}" presName="sibTrans" presStyleCnt="0"/>
      <dgm:spPr/>
    </dgm:pt>
    <dgm:pt modelId="{6E879099-42E6-48E1-8E19-2756D7E806FA}" type="pres">
      <dgm:prSet presAssocID="{B7231D83-8D63-4451-9F8F-1490A3DB7E5A}" presName="compNode" presStyleCnt="0"/>
      <dgm:spPr/>
    </dgm:pt>
    <dgm:pt modelId="{55F94A81-7F4A-4FE1-86C3-CFEA91AFBB73}" type="pres">
      <dgm:prSet presAssocID="{B7231D83-8D63-4451-9F8F-1490A3DB7E5A}" presName="bgRect" presStyleLbl="bgShp" presStyleIdx="1" presStyleCnt="3"/>
      <dgm:spPr/>
    </dgm:pt>
    <dgm:pt modelId="{86FFCC79-795A-406C-90CB-E993C11E3614}" type="pres">
      <dgm:prSet presAssocID="{B7231D83-8D63-4451-9F8F-1490A3DB7E5A}" presName="iconRect" presStyleLbl="node1" presStyleIdx="1" presStyleCnt="3" custScaleY="12875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24F2BAE9-81B2-4229-A39F-26DAF683B351}" type="pres">
      <dgm:prSet presAssocID="{B7231D83-8D63-4451-9F8F-1490A3DB7E5A}" presName="spaceRect" presStyleCnt="0"/>
      <dgm:spPr/>
    </dgm:pt>
    <dgm:pt modelId="{BD9DE6B3-63BD-4FAD-8140-D67131E50F6E}" type="pres">
      <dgm:prSet presAssocID="{B7231D83-8D63-4451-9F8F-1490A3DB7E5A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D37273B-A6BC-4BD8-940D-EA4CCDA7FC07}" type="pres">
      <dgm:prSet presAssocID="{E13B906E-CE93-4804-A4E7-82C5EF8D46FD}" presName="sibTrans" presStyleCnt="0"/>
      <dgm:spPr/>
    </dgm:pt>
    <dgm:pt modelId="{35CEE209-E0B1-4895-B694-6DC271FE382E}" type="pres">
      <dgm:prSet presAssocID="{6985CD1C-FA23-4617-803C-958FDE363875}" presName="compNode" presStyleCnt="0"/>
      <dgm:spPr/>
    </dgm:pt>
    <dgm:pt modelId="{73423292-DAB2-434F-BFFA-B82219D0681B}" type="pres">
      <dgm:prSet presAssocID="{6985CD1C-FA23-4617-803C-958FDE363875}" presName="bgRect" presStyleLbl="bgShp" presStyleIdx="2" presStyleCnt="3"/>
      <dgm:spPr/>
    </dgm:pt>
    <dgm:pt modelId="{9CCC04B3-7EEA-4343-8D7D-087A2EB1A48F}" type="pres">
      <dgm:prSet presAssocID="{6985CD1C-FA23-4617-803C-958FDE363875}" presName="iconRect" presStyleLbl="node1" presStyleIdx="2" presStyleCnt="3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0BEED35E-0EE0-4629-B72A-EB10BE9E75E7}" type="pres">
      <dgm:prSet presAssocID="{6985CD1C-FA23-4617-803C-958FDE363875}" presName="spaceRect" presStyleCnt="0"/>
      <dgm:spPr/>
    </dgm:pt>
    <dgm:pt modelId="{23655B47-38AF-4F63-B73B-EDC64F913830}" type="pres">
      <dgm:prSet presAssocID="{6985CD1C-FA23-4617-803C-958FDE363875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AA1CF63-7DC0-49AE-A5B3-E2215F6C0919}" srcId="{ECDC101B-0109-4F03-B0DD-9A14958D7CF7}" destId="{F3467C0E-87F0-4B83-A215-80711C2C9713}" srcOrd="0" destOrd="0" parTransId="{1AB0411E-0E2E-4CAF-B836-90BB6E1A26E2}" sibTransId="{7F3208BF-D407-4262-8A99-BE1B58C918FC}"/>
    <dgm:cxn modelId="{DE5809F1-A600-40FC-A9C5-E25DCCDEC696}" srcId="{ECDC101B-0109-4F03-B0DD-9A14958D7CF7}" destId="{B7231D83-8D63-4451-9F8F-1490A3DB7E5A}" srcOrd="1" destOrd="0" parTransId="{4E379A08-133D-4234-AFE9-CE6E6220AF4C}" sibTransId="{E13B906E-CE93-4804-A4E7-82C5EF8D46FD}"/>
    <dgm:cxn modelId="{A1BE690D-E0F8-4DF5-A1C1-7CEEBFF0227F}" type="presOf" srcId="{ECDC101B-0109-4F03-B0DD-9A14958D7CF7}" destId="{D931E940-B652-4E1B-8DD9-F81244134195}" srcOrd="0" destOrd="0" presId="urn:microsoft.com/office/officeart/2018/2/layout/IconVerticalSolidList"/>
    <dgm:cxn modelId="{166ACFB5-53D1-46F0-A7AE-5734068810B1}" type="presOf" srcId="{F3467C0E-87F0-4B83-A215-80711C2C9713}" destId="{0D1F9594-BBAB-43D5-B305-539DAF068CB5}" srcOrd="0" destOrd="0" presId="urn:microsoft.com/office/officeart/2018/2/layout/IconVerticalSolidList"/>
    <dgm:cxn modelId="{EE3EF184-0A43-4A76-A304-3A87B9D4AA12}" type="presOf" srcId="{6985CD1C-FA23-4617-803C-958FDE363875}" destId="{23655B47-38AF-4F63-B73B-EDC64F913830}" srcOrd="0" destOrd="0" presId="urn:microsoft.com/office/officeart/2018/2/layout/IconVerticalSolidList"/>
    <dgm:cxn modelId="{B81E7B76-14B0-4A6F-9D9F-1C7E3DC614F0}" type="presOf" srcId="{B7231D83-8D63-4451-9F8F-1490A3DB7E5A}" destId="{BD9DE6B3-63BD-4FAD-8140-D67131E50F6E}" srcOrd="0" destOrd="0" presId="urn:microsoft.com/office/officeart/2018/2/layout/IconVerticalSolidList"/>
    <dgm:cxn modelId="{FDDB6AB7-E6DA-4B2D-BC69-C02A8BE68035}" srcId="{ECDC101B-0109-4F03-B0DD-9A14958D7CF7}" destId="{6985CD1C-FA23-4617-803C-958FDE363875}" srcOrd="2" destOrd="0" parTransId="{EE3835A7-212D-4091-AE85-09A1B1921C57}" sibTransId="{749B9C93-C72C-4793-89A4-E4E135088577}"/>
    <dgm:cxn modelId="{7A4537CE-3797-4408-8693-31D40C122A10}" type="presParOf" srcId="{D931E940-B652-4E1B-8DD9-F81244134195}" destId="{EF5CD796-998B-4A6E-B73C-991817194531}" srcOrd="0" destOrd="0" presId="urn:microsoft.com/office/officeart/2018/2/layout/IconVerticalSolidList"/>
    <dgm:cxn modelId="{260161C2-9726-47C0-87DA-A54F367D27C5}" type="presParOf" srcId="{EF5CD796-998B-4A6E-B73C-991817194531}" destId="{072A31B6-7B20-4B76-BE31-0B7373A3D89B}" srcOrd="0" destOrd="0" presId="urn:microsoft.com/office/officeart/2018/2/layout/IconVerticalSolidList"/>
    <dgm:cxn modelId="{CDFBB9DA-9873-4938-8592-801617E91F9E}" type="presParOf" srcId="{EF5CD796-998B-4A6E-B73C-991817194531}" destId="{48BC39B3-CB62-4B5A-B49B-65CDDB76CCF5}" srcOrd="1" destOrd="0" presId="urn:microsoft.com/office/officeart/2018/2/layout/IconVerticalSolidList"/>
    <dgm:cxn modelId="{F2761002-1517-42AB-9FD8-BBE08BB8AEA5}" type="presParOf" srcId="{EF5CD796-998B-4A6E-B73C-991817194531}" destId="{ACD96108-68B2-45A5-8D8B-F07AA2162D51}" srcOrd="2" destOrd="0" presId="urn:microsoft.com/office/officeart/2018/2/layout/IconVerticalSolidList"/>
    <dgm:cxn modelId="{7A67FC00-C4C9-4A8A-B725-A59AB66125F9}" type="presParOf" srcId="{EF5CD796-998B-4A6E-B73C-991817194531}" destId="{0D1F9594-BBAB-43D5-B305-539DAF068CB5}" srcOrd="3" destOrd="0" presId="urn:microsoft.com/office/officeart/2018/2/layout/IconVerticalSolidList"/>
    <dgm:cxn modelId="{F0EC6C6D-7C5F-41D1-833D-1EE27D4D9B59}" type="presParOf" srcId="{D931E940-B652-4E1B-8DD9-F81244134195}" destId="{7BDBFF20-C6E3-4F10-8E63-DB8C4F7F052E}" srcOrd="1" destOrd="0" presId="urn:microsoft.com/office/officeart/2018/2/layout/IconVerticalSolidList"/>
    <dgm:cxn modelId="{7F0FE57F-764D-41CB-A4A4-F66384ABAFCC}" type="presParOf" srcId="{D931E940-B652-4E1B-8DD9-F81244134195}" destId="{6E879099-42E6-48E1-8E19-2756D7E806FA}" srcOrd="2" destOrd="0" presId="urn:microsoft.com/office/officeart/2018/2/layout/IconVerticalSolidList"/>
    <dgm:cxn modelId="{51335521-A4FC-4BEE-96D0-E11E583254C1}" type="presParOf" srcId="{6E879099-42E6-48E1-8E19-2756D7E806FA}" destId="{55F94A81-7F4A-4FE1-86C3-CFEA91AFBB73}" srcOrd="0" destOrd="0" presId="urn:microsoft.com/office/officeart/2018/2/layout/IconVerticalSolidList"/>
    <dgm:cxn modelId="{605AE976-68B1-4692-AB1D-E3ED1F1848DA}" type="presParOf" srcId="{6E879099-42E6-48E1-8E19-2756D7E806FA}" destId="{86FFCC79-795A-406C-90CB-E993C11E3614}" srcOrd="1" destOrd="0" presId="urn:microsoft.com/office/officeart/2018/2/layout/IconVerticalSolidList"/>
    <dgm:cxn modelId="{CFB79386-AE12-4F70-BFE5-AE123A128944}" type="presParOf" srcId="{6E879099-42E6-48E1-8E19-2756D7E806FA}" destId="{24F2BAE9-81B2-4229-A39F-26DAF683B351}" srcOrd="2" destOrd="0" presId="urn:microsoft.com/office/officeart/2018/2/layout/IconVerticalSolidList"/>
    <dgm:cxn modelId="{72C2C632-04F1-40E3-ACA3-06D9A3965153}" type="presParOf" srcId="{6E879099-42E6-48E1-8E19-2756D7E806FA}" destId="{BD9DE6B3-63BD-4FAD-8140-D67131E50F6E}" srcOrd="3" destOrd="0" presId="urn:microsoft.com/office/officeart/2018/2/layout/IconVerticalSolidList"/>
    <dgm:cxn modelId="{CEE3861D-A088-4DD7-A34E-A474381022B7}" type="presParOf" srcId="{D931E940-B652-4E1B-8DD9-F81244134195}" destId="{0D37273B-A6BC-4BD8-940D-EA4CCDA7FC07}" srcOrd="3" destOrd="0" presId="urn:microsoft.com/office/officeart/2018/2/layout/IconVerticalSolidList"/>
    <dgm:cxn modelId="{78D06326-E8CB-4856-968E-3F602C061669}" type="presParOf" srcId="{D931E940-B652-4E1B-8DD9-F81244134195}" destId="{35CEE209-E0B1-4895-B694-6DC271FE382E}" srcOrd="4" destOrd="0" presId="urn:microsoft.com/office/officeart/2018/2/layout/IconVerticalSolidList"/>
    <dgm:cxn modelId="{E13E2C9C-834F-4559-B948-BF14555FB58F}" type="presParOf" srcId="{35CEE209-E0B1-4895-B694-6DC271FE382E}" destId="{73423292-DAB2-434F-BFFA-B82219D0681B}" srcOrd="0" destOrd="0" presId="urn:microsoft.com/office/officeart/2018/2/layout/IconVerticalSolidList"/>
    <dgm:cxn modelId="{6B6CD380-30A5-494D-82F1-18CBB2439931}" type="presParOf" srcId="{35CEE209-E0B1-4895-B694-6DC271FE382E}" destId="{9CCC04B3-7EEA-4343-8D7D-087A2EB1A48F}" srcOrd="1" destOrd="0" presId="urn:microsoft.com/office/officeart/2018/2/layout/IconVerticalSolidList"/>
    <dgm:cxn modelId="{4A4C9EC0-540B-48BD-9E1C-220199942694}" type="presParOf" srcId="{35CEE209-E0B1-4895-B694-6DC271FE382E}" destId="{0BEED35E-0EE0-4629-B72A-EB10BE9E75E7}" srcOrd="2" destOrd="0" presId="urn:microsoft.com/office/officeart/2018/2/layout/IconVerticalSolidList"/>
    <dgm:cxn modelId="{6F73A3BD-3354-4764-8EB7-09708FE90426}" type="presParOf" srcId="{35CEE209-E0B1-4895-B694-6DC271FE382E}" destId="{23655B47-38AF-4F63-B73B-EDC64F91383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F92A8B-097D-4D92-A6DD-F4CDAA5F877C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1E7AE7-6668-4252-AD3F-05CAB196317A}">
      <dgm:prSet/>
      <dgm:spPr/>
      <dgm:t>
        <a:bodyPr/>
        <a:lstStyle/>
        <a:p>
          <a:r>
            <a:rPr lang="en-US"/>
            <a:t>Price was the first African-American woman to receive recognition as a composer</a:t>
          </a:r>
        </a:p>
      </dgm:t>
    </dgm:pt>
    <dgm:pt modelId="{15D0E6E5-9C6C-4A27-B7CE-2CFCDDC33DE1}" type="parTrans" cxnId="{8DB93299-D69B-474F-A8D0-9E444A99CEB5}">
      <dgm:prSet/>
      <dgm:spPr/>
      <dgm:t>
        <a:bodyPr/>
        <a:lstStyle/>
        <a:p>
          <a:endParaRPr lang="en-US"/>
        </a:p>
      </dgm:t>
    </dgm:pt>
    <dgm:pt modelId="{A91E2EDA-4DA5-40B7-A85E-51DC18CEB0B0}" type="sibTrans" cxnId="{8DB93299-D69B-474F-A8D0-9E444A99CEB5}">
      <dgm:prSet/>
      <dgm:spPr/>
      <dgm:t>
        <a:bodyPr/>
        <a:lstStyle/>
        <a:p>
          <a:endParaRPr lang="en-US"/>
        </a:p>
      </dgm:t>
    </dgm:pt>
    <dgm:pt modelId="{A14526F6-5C56-47B3-B696-91F3009C8197}">
      <dgm:prSet/>
      <dgm:spPr/>
      <dgm:t>
        <a:bodyPr/>
        <a:lstStyle/>
        <a:p>
          <a:r>
            <a:rPr lang="en-US"/>
            <a:t>She frequently wrote to conductors, asking that they consider her work on its merits</a:t>
          </a:r>
        </a:p>
      </dgm:t>
    </dgm:pt>
    <dgm:pt modelId="{33C9A52F-8CE1-4A6B-B186-EA6864B24C5D}" type="parTrans" cxnId="{FEE0BCCF-F47B-4ABC-B6D2-8A9B074AD274}">
      <dgm:prSet/>
      <dgm:spPr/>
      <dgm:t>
        <a:bodyPr/>
        <a:lstStyle/>
        <a:p>
          <a:endParaRPr lang="en-US"/>
        </a:p>
      </dgm:t>
    </dgm:pt>
    <dgm:pt modelId="{7955CDB3-DD44-40BB-B227-E066AC7EE1AC}" type="sibTrans" cxnId="{FEE0BCCF-F47B-4ABC-B6D2-8A9B074AD274}">
      <dgm:prSet/>
      <dgm:spPr/>
      <dgm:t>
        <a:bodyPr/>
        <a:lstStyle/>
        <a:p>
          <a:endParaRPr lang="en-US"/>
        </a:p>
      </dgm:t>
    </dgm:pt>
    <dgm:pt modelId="{D7C3129B-A95A-4A5A-AF61-EFB0F35C6B64}">
      <dgm:prSet/>
      <dgm:spPr/>
      <dgm:t>
        <a:bodyPr/>
        <a:lstStyle/>
        <a:p>
          <a:r>
            <a:rPr lang="en-US" dirty="0"/>
            <a:t>She is known for incorporating </a:t>
          </a:r>
          <a:r>
            <a:rPr lang="en-US" dirty="0" smtClean="0"/>
            <a:t>Black </a:t>
          </a:r>
          <a:r>
            <a:rPr lang="en-US" dirty="0"/>
            <a:t>vernacular music sources into her art music works</a:t>
          </a:r>
        </a:p>
      </dgm:t>
    </dgm:pt>
    <dgm:pt modelId="{14D9B685-AAB3-410A-BB25-CE76CCA9C60A}" type="parTrans" cxnId="{2D630BED-B5D8-4FC2-8D5D-04E23704FBA4}">
      <dgm:prSet/>
      <dgm:spPr/>
      <dgm:t>
        <a:bodyPr/>
        <a:lstStyle/>
        <a:p>
          <a:endParaRPr lang="en-US"/>
        </a:p>
      </dgm:t>
    </dgm:pt>
    <dgm:pt modelId="{BBE25AF0-C07C-43ED-A4EE-5DFB132DF975}" type="sibTrans" cxnId="{2D630BED-B5D8-4FC2-8D5D-04E23704FBA4}">
      <dgm:prSet/>
      <dgm:spPr/>
      <dgm:t>
        <a:bodyPr/>
        <a:lstStyle/>
        <a:p>
          <a:endParaRPr lang="en-US"/>
        </a:p>
      </dgm:t>
    </dgm:pt>
    <dgm:pt modelId="{8419DF6B-10AA-41D2-8916-58A76B56D3BA}" type="pres">
      <dgm:prSet presAssocID="{08F92A8B-097D-4D92-A6DD-F4CDAA5F877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BB01D94-EA8F-450D-BC94-D7331333EB05}" type="pres">
      <dgm:prSet presAssocID="{1D1E7AE7-6668-4252-AD3F-05CAB196317A}" presName="hierRoot1" presStyleCnt="0"/>
      <dgm:spPr/>
    </dgm:pt>
    <dgm:pt modelId="{59FCD8AB-37C0-41C5-B984-F0611F3ACAE5}" type="pres">
      <dgm:prSet presAssocID="{1D1E7AE7-6668-4252-AD3F-05CAB196317A}" presName="composite" presStyleCnt="0"/>
      <dgm:spPr/>
    </dgm:pt>
    <dgm:pt modelId="{9C9A813A-D3BB-4756-8F91-990C9B139D70}" type="pres">
      <dgm:prSet presAssocID="{1D1E7AE7-6668-4252-AD3F-05CAB196317A}" presName="background" presStyleLbl="node0" presStyleIdx="0" presStyleCnt="3"/>
      <dgm:spPr/>
    </dgm:pt>
    <dgm:pt modelId="{5E37A12C-8A88-44FA-9C31-CE6151E4CF94}" type="pres">
      <dgm:prSet presAssocID="{1D1E7AE7-6668-4252-AD3F-05CAB196317A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15D3AB-8F7F-4F68-A7D3-70B2041A0A45}" type="pres">
      <dgm:prSet presAssocID="{1D1E7AE7-6668-4252-AD3F-05CAB196317A}" presName="hierChild2" presStyleCnt="0"/>
      <dgm:spPr/>
    </dgm:pt>
    <dgm:pt modelId="{E9A57D6C-C626-435C-9F59-FC7084EBC7B0}" type="pres">
      <dgm:prSet presAssocID="{A14526F6-5C56-47B3-B696-91F3009C8197}" presName="hierRoot1" presStyleCnt="0"/>
      <dgm:spPr/>
    </dgm:pt>
    <dgm:pt modelId="{EA65C59D-2F52-46CD-8B87-D0D189C180CF}" type="pres">
      <dgm:prSet presAssocID="{A14526F6-5C56-47B3-B696-91F3009C8197}" presName="composite" presStyleCnt="0"/>
      <dgm:spPr/>
    </dgm:pt>
    <dgm:pt modelId="{8D8EEB0A-A644-4F64-941B-73BA57679CFE}" type="pres">
      <dgm:prSet presAssocID="{A14526F6-5C56-47B3-B696-91F3009C8197}" presName="background" presStyleLbl="node0" presStyleIdx="1" presStyleCnt="3"/>
      <dgm:spPr/>
    </dgm:pt>
    <dgm:pt modelId="{11E4253F-7C26-4455-B89D-1903BCEF9DA1}" type="pres">
      <dgm:prSet presAssocID="{A14526F6-5C56-47B3-B696-91F3009C8197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87917C-AC6D-4BF4-8005-A5B13C1BB182}" type="pres">
      <dgm:prSet presAssocID="{A14526F6-5C56-47B3-B696-91F3009C8197}" presName="hierChild2" presStyleCnt="0"/>
      <dgm:spPr/>
    </dgm:pt>
    <dgm:pt modelId="{838301F5-5BF3-4833-9C30-BB2138551430}" type="pres">
      <dgm:prSet presAssocID="{D7C3129B-A95A-4A5A-AF61-EFB0F35C6B64}" presName="hierRoot1" presStyleCnt="0"/>
      <dgm:spPr/>
    </dgm:pt>
    <dgm:pt modelId="{EBF12491-F55A-45F9-97EA-6BB2176D62F4}" type="pres">
      <dgm:prSet presAssocID="{D7C3129B-A95A-4A5A-AF61-EFB0F35C6B64}" presName="composite" presStyleCnt="0"/>
      <dgm:spPr/>
    </dgm:pt>
    <dgm:pt modelId="{A1722F5A-1C1E-4789-BB8A-074CE56070C1}" type="pres">
      <dgm:prSet presAssocID="{D7C3129B-A95A-4A5A-AF61-EFB0F35C6B64}" presName="background" presStyleLbl="node0" presStyleIdx="2" presStyleCnt="3"/>
      <dgm:spPr/>
    </dgm:pt>
    <dgm:pt modelId="{AD1B7BD5-F9EB-4D10-86EC-9FCB989EFC6E}" type="pres">
      <dgm:prSet presAssocID="{D7C3129B-A95A-4A5A-AF61-EFB0F35C6B64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AFF14B-2996-441C-9708-65CB2AFFCC3C}" type="pres">
      <dgm:prSet presAssocID="{D7C3129B-A95A-4A5A-AF61-EFB0F35C6B64}" presName="hierChild2" presStyleCnt="0"/>
      <dgm:spPr/>
    </dgm:pt>
  </dgm:ptLst>
  <dgm:cxnLst>
    <dgm:cxn modelId="{8DB93299-D69B-474F-A8D0-9E444A99CEB5}" srcId="{08F92A8B-097D-4D92-A6DD-F4CDAA5F877C}" destId="{1D1E7AE7-6668-4252-AD3F-05CAB196317A}" srcOrd="0" destOrd="0" parTransId="{15D0E6E5-9C6C-4A27-B7CE-2CFCDDC33DE1}" sibTransId="{A91E2EDA-4DA5-40B7-A85E-51DC18CEB0B0}"/>
    <dgm:cxn modelId="{FDF63B0E-A30D-4B07-9FDE-C3FAE5D742B4}" type="presOf" srcId="{1D1E7AE7-6668-4252-AD3F-05CAB196317A}" destId="{5E37A12C-8A88-44FA-9C31-CE6151E4CF94}" srcOrd="0" destOrd="0" presId="urn:microsoft.com/office/officeart/2005/8/layout/hierarchy1"/>
    <dgm:cxn modelId="{12A30ADC-6FC2-43CE-B7A1-0C4D8E67057B}" type="presOf" srcId="{D7C3129B-A95A-4A5A-AF61-EFB0F35C6B64}" destId="{AD1B7BD5-F9EB-4D10-86EC-9FCB989EFC6E}" srcOrd="0" destOrd="0" presId="urn:microsoft.com/office/officeart/2005/8/layout/hierarchy1"/>
    <dgm:cxn modelId="{FEE0BCCF-F47B-4ABC-B6D2-8A9B074AD274}" srcId="{08F92A8B-097D-4D92-A6DD-F4CDAA5F877C}" destId="{A14526F6-5C56-47B3-B696-91F3009C8197}" srcOrd="1" destOrd="0" parTransId="{33C9A52F-8CE1-4A6B-B186-EA6864B24C5D}" sibTransId="{7955CDB3-DD44-40BB-B227-E066AC7EE1AC}"/>
    <dgm:cxn modelId="{2D630BED-B5D8-4FC2-8D5D-04E23704FBA4}" srcId="{08F92A8B-097D-4D92-A6DD-F4CDAA5F877C}" destId="{D7C3129B-A95A-4A5A-AF61-EFB0F35C6B64}" srcOrd="2" destOrd="0" parTransId="{14D9B685-AAB3-410A-BB25-CE76CCA9C60A}" sibTransId="{BBE25AF0-C07C-43ED-A4EE-5DFB132DF975}"/>
    <dgm:cxn modelId="{0292E2DD-3034-4D9D-A762-7BFC371427C3}" type="presOf" srcId="{08F92A8B-097D-4D92-A6DD-F4CDAA5F877C}" destId="{8419DF6B-10AA-41D2-8916-58A76B56D3BA}" srcOrd="0" destOrd="0" presId="urn:microsoft.com/office/officeart/2005/8/layout/hierarchy1"/>
    <dgm:cxn modelId="{AB063269-6390-43F3-B5DF-707362FD43A1}" type="presOf" srcId="{A14526F6-5C56-47B3-B696-91F3009C8197}" destId="{11E4253F-7C26-4455-B89D-1903BCEF9DA1}" srcOrd="0" destOrd="0" presId="urn:microsoft.com/office/officeart/2005/8/layout/hierarchy1"/>
    <dgm:cxn modelId="{788ECE0F-AF8D-4CD6-BB9C-BABFA37D6036}" type="presParOf" srcId="{8419DF6B-10AA-41D2-8916-58A76B56D3BA}" destId="{DBB01D94-EA8F-450D-BC94-D7331333EB05}" srcOrd="0" destOrd="0" presId="urn:microsoft.com/office/officeart/2005/8/layout/hierarchy1"/>
    <dgm:cxn modelId="{A3AD4F9B-E917-440A-A298-16C014F1BA10}" type="presParOf" srcId="{DBB01D94-EA8F-450D-BC94-D7331333EB05}" destId="{59FCD8AB-37C0-41C5-B984-F0611F3ACAE5}" srcOrd="0" destOrd="0" presId="urn:microsoft.com/office/officeart/2005/8/layout/hierarchy1"/>
    <dgm:cxn modelId="{1143877D-FE6A-49AE-9A4F-5DCD7949200E}" type="presParOf" srcId="{59FCD8AB-37C0-41C5-B984-F0611F3ACAE5}" destId="{9C9A813A-D3BB-4756-8F91-990C9B139D70}" srcOrd="0" destOrd="0" presId="urn:microsoft.com/office/officeart/2005/8/layout/hierarchy1"/>
    <dgm:cxn modelId="{20691CDA-163E-4F70-93E6-B4339141F9BF}" type="presParOf" srcId="{59FCD8AB-37C0-41C5-B984-F0611F3ACAE5}" destId="{5E37A12C-8A88-44FA-9C31-CE6151E4CF94}" srcOrd="1" destOrd="0" presId="urn:microsoft.com/office/officeart/2005/8/layout/hierarchy1"/>
    <dgm:cxn modelId="{FACA40DB-8FDD-4A77-BEFC-BF425E1ABA43}" type="presParOf" srcId="{DBB01D94-EA8F-450D-BC94-D7331333EB05}" destId="{3C15D3AB-8F7F-4F68-A7D3-70B2041A0A45}" srcOrd="1" destOrd="0" presId="urn:microsoft.com/office/officeart/2005/8/layout/hierarchy1"/>
    <dgm:cxn modelId="{39EFCE01-3E06-4F73-91C1-DECFC22832F8}" type="presParOf" srcId="{8419DF6B-10AA-41D2-8916-58A76B56D3BA}" destId="{E9A57D6C-C626-435C-9F59-FC7084EBC7B0}" srcOrd="1" destOrd="0" presId="urn:microsoft.com/office/officeart/2005/8/layout/hierarchy1"/>
    <dgm:cxn modelId="{2D52192A-F451-4D97-B0DB-D9EB5B45F942}" type="presParOf" srcId="{E9A57D6C-C626-435C-9F59-FC7084EBC7B0}" destId="{EA65C59D-2F52-46CD-8B87-D0D189C180CF}" srcOrd="0" destOrd="0" presId="urn:microsoft.com/office/officeart/2005/8/layout/hierarchy1"/>
    <dgm:cxn modelId="{A71BBD88-ADF1-4F78-8A9D-95BCD19DDBDA}" type="presParOf" srcId="{EA65C59D-2F52-46CD-8B87-D0D189C180CF}" destId="{8D8EEB0A-A644-4F64-941B-73BA57679CFE}" srcOrd="0" destOrd="0" presId="urn:microsoft.com/office/officeart/2005/8/layout/hierarchy1"/>
    <dgm:cxn modelId="{C2B836F8-A4DF-4DD5-91F5-FAF9FC2DB6AA}" type="presParOf" srcId="{EA65C59D-2F52-46CD-8B87-D0D189C180CF}" destId="{11E4253F-7C26-4455-B89D-1903BCEF9DA1}" srcOrd="1" destOrd="0" presId="urn:microsoft.com/office/officeart/2005/8/layout/hierarchy1"/>
    <dgm:cxn modelId="{088F418E-5B33-48F2-A879-2568857F658A}" type="presParOf" srcId="{E9A57D6C-C626-435C-9F59-FC7084EBC7B0}" destId="{3987917C-AC6D-4BF4-8005-A5B13C1BB182}" srcOrd="1" destOrd="0" presId="urn:microsoft.com/office/officeart/2005/8/layout/hierarchy1"/>
    <dgm:cxn modelId="{0374BFEB-8226-48C4-9DB7-1A0FF43C6C8E}" type="presParOf" srcId="{8419DF6B-10AA-41D2-8916-58A76B56D3BA}" destId="{838301F5-5BF3-4833-9C30-BB2138551430}" srcOrd="2" destOrd="0" presId="urn:microsoft.com/office/officeart/2005/8/layout/hierarchy1"/>
    <dgm:cxn modelId="{27A3A4BC-2F4A-4B4B-BF3E-9722993386BD}" type="presParOf" srcId="{838301F5-5BF3-4833-9C30-BB2138551430}" destId="{EBF12491-F55A-45F9-97EA-6BB2176D62F4}" srcOrd="0" destOrd="0" presId="urn:microsoft.com/office/officeart/2005/8/layout/hierarchy1"/>
    <dgm:cxn modelId="{88FC4C25-37FC-4A69-A4DA-1E008F807605}" type="presParOf" srcId="{EBF12491-F55A-45F9-97EA-6BB2176D62F4}" destId="{A1722F5A-1C1E-4789-BB8A-074CE56070C1}" srcOrd="0" destOrd="0" presId="urn:microsoft.com/office/officeart/2005/8/layout/hierarchy1"/>
    <dgm:cxn modelId="{A4BCC09F-9AB7-4EB2-9057-FE581AF33FF8}" type="presParOf" srcId="{EBF12491-F55A-45F9-97EA-6BB2176D62F4}" destId="{AD1B7BD5-F9EB-4D10-86EC-9FCB989EFC6E}" srcOrd="1" destOrd="0" presId="urn:microsoft.com/office/officeart/2005/8/layout/hierarchy1"/>
    <dgm:cxn modelId="{4672363C-89F0-42F6-8047-5C24AE7783DC}" type="presParOf" srcId="{838301F5-5BF3-4833-9C30-BB2138551430}" destId="{1EAFF14B-2996-441C-9708-65CB2AFFCC3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B276D-A849-4738-B640-9154CC94784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FDE331-F78D-40E1-8E54-8747064132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Zwilich</a:t>
          </a:r>
          <a:r>
            <a:rPr lang="en-US" dirty="0"/>
            <a:t> represents women who received advanced music degrees in the latter half of the 20</a:t>
          </a:r>
          <a:r>
            <a:rPr lang="en-US" baseline="30000" dirty="0"/>
            <a:t>th</a:t>
          </a:r>
          <a:r>
            <a:rPr lang="en-US" dirty="0"/>
            <a:t> century</a:t>
          </a:r>
        </a:p>
      </dgm:t>
    </dgm:pt>
    <dgm:pt modelId="{20CBD0A2-75F0-4AF3-B5B3-6037956B89BA}" type="parTrans" cxnId="{F9845416-EE50-4AD9-8F89-D4BB6807499E}">
      <dgm:prSet/>
      <dgm:spPr/>
      <dgm:t>
        <a:bodyPr/>
        <a:lstStyle/>
        <a:p>
          <a:endParaRPr lang="en-US"/>
        </a:p>
      </dgm:t>
    </dgm:pt>
    <dgm:pt modelId="{7135F470-4B56-48B5-A88E-A70F51175517}" type="sibTrans" cxnId="{F9845416-EE50-4AD9-8F89-D4BB6807499E}">
      <dgm:prSet/>
      <dgm:spPr/>
      <dgm:t>
        <a:bodyPr/>
        <a:lstStyle/>
        <a:p>
          <a:endParaRPr lang="en-US"/>
        </a:p>
      </dgm:t>
    </dgm:pt>
    <dgm:pt modelId="{5FD68168-95E3-48B7-BBAC-C9EDB6F375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Her personal performance skills, ensemble experience, and compositional knowledge result in technically challenging works known for their fine musical construction</a:t>
          </a:r>
        </a:p>
      </dgm:t>
    </dgm:pt>
    <dgm:pt modelId="{96FF67D6-E69E-4124-84B7-872191278856}" type="parTrans" cxnId="{670F8592-0D67-4A77-95A7-B061FBD43730}">
      <dgm:prSet/>
      <dgm:spPr/>
      <dgm:t>
        <a:bodyPr/>
        <a:lstStyle/>
        <a:p>
          <a:endParaRPr lang="en-US"/>
        </a:p>
      </dgm:t>
    </dgm:pt>
    <dgm:pt modelId="{39B66649-643F-4B14-B0FC-A89B1920712D}" type="sibTrans" cxnId="{670F8592-0D67-4A77-95A7-B061FBD43730}">
      <dgm:prSet/>
      <dgm:spPr/>
      <dgm:t>
        <a:bodyPr/>
        <a:lstStyle/>
        <a:p>
          <a:endParaRPr lang="en-US"/>
        </a:p>
      </dgm:t>
    </dgm:pt>
    <dgm:pt modelId="{CEC311DA-3430-4F3A-BFE5-0AEBF1A02A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 err="1">
              <a:solidFill>
                <a:schemeClr val="tx1"/>
              </a:solidFill>
            </a:rPr>
            <a:t>Zwilich</a:t>
          </a:r>
          <a:r>
            <a:rPr lang="en-US" b="1" dirty="0">
              <a:solidFill>
                <a:schemeClr val="tx1"/>
              </a:solidFill>
            </a:rPr>
            <a:t> was the first woman to win the Pulitzer Prize in Composition, awarded in 1983 for her </a:t>
          </a:r>
          <a:r>
            <a:rPr lang="en-US" b="1" i="1" dirty="0">
              <a:solidFill>
                <a:schemeClr val="tx1"/>
              </a:solidFill>
            </a:rPr>
            <a:t>Symphony Number One</a:t>
          </a:r>
          <a:endParaRPr lang="en-US" b="1" dirty="0">
            <a:solidFill>
              <a:schemeClr val="tx1"/>
            </a:solidFill>
          </a:endParaRPr>
        </a:p>
      </dgm:t>
    </dgm:pt>
    <dgm:pt modelId="{1B0F3398-37D5-4133-97F8-AB9A897A62EF}" type="parTrans" cxnId="{543C85CE-EE03-4D2C-AE74-5FD1290EF1B7}">
      <dgm:prSet/>
      <dgm:spPr/>
      <dgm:t>
        <a:bodyPr/>
        <a:lstStyle/>
        <a:p>
          <a:endParaRPr lang="en-US"/>
        </a:p>
      </dgm:t>
    </dgm:pt>
    <dgm:pt modelId="{206C4839-ECA6-486C-B9E6-9322A0AF9880}" type="sibTrans" cxnId="{543C85CE-EE03-4D2C-AE74-5FD1290EF1B7}">
      <dgm:prSet/>
      <dgm:spPr/>
      <dgm:t>
        <a:bodyPr/>
        <a:lstStyle/>
        <a:p>
          <a:endParaRPr lang="en-US"/>
        </a:p>
      </dgm:t>
    </dgm:pt>
    <dgm:pt modelId="{582CBE47-0C28-4814-B078-E4C85E30D216}" type="pres">
      <dgm:prSet presAssocID="{3BEB276D-A849-4738-B640-9154CC9478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F1896B-4917-44AC-9558-0E62DB4908A6}" type="pres">
      <dgm:prSet presAssocID="{7BFDE331-F78D-40E1-8E54-874706413217}" presName="node" presStyleLbl="node1" presStyleIdx="0" presStyleCnt="3" custScaleX="132827" custScaleY="168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82F34-8C9D-4322-BE4B-DA2F5C37527C}" type="pres">
      <dgm:prSet presAssocID="{7135F470-4B56-48B5-A88E-A70F51175517}" presName="sibTrans" presStyleCnt="0"/>
      <dgm:spPr/>
    </dgm:pt>
    <dgm:pt modelId="{E98F8634-34BC-4D5C-AAFE-F5EE8E98B266}" type="pres">
      <dgm:prSet presAssocID="{5FD68168-95E3-48B7-BBAC-C9EDB6F375D4}" presName="node" presStyleLbl="node1" presStyleIdx="1" presStyleCnt="3" custScaleX="134637" custScaleY="154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3D9E1-82EE-4C70-9B10-257B5663757A}" type="pres">
      <dgm:prSet presAssocID="{39B66649-643F-4B14-B0FC-A89B1920712D}" presName="sibTrans" presStyleCnt="0"/>
      <dgm:spPr/>
    </dgm:pt>
    <dgm:pt modelId="{FDE93B48-B7B0-4E9D-973C-384B2D2B45D0}" type="pres">
      <dgm:prSet presAssocID="{CEC311DA-3430-4F3A-BFE5-0AEBF1A02A4E}" presName="node" presStyleLbl="node1" presStyleIdx="2" presStyleCnt="3" custScaleX="145272" custScaleY="1726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8AAD3C-D34A-49E3-AD6D-368D1D63C25F}" type="presOf" srcId="{5FD68168-95E3-48B7-BBAC-C9EDB6F375D4}" destId="{E98F8634-34BC-4D5C-AAFE-F5EE8E98B266}" srcOrd="0" destOrd="0" presId="urn:microsoft.com/office/officeart/2005/8/layout/default"/>
    <dgm:cxn modelId="{9E7C89C4-0E5E-407A-8D01-2514D6BA01B0}" type="presOf" srcId="{3BEB276D-A849-4738-B640-9154CC94784D}" destId="{582CBE47-0C28-4814-B078-E4C85E30D216}" srcOrd="0" destOrd="0" presId="urn:microsoft.com/office/officeart/2005/8/layout/default"/>
    <dgm:cxn modelId="{6AF46758-9B54-4FB3-B9B4-A68203970C93}" type="presOf" srcId="{CEC311DA-3430-4F3A-BFE5-0AEBF1A02A4E}" destId="{FDE93B48-B7B0-4E9D-973C-384B2D2B45D0}" srcOrd="0" destOrd="0" presId="urn:microsoft.com/office/officeart/2005/8/layout/default"/>
    <dgm:cxn modelId="{F9845416-EE50-4AD9-8F89-D4BB6807499E}" srcId="{3BEB276D-A849-4738-B640-9154CC94784D}" destId="{7BFDE331-F78D-40E1-8E54-874706413217}" srcOrd="0" destOrd="0" parTransId="{20CBD0A2-75F0-4AF3-B5B3-6037956B89BA}" sibTransId="{7135F470-4B56-48B5-A88E-A70F51175517}"/>
    <dgm:cxn modelId="{543C85CE-EE03-4D2C-AE74-5FD1290EF1B7}" srcId="{3BEB276D-A849-4738-B640-9154CC94784D}" destId="{CEC311DA-3430-4F3A-BFE5-0AEBF1A02A4E}" srcOrd="2" destOrd="0" parTransId="{1B0F3398-37D5-4133-97F8-AB9A897A62EF}" sibTransId="{206C4839-ECA6-486C-B9E6-9322A0AF9880}"/>
    <dgm:cxn modelId="{C5C06A1E-F6EE-45F6-8E33-BA934CD202DE}" type="presOf" srcId="{7BFDE331-F78D-40E1-8E54-874706413217}" destId="{45F1896B-4917-44AC-9558-0E62DB4908A6}" srcOrd="0" destOrd="0" presId="urn:microsoft.com/office/officeart/2005/8/layout/default"/>
    <dgm:cxn modelId="{670F8592-0D67-4A77-95A7-B061FBD43730}" srcId="{3BEB276D-A849-4738-B640-9154CC94784D}" destId="{5FD68168-95E3-48B7-BBAC-C9EDB6F375D4}" srcOrd="1" destOrd="0" parTransId="{96FF67D6-E69E-4124-84B7-872191278856}" sibTransId="{39B66649-643F-4B14-B0FC-A89B1920712D}"/>
    <dgm:cxn modelId="{29A1B6F6-52C2-40EF-BDF9-1C498DA78BC7}" type="presParOf" srcId="{582CBE47-0C28-4814-B078-E4C85E30D216}" destId="{45F1896B-4917-44AC-9558-0E62DB4908A6}" srcOrd="0" destOrd="0" presId="urn:microsoft.com/office/officeart/2005/8/layout/default"/>
    <dgm:cxn modelId="{629DFA5F-9BE0-4435-94DA-E031CA4BBD74}" type="presParOf" srcId="{582CBE47-0C28-4814-B078-E4C85E30D216}" destId="{75982F34-8C9D-4322-BE4B-DA2F5C37527C}" srcOrd="1" destOrd="0" presId="urn:microsoft.com/office/officeart/2005/8/layout/default"/>
    <dgm:cxn modelId="{E32F097B-3CA1-4FC3-8F67-92AA9706C7C5}" type="presParOf" srcId="{582CBE47-0C28-4814-B078-E4C85E30D216}" destId="{E98F8634-34BC-4D5C-AAFE-F5EE8E98B266}" srcOrd="2" destOrd="0" presId="urn:microsoft.com/office/officeart/2005/8/layout/default"/>
    <dgm:cxn modelId="{F37C92B7-B387-4ECC-8E7F-A69A8ADC91D8}" type="presParOf" srcId="{582CBE47-0C28-4814-B078-E4C85E30D216}" destId="{2EB3D9E1-82EE-4C70-9B10-257B5663757A}" srcOrd="3" destOrd="0" presId="urn:microsoft.com/office/officeart/2005/8/layout/default"/>
    <dgm:cxn modelId="{5C2AED20-A63E-4CEE-AE8D-222492C5EB55}" type="presParOf" srcId="{582CBE47-0C28-4814-B078-E4C85E30D216}" destId="{FDE93B48-B7B0-4E9D-973C-384B2D2B45D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8B4BD9-2030-4A01-92B7-4C5CB1653CDD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4FA6459-0D98-401E-AF77-A4721A844E42}">
      <dgm:prSet/>
      <dgm:spPr/>
      <dgm:t>
        <a:bodyPr/>
        <a:lstStyle/>
        <a:p>
          <a:r>
            <a:rPr lang="en-US"/>
            <a:t>Chen Yi’s compositional voice reflects a fusion of music of the East and West</a:t>
          </a:r>
        </a:p>
      </dgm:t>
    </dgm:pt>
    <dgm:pt modelId="{B0B5E427-5429-4DC8-9B35-F47F14BBFD9C}" type="parTrans" cxnId="{3B9771E0-888B-4B67-AD4A-380B44055C0D}">
      <dgm:prSet/>
      <dgm:spPr/>
      <dgm:t>
        <a:bodyPr/>
        <a:lstStyle/>
        <a:p>
          <a:endParaRPr lang="en-US"/>
        </a:p>
      </dgm:t>
    </dgm:pt>
    <dgm:pt modelId="{637564D6-D457-442B-BF1A-943997563BF7}" type="sibTrans" cxnId="{3B9771E0-888B-4B67-AD4A-380B44055C0D}">
      <dgm:prSet/>
      <dgm:spPr/>
      <dgm:t>
        <a:bodyPr/>
        <a:lstStyle/>
        <a:p>
          <a:endParaRPr lang="en-US"/>
        </a:p>
      </dgm:t>
    </dgm:pt>
    <dgm:pt modelId="{8B3C9429-0512-43AD-8544-CC11C1CFBC3C}">
      <dgm:prSet/>
      <dgm:spPr/>
      <dgm:t>
        <a:bodyPr/>
        <a:lstStyle/>
        <a:p>
          <a:r>
            <a:rPr lang="en-US"/>
            <a:t>In China, she became familiar with almost every traditional Chinese instrument</a:t>
          </a:r>
        </a:p>
      </dgm:t>
    </dgm:pt>
    <dgm:pt modelId="{B78A4069-76FD-40B3-815C-E4E4E81137D8}" type="parTrans" cxnId="{0654A569-DD6E-4166-B254-171ECA41D102}">
      <dgm:prSet/>
      <dgm:spPr/>
      <dgm:t>
        <a:bodyPr/>
        <a:lstStyle/>
        <a:p>
          <a:endParaRPr lang="en-US"/>
        </a:p>
      </dgm:t>
    </dgm:pt>
    <dgm:pt modelId="{3EFDB93D-04C2-445A-9C9C-47F6D547BB8A}" type="sibTrans" cxnId="{0654A569-DD6E-4166-B254-171ECA41D102}">
      <dgm:prSet/>
      <dgm:spPr/>
      <dgm:t>
        <a:bodyPr/>
        <a:lstStyle/>
        <a:p>
          <a:endParaRPr lang="en-US"/>
        </a:p>
      </dgm:t>
    </dgm:pt>
    <dgm:pt modelId="{22C97383-0985-48FF-A643-749A64261D3D}">
      <dgm:prSet/>
      <dgm:spPr/>
      <dgm:t>
        <a:bodyPr/>
        <a:lstStyle/>
        <a:p>
          <a:r>
            <a:rPr lang="en-US" dirty="0"/>
            <a:t>At the same time, she studied Western violin and piano literature</a:t>
          </a:r>
        </a:p>
      </dgm:t>
    </dgm:pt>
    <dgm:pt modelId="{A11386D9-ECBE-49B2-AE5A-5FCF769F24DE}" type="parTrans" cxnId="{19EFF7D1-ECED-4CA5-8B6A-CD430BC9DACC}">
      <dgm:prSet/>
      <dgm:spPr/>
      <dgm:t>
        <a:bodyPr/>
        <a:lstStyle/>
        <a:p>
          <a:endParaRPr lang="en-US"/>
        </a:p>
      </dgm:t>
    </dgm:pt>
    <dgm:pt modelId="{5D28984F-8D41-487F-B062-7A21EDA7A4E0}" type="sibTrans" cxnId="{19EFF7D1-ECED-4CA5-8B6A-CD430BC9DACC}">
      <dgm:prSet/>
      <dgm:spPr/>
      <dgm:t>
        <a:bodyPr/>
        <a:lstStyle/>
        <a:p>
          <a:endParaRPr lang="en-US"/>
        </a:p>
      </dgm:t>
    </dgm:pt>
    <dgm:pt modelId="{DFB2DFA7-0B11-49D0-A4F9-8FAB569C6B08}">
      <dgm:prSet/>
      <dgm:spPr/>
      <dgm:t>
        <a:bodyPr/>
        <a:lstStyle/>
        <a:p>
          <a:r>
            <a:rPr lang="en-US"/>
            <a:t>Chen Yi’s “Chinese Myths Cantata” is an excellent example of the composer’s ability to authentically preserve and blend musical traditions</a:t>
          </a:r>
        </a:p>
      </dgm:t>
    </dgm:pt>
    <dgm:pt modelId="{6A01EC70-3D90-45D4-88E8-AD5C86CF7F08}" type="parTrans" cxnId="{67FF6C4D-01A1-4BF1-BBF6-3D8410D4EFBF}">
      <dgm:prSet/>
      <dgm:spPr/>
      <dgm:t>
        <a:bodyPr/>
        <a:lstStyle/>
        <a:p>
          <a:endParaRPr lang="en-US"/>
        </a:p>
      </dgm:t>
    </dgm:pt>
    <dgm:pt modelId="{3AD29E1C-E131-4566-8185-FB89342B9852}" type="sibTrans" cxnId="{67FF6C4D-01A1-4BF1-BBF6-3D8410D4EFBF}">
      <dgm:prSet/>
      <dgm:spPr/>
      <dgm:t>
        <a:bodyPr/>
        <a:lstStyle/>
        <a:p>
          <a:endParaRPr lang="en-US"/>
        </a:p>
      </dgm:t>
    </dgm:pt>
    <dgm:pt modelId="{1BE68C51-7C58-4F73-9E3B-69605DF043F7}">
      <dgm:prSet/>
      <dgm:spPr/>
      <dgm:t>
        <a:bodyPr/>
        <a:lstStyle/>
        <a:p>
          <a:r>
            <a:rPr lang="en-US"/>
            <a:t>Largely atonal, the work appeals to audiences on many levels, including its programmatic nature</a:t>
          </a:r>
        </a:p>
      </dgm:t>
    </dgm:pt>
    <dgm:pt modelId="{5C39528B-99E7-4B0F-B13D-3D6ADF587C91}" type="parTrans" cxnId="{578E74B7-A972-4493-9DCC-7DE449E402EC}">
      <dgm:prSet/>
      <dgm:spPr/>
      <dgm:t>
        <a:bodyPr/>
        <a:lstStyle/>
        <a:p>
          <a:endParaRPr lang="en-US"/>
        </a:p>
      </dgm:t>
    </dgm:pt>
    <dgm:pt modelId="{4478D575-C726-45FA-B645-F346A486CFAC}" type="sibTrans" cxnId="{578E74B7-A972-4493-9DCC-7DE449E402EC}">
      <dgm:prSet/>
      <dgm:spPr/>
      <dgm:t>
        <a:bodyPr/>
        <a:lstStyle/>
        <a:p>
          <a:endParaRPr lang="en-US"/>
        </a:p>
      </dgm:t>
    </dgm:pt>
    <dgm:pt modelId="{300FC9B1-6DD9-4AD4-9F54-D753D03A3CB1}" type="pres">
      <dgm:prSet presAssocID="{198B4BD9-2030-4A01-92B7-4C5CB1653C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8657A2-AAD5-43B1-8D76-0AC5882FFAB8}" type="pres">
      <dgm:prSet presAssocID="{1BE68C51-7C58-4F73-9E3B-69605DF043F7}" presName="boxAndChildren" presStyleCnt="0"/>
      <dgm:spPr/>
    </dgm:pt>
    <dgm:pt modelId="{22B10222-3A1E-4620-A2A8-C6814CDE8BBB}" type="pres">
      <dgm:prSet presAssocID="{1BE68C51-7C58-4F73-9E3B-69605DF043F7}" presName="parentTextBox" presStyleLbl="node1" presStyleIdx="0" presStyleCnt="3"/>
      <dgm:spPr/>
      <dgm:t>
        <a:bodyPr/>
        <a:lstStyle/>
        <a:p>
          <a:endParaRPr lang="en-US"/>
        </a:p>
      </dgm:t>
    </dgm:pt>
    <dgm:pt modelId="{3F6E57DA-5430-4D48-843B-D3A75BC016F1}" type="pres">
      <dgm:prSet presAssocID="{3AD29E1C-E131-4566-8185-FB89342B9852}" presName="sp" presStyleCnt="0"/>
      <dgm:spPr/>
    </dgm:pt>
    <dgm:pt modelId="{4AD8C02A-2428-4547-B5EC-2EF8DCB5EBF2}" type="pres">
      <dgm:prSet presAssocID="{DFB2DFA7-0B11-49D0-A4F9-8FAB569C6B08}" presName="arrowAndChildren" presStyleCnt="0"/>
      <dgm:spPr/>
    </dgm:pt>
    <dgm:pt modelId="{49BB1B32-2964-4F35-96A9-03C075FB63D4}" type="pres">
      <dgm:prSet presAssocID="{DFB2DFA7-0B11-49D0-A4F9-8FAB569C6B08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FB4ED9BF-5334-405C-98CE-484E7C68E8A1}" type="pres">
      <dgm:prSet presAssocID="{637564D6-D457-442B-BF1A-943997563BF7}" presName="sp" presStyleCnt="0"/>
      <dgm:spPr/>
    </dgm:pt>
    <dgm:pt modelId="{14C377BA-9690-44CA-AA3E-9B2F9D290E2C}" type="pres">
      <dgm:prSet presAssocID="{E4FA6459-0D98-401E-AF77-A4721A844E42}" presName="arrowAndChildren" presStyleCnt="0"/>
      <dgm:spPr/>
    </dgm:pt>
    <dgm:pt modelId="{84271691-2A03-4617-8900-074E0E006762}" type="pres">
      <dgm:prSet presAssocID="{E4FA6459-0D98-401E-AF77-A4721A844E42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C5BECA2-2392-464E-A563-FFCBF3711472}" type="pres">
      <dgm:prSet presAssocID="{E4FA6459-0D98-401E-AF77-A4721A844E42}" presName="arrow" presStyleLbl="node1" presStyleIdx="2" presStyleCnt="3"/>
      <dgm:spPr/>
      <dgm:t>
        <a:bodyPr/>
        <a:lstStyle/>
        <a:p>
          <a:endParaRPr lang="en-US"/>
        </a:p>
      </dgm:t>
    </dgm:pt>
    <dgm:pt modelId="{01D70AE9-4C80-4A55-B2A7-AC2F43587A15}" type="pres">
      <dgm:prSet presAssocID="{E4FA6459-0D98-401E-AF77-A4721A844E42}" presName="descendantArrow" presStyleCnt="0"/>
      <dgm:spPr/>
    </dgm:pt>
    <dgm:pt modelId="{D2707E5B-2340-4C1C-93F3-9E78C366C10A}" type="pres">
      <dgm:prSet presAssocID="{8B3C9429-0512-43AD-8544-CC11C1CFBC3C}" presName="childTextArrow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C57BA-6C21-4173-8970-14DF54962C54}" type="pres">
      <dgm:prSet presAssocID="{22C97383-0985-48FF-A643-749A64261D3D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FF6C4D-01A1-4BF1-BBF6-3D8410D4EFBF}" srcId="{198B4BD9-2030-4A01-92B7-4C5CB1653CDD}" destId="{DFB2DFA7-0B11-49D0-A4F9-8FAB569C6B08}" srcOrd="1" destOrd="0" parTransId="{6A01EC70-3D90-45D4-88E8-AD5C86CF7F08}" sibTransId="{3AD29E1C-E131-4566-8185-FB89342B9852}"/>
    <dgm:cxn modelId="{578E74B7-A972-4493-9DCC-7DE449E402EC}" srcId="{198B4BD9-2030-4A01-92B7-4C5CB1653CDD}" destId="{1BE68C51-7C58-4F73-9E3B-69605DF043F7}" srcOrd="2" destOrd="0" parTransId="{5C39528B-99E7-4B0F-B13D-3D6ADF587C91}" sibTransId="{4478D575-C726-45FA-B645-F346A486CFAC}"/>
    <dgm:cxn modelId="{0B6D9788-3ACF-4401-8F89-BEF2783636E8}" type="presOf" srcId="{22C97383-0985-48FF-A643-749A64261D3D}" destId="{994C57BA-6C21-4173-8970-14DF54962C54}" srcOrd="0" destOrd="0" presId="urn:microsoft.com/office/officeart/2005/8/layout/process4"/>
    <dgm:cxn modelId="{A3901E79-D347-4B7B-91DC-71D329E268B8}" type="presOf" srcId="{DFB2DFA7-0B11-49D0-A4F9-8FAB569C6B08}" destId="{49BB1B32-2964-4F35-96A9-03C075FB63D4}" srcOrd="0" destOrd="0" presId="urn:microsoft.com/office/officeart/2005/8/layout/process4"/>
    <dgm:cxn modelId="{1E78BDF5-C4FA-4FA0-AB0C-42CDA7A2C797}" type="presOf" srcId="{E4FA6459-0D98-401E-AF77-A4721A844E42}" destId="{BC5BECA2-2392-464E-A563-FFCBF3711472}" srcOrd="1" destOrd="0" presId="urn:microsoft.com/office/officeart/2005/8/layout/process4"/>
    <dgm:cxn modelId="{3B9771E0-888B-4B67-AD4A-380B44055C0D}" srcId="{198B4BD9-2030-4A01-92B7-4C5CB1653CDD}" destId="{E4FA6459-0D98-401E-AF77-A4721A844E42}" srcOrd="0" destOrd="0" parTransId="{B0B5E427-5429-4DC8-9B35-F47F14BBFD9C}" sibTransId="{637564D6-D457-442B-BF1A-943997563BF7}"/>
    <dgm:cxn modelId="{9EAE07FF-B59E-490F-92D9-3699864252CC}" type="presOf" srcId="{1BE68C51-7C58-4F73-9E3B-69605DF043F7}" destId="{22B10222-3A1E-4620-A2A8-C6814CDE8BBB}" srcOrd="0" destOrd="0" presId="urn:microsoft.com/office/officeart/2005/8/layout/process4"/>
    <dgm:cxn modelId="{19EFF7D1-ECED-4CA5-8B6A-CD430BC9DACC}" srcId="{E4FA6459-0D98-401E-AF77-A4721A844E42}" destId="{22C97383-0985-48FF-A643-749A64261D3D}" srcOrd="1" destOrd="0" parTransId="{A11386D9-ECBE-49B2-AE5A-5FCF769F24DE}" sibTransId="{5D28984F-8D41-487F-B062-7A21EDA7A4E0}"/>
    <dgm:cxn modelId="{329A1E9F-1F88-45BA-940A-5B5B3D57E66F}" type="presOf" srcId="{E4FA6459-0D98-401E-AF77-A4721A844E42}" destId="{84271691-2A03-4617-8900-074E0E006762}" srcOrd="0" destOrd="0" presId="urn:microsoft.com/office/officeart/2005/8/layout/process4"/>
    <dgm:cxn modelId="{CEF6AC0D-D6B8-4E53-8602-1CFD81ED7497}" type="presOf" srcId="{8B3C9429-0512-43AD-8544-CC11C1CFBC3C}" destId="{D2707E5B-2340-4C1C-93F3-9E78C366C10A}" srcOrd="0" destOrd="0" presId="urn:microsoft.com/office/officeart/2005/8/layout/process4"/>
    <dgm:cxn modelId="{0654A569-DD6E-4166-B254-171ECA41D102}" srcId="{E4FA6459-0D98-401E-AF77-A4721A844E42}" destId="{8B3C9429-0512-43AD-8544-CC11C1CFBC3C}" srcOrd="0" destOrd="0" parTransId="{B78A4069-76FD-40B3-815C-E4E4E81137D8}" sibTransId="{3EFDB93D-04C2-445A-9C9C-47F6D547BB8A}"/>
    <dgm:cxn modelId="{F4687676-670D-4CF2-AE1C-6BA2DEE8FA54}" type="presOf" srcId="{198B4BD9-2030-4A01-92B7-4C5CB1653CDD}" destId="{300FC9B1-6DD9-4AD4-9F54-D753D03A3CB1}" srcOrd="0" destOrd="0" presId="urn:microsoft.com/office/officeart/2005/8/layout/process4"/>
    <dgm:cxn modelId="{02D0FC1E-821B-4C9C-AC7F-DCC60F6B11D5}" type="presParOf" srcId="{300FC9B1-6DD9-4AD4-9F54-D753D03A3CB1}" destId="{0C8657A2-AAD5-43B1-8D76-0AC5882FFAB8}" srcOrd="0" destOrd="0" presId="urn:microsoft.com/office/officeart/2005/8/layout/process4"/>
    <dgm:cxn modelId="{B0DD507E-680D-4B9B-80E6-614E05312DDD}" type="presParOf" srcId="{0C8657A2-AAD5-43B1-8D76-0AC5882FFAB8}" destId="{22B10222-3A1E-4620-A2A8-C6814CDE8BBB}" srcOrd="0" destOrd="0" presId="urn:microsoft.com/office/officeart/2005/8/layout/process4"/>
    <dgm:cxn modelId="{00E33191-CC79-41B9-B6E1-24E0D4EAE029}" type="presParOf" srcId="{300FC9B1-6DD9-4AD4-9F54-D753D03A3CB1}" destId="{3F6E57DA-5430-4D48-843B-D3A75BC016F1}" srcOrd="1" destOrd="0" presId="urn:microsoft.com/office/officeart/2005/8/layout/process4"/>
    <dgm:cxn modelId="{C778AC45-5050-4A22-8322-34AE640DD2B8}" type="presParOf" srcId="{300FC9B1-6DD9-4AD4-9F54-D753D03A3CB1}" destId="{4AD8C02A-2428-4547-B5EC-2EF8DCB5EBF2}" srcOrd="2" destOrd="0" presId="urn:microsoft.com/office/officeart/2005/8/layout/process4"/>
    <dgm:cxn modelId="{31A18724-45EF-461B-B909-01810D02050F}" type="presParOf" srcId="{4AD8C02A-2428-4547-B5EC-2EF8DCB5EBF2}" destId="{49BB1B32-2964-4F35-96A9-03C075FB63D4}" srcOrd="0" destOrd="0" presId="urn:microsoft.com/office/officeart/2005/8/layout/process4"/>
    <dgm:cxn modelId="{98F5C098-F803-4935-85DA-6DDE210261F2}" type="presParOf" srcId="{300FC9B1-6DD9-4AD4-9F54-D753D03A3CB1}" destId="{FB4ED9BF-5334-405C-98CE-484E7C68E8A1}" srcOrd="3" destOrd="0" presId="urn:microsoft.com/office/officeart/2005/8/layout/process4"/>
    <dgm:cxn modelId="{9280C851-2C1D-4A42-8F26-C7DDF53A5159}" type="presParOf" srcId="{300FC9B1-6DD9-4AD4-9F54-D753D03A3CB1}" destId="{14C377BA-9690-44CA-AA3E-9B2F9D290E2C}" srcOrd="4" destOrd="0" presId="urn:microsoft.com/office/officeart/2005/8/layout/process4"/>
    <dgm:cxn modelId="{5213BACE-16F7-48CF-9D7C-FFB6850E073C}" type="presParOf" srcId="{14C377BA-9690-44CA-AA3E-9B2F9D290E2C}" destId="{84271691-2A03-4617-8900-074E0E006762}" srcOrd="0" destOrd="0" presId="urn:microsoft.com/office/officeart/2005/8/layout/process4"/>
    <dgm:cxn modelId="{6F1D3475-01C8-43CA-8DD8-17CD7BE0046D}" type="presParOf" srcId="{14C377BA-9690-44CA-AA3E-9B2F9D290E2C}" destId="{BC5BECA2-2392-464E-A563-FFCBF3711472}" srcOrd="1" destOrd="0" presId="urn:microsoft.com/office/officeart/2005/8/layout/process4"/>
    <dgm:cxn modelId="{FC8F3EDA-9811-45D0-AC1C-9866657F0FC9}" type="presParOf" srcId="{14C377BA-9690-44CA-AA3E-9B2F9D290E2C}" destId="{01D70AE9-4C80-4A55-B2A7-AC2F43587A15}" srcOrd="2" destOrd="0" presId="urn:microsoft.com/office/officeart/2005/8/layout/process4"/>
    <dgm:cxn modelId="{8DF24DA3-00CF-4569-AB03-F5504A8C60D5}" type="presParOf" srcId="{01D70AE9-4C80-4A55-B2A7-AC2F43587A15}" destId="{D2707E5B-2340-4C1C-93F3-9E78C366C10A}" srcOrd="0" destOrd="0" presId="urn:microsoft.com/office/officeart/2005/8/layout/process4"/>
    <dgm:cxn modelId="{DFA66302-24FE-4F8A-B0AA-5FF4561B2DF0}" type="presParOf" srcId="{01D70AE9-4C80-4A55-B2A7-AC2F43587A15}" destId="{994C57BA-6C21-4173-8970-14DF54962C54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06BEA7-3959-49F4-B747-CF78C6F4E17E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EDA73F-DF61-4EFE-BB1E-8B176F19E2D5}">
      <dgm:prSet/>
      <dgm:spPr/>
      <dgm:t>
        <a:bodyPr/>
        <a:lstStyle/>
        <a:p>
          <a:r>
            <a:rPr lang="en-US" dirty="0"/>
            <a:t>Women have long been involved in chamber music, but experimental music has rested in the male domain</a:t>
          </a:r>
        </a:p>
      </dgm:t>
    </dgm:pt>
    <dgm:pt modelId="{DFB2A4D1-952A-41E3-9CBD-A84413CC8396}" type="parTrans" cxnId="{A2F6E2A7-934F-4D0A-B9AF-C4436880AA5A}">
      <dgm:prSet/>
      <dgm:spPr/>
      <dgm:t>
        <a:bodyPr/>
        <a:lstStyle/>
        <a:p>
          <a:endParaRPr lang="en-US"/>
        </a:p>
      </dgm:t>
    </dgm:pt>
    <dgm:pt modelId="{59DF2136-11E4-496B-9585-6D862C079821}" type="sibTrans" cxnId="{A2F6E2A7-934F-4D0A-B9AF-C4436880AA5A}">
      <dgm:prSet/>
      <dgm:spPr/>
      <dgm:t>
        <a:bodyPr/>
        <a:lstStyle/>
        <a:p>
          <a:endParaRPr lang="en-US"/>
        </a:p>
      </dgm:t>
    </dgm:pt>
    <dgm:pt modelId="{80A67D4E-1156-4719-9345-4F2C1FE683F6}">
      <dgm:prSet/>
      <dgm:spPr/>
      <dgm:t>
        <a:bodyPr/>
        <a:lstStyle/>
        <a:p>
          <a:r>
            <a:rPr lang="en-US" dirty="0"/>
            <a:t>Audiences often resist experimental music, regardless of the composer’s sex</a:t>
          </a:r>
        </a:p>
      </dgm:t>
    </dgm:pt>
    <dgm:pt modelId="{DB1C4A5D-A605-498F-BAC7-E9A88CF944F3}" type="parTrans" cxnId="{D42993E3-921F-4A9B-8ACB-D2DD67DA1E87}">
      <dgm:prSet/>
      <dgm:spPr/>
      <dgm:t>
        <a:bodyPr/>
        <a:lstStyle/>
        <a:p>
          <a:endParaRPr lang="en-US"/>
        </a:p>
      </dgm:t>
    </dgm:pt>
    <dgm:pt modelId="{6EABB68B-A007-4DB4-A1FB-405F5A22D0CE}" type="sibTrans" cxnId="{D42993E3-921F-4A9B-8ACB-D2DD67DA1E87}">
      <dgm:prSet/>
      <dgm:spPr/>
      <dgm:t>
        <a:bodyPr/>
        <a:lstStyle/>
        <a:p>
          <a:endParaRPr lang="en-US"/>
        </a:p>
      </dgm:t>
    </dgm:pt>
    <dgm:pt modelId="{61ADDBCB-DCDD-430B-AD1C-9122A081EF65}">
      <dgm:prSet/>
      <dgm:spPr/>
      <dgm:t>
        <a:bodyPr/>
        <a:lstStyle/>
        <a:p>
          <a:r>
            <a:rPr lang="en-US" dirty="0"/>
            <a:t>Still, male experimental composers have historically received the most documentation</a:t>
          </a:r>
        </a:p>
      </dgm:t>
    </dgm:pt>
    <dgm:pt modelId="{23BBC73F-1F8D-4185-B204-1DB46234E5C6}" type="parTrans" cxnId="{C1B5FDFC-8866-4D91-9EBA-5EABB0CF8AA1}">
      <dgm:prSet/>
      <dgm:spPr/>
      <dgm:t>
        <a:bodyPr/>
        <a:lstStyle/>
        <a:p>
          <a:endParaRPr lang="en-US"/>
        </a:p>
      </dgm:t>
    </dgm:pt>
    <dgm:pt modelId="{952FFB4A-EAE0-4ADE-9134-612F8C120D57}" type="sibTrans" cxnId="{C1B5FDFC-8866-4D91-9EBA-5EABB0CF8AA1}">
      <dgm:prSet/>
      <dgm:spPr/>
      <dgm:t>
        <a:bodyPr/>
        <a:lstStyle/>
        <a:p>
          <a:endParaRPr lang="en-US"/>
        </a:p>
      </dgm:t>
    </dgm:pt>
    <dgm:pt modelId="{7305B6D9-B0CD-4D8D-BC79-FABC24EE67F3}" type="pres">
      <dgm:prSet presAssocID="{F806BEA7-3959-49F4-B747-CF78C6F4E17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36F4E5-D8ED-4E3A-AC11-8E13D6E27AC7}" type="pres">
      <dgm:prSet presAssocID="{54EDA73F-DF61-4EFE-BB1E-8B176F19E2D5}" presName="hierRoot1" presStyleCnt="0"/>
      <dgm:spPr/>
    </dgm:pt>
    <dgm:pt modelId="{1444B52B-990D-4BAC-A53B-A46FF247ED08}" type="pres">
      <dgm:prSet presAssocID="{54EDA73F-DF61-4EFE-BB1E-8B176F19E2D5}" presName="composite" presStyleCnt="0"/>
      <dgm:spPr/>
    </dgm:pt>
    <dgm:pt modelId="{6543D9F8-6A37-409F-A69A-C8AE19962318}" type="pres">
      <dgm:prSet presAssocID="{54EDA73F-DF61-4EFE-BB1E-8B176F19E2D5}" presName="background" presStyleLbl="node0" presStyleIdx="0" presStyleCnt="3"/>
      <dgm:spPr/>
    </dgm:pt>
    <dgm:pt modelId="{EF78370B-F554-4E8A-8622-BED61B51E36F}" type="pres">
      <dgm:prSet presAssocID="{54EDA73F-DF61-4EFE-BB1E-8B176F19E2D5}" presName="text" presStyleLbl="fgAcc0" presStyleIdx="0" presStyleCnt="3" custScaleX="249008" custScaleY="283024" custLinFactNeighborX="1954" custLinFactNeighborY="-933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174C6D-7DC2-444E-9CAC-89B093E95796}" type="pres">
      <dgm:prSet presAssocID="{54EDA73F-DF61-4EFE-BB1E-8B176F19E2D5}" presName="hierChild2" presStyleCnt="0"/>
      <dgm:spPr/>
    </dgm:pt>
    <dgm:pt modelId="{19E683FB-8CCE-4511-91D4-F6CAE5A25594}" type="pres">
      <dgm:prSet presAssocID="{80A67D4E-1156-4719-9345-4F2C1FE683F6}" presName="hierRoot1" presStyleCnt="0"/>
      <dgm:spPr/>
    </dgm:pt>
    <dgm:pt modelId="{8025EFC8-873D-4D12-B2E3-F89C445AC37A}" type="pres">
      <dgm:prSet presAssocID="{80A67D4E-1156-4719-9345-4F2C1FE683F6}" presName="composite" presStyleCnt="0"/>
      <dgm:spPr/>
    </dgm:pt>
    <dgm:pt modelId="{B56DB268-2612-49FD-93F2-220B27288D47}" type="pres">
      <dgm:prSet presAssocID="{80A67D4E-1156-4719-9345-4F2C1FE683F6}" presName="background" presStyleLbl="node0" presStyleIdx="1" presStyleCnt="3"/>
      <dgm:spPr/>
    </dgm:pt>
    <dgm:pt modelId="{AA45C0D9-CF24-4366-BEED-027F2F74F8CE}" type="pres">
      <dgm:prSet presAssocID="{80A67D4E-1156-4719-9345-4F2C1FE683F6}" presName="text" presStyleLbl="fgAcc0" presStyleIdx="1" presStyleCnt="3" custScaleX="195575" custScaleY="240311" custLinFactY="91545" custLinFactNeighborX="-905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946AA3-F8F4-4CF4-B3F7-7E55CEE527BD}" type="pres">
      <dgm:prSet presAssocID="{80A67D4E-1156-4719-9345-4F2C1FE683F6}" presName="hierChild2" presStyleCnt="0"/>
      <dgm:spPr/>
    </dgm:pt>
    <dgm:pt modelId="{6099A9B8-E648-4930-8E94-6A5DADBBBBC7}" type="pres">
      <dgm:prSet presAssocID="{61ADDBCB-DCDD-430B-AD1C-9122A081EF65}" presName="hierRoot1" presStyleCnt="0"/>
      <dgm:spPr/>
    </dgm:pt>
    <dgm:pt modelId="{8F3BF51F-FA8D-47E8-AD19-162692C4D49D}" type="pres">
      <dgm:prSet presAssocID="{61ADDBCB-DCDD-430B-AD1C-9122A081EF65}" presName="composite" presStyleCnt="0"/>
      <dgm:spPr/>
    </dgm:pt>
    <dgm:pt modelId="{0E8E33BF-4BED-4B92-A5E2-FA2E8FDBDBDB}" type="pres">
      <dgm:prSet presAssocID="{61ADDBCB-DCDD-430B-AD1C-9122A081EF65}" presName="background" presStyleLbl="node0" presStyleIdx="2" presStyleCnt="3"/>
      <dgm:spPr/>
    </dgm:pt>
    <dgm:pt modelId="{32820E18-F1B4-484A-B764-713E87D6CFE6}" type="pres">
      <dgm:prSet presAssocID="{61ADDBCB-DCDD-430B-AD1C-9122A081EF65}" presName="text" presStyleLbl="fgAcc0" presStyleIdx="2" presStyleCnt="3" custScaleX="231507" custScaleY="254310" custLinFactY="-7686" custLinFactNeighborX="-1886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7C7E7A-929E-41C5-977D-9D31D121D3CA}" type="pres">
      <dgm:prSet presAssocID="{61ADDBCB-DCDD-430B-AD1C-9122A081EF65}" presName="hierChild2" presStyleCnt="0"/>
      <dgm:spPr/>
    </dgm:pt>
  </dgm:ptLst>
  <dgm:cxnLst>
    <dgm:cxn modelId="{C1B5FDFC-8866-4D91-9EBA-5EABB0CF8AA1}" srcId="{F806BEA7-3959-49F4-B747-CF78C6F4E17E}" destId="{61ADDBCB-DCDD-430B-AD1C-9122A081EF65}" srcOrd="2" destOrd="0" parTransId="{23BBC73F-1F8D-4185-B204-1DB46234E5C6}" sibTransId="{952FFB4A-EAE0-4ADE-9134-612F8C120D57}"/>
    <dgm:cxn modelId="{A2F6E2A7-934F-4D0A-B9AF-C4436880AA5A}" srcId="{F806BEA7-3959-49F4-B747-CF78C6F4E17E}" destId="{54EDA73F-DF61-4EFE-BB1E-8B176F19E2D5}" srcOrd="0" destOrd="0" parTransId="{DFB2A4D1-952A-41E3-9CBD-A84413CC8396}" sibTransId="{59DF2136-11E4-496B-9585-6D862C079821}"/>
    <dgm:cxn modelId="{4646CF6A-A090-45B1-8C8F-979A4FB06BFB}" type="presOf" srcId="{54EDA73F-DF61-4EFE-BB1E-8B176F19E2D5}" destId="{EF78370B-F554-4E8A-8622-BED61B51E36F}" srcOrd="0" destOrd="0" presId="urn:microsoft.com/office/officeart/2005/8/layout/hierarchy1"/>
    <dgm:cxn modelId="{E9F637E9-ABEC-409F-B8F1-AF459457C674}" type="presOf" srcId="{F806BEA7-3959-49F4-B747-CF78C6F4E17E}" destId="{7305B6D9-B0CD-4D8D-BC79-FABC24EE67F3}" srcOrd="0" destOrd="0" presId="urn:microsoft.com/office/officeart/2005/8/layout/hierarchy1"/>
    <dgm:cxn modelId="{40005087-72E8-49E1-87FB-847E7DEFC435}" type="presOf" srcId="{61ADDBCB-DCDD-430B-AD1C-9122A081EF65}" destId="{32820E18-F1B4-484A-B764-713E87D6CFE6}" srcOrd="0" destOrd="0" presId="urn:microsoft.com/office/officeart/2005/8/layout/hierarchy1"/>
    <dgm:cxn modelId="{D42993E3-921F-4A9B-8ACB-D2DD67DA1E87}" srcId="{F806BEA7-3959-49F4-B747-CF78C6F4E17E}" destId="{80A67D4E-1156-4719-9345-4F2C1FE683F6}" srcOrd="1" destOrd="0" parTransId="{DB1C4A5D-A605-498F-BAC7-E9A88CF944F3}" sibTransId="{6EABB68B-A007-4DB4-A1FB-405F5A22D0CE}"/>
    <dgm:cxn modelId="{D02F4E23-676E-46AE-A4E6-774061C52DB2}" type="presOf" srcId="{80A67D4E-1156-4719-9345-4F2C1FE683F6}" destId="{AA45C0D9-CF24-4366-BEED-027F2F74F8CE}" srcOrd="0" destOrd="0" presId="urn:microsoft.com/office/officeart/2005/8/layout/hierarchy1"/>
    <dgm:cxn modelId="{341DD5A0-A430-46EB-BF2A-A314798822FF}" type="presParOf" srcId="{7305B6D9-B0CD-4D8D-BC79-FABC24EE67F3}" destId="{B936F4E5-D8ED-4E3A-AC11-8E13D6E27AC7}" srcOrd="0" destOrd="0" presId="urn:microsoft.com/office/officeart/2005/8/layout/hierarchy1"/>
    <dgm:cxn modelId="{85EB44AF-F768-49A6-9C76-AD0B9EB7A322}" type="presParOf" srcId="{B936F4E5-D8ED-4E3A-AC11-8E13D6E27AC7}" destId="{1444B52B-990D-4BAC-A53B-A46FF247ED08}" srcOrd="0" destOrd="0" presId="urn:microsoft.com/office/officeart/2005/8/layout/hierarchy1"/>
    <dgm:cxn modelId="{D1575FAD-10C9-49CA-B546-6C34BD24AEA7}" type="presParOf" srcId="{1444B52B-990D-4BAC-A53B-A46FF247ED08}" destId="{6543D9F8-6A37-409F-A69A-C8AE19962318}" srcOrd="0" destOrd="0" presId="urn:microsoft.com/office/officeart/2005/8/layout/hierarchy1"/>
    <dgm:cxn modelId="{E67F275B-4858-45E5-B0E9-019A9AE3C996}" type="presParOf" srcId="{1444B52B-990D-4BAC-A53B-A46FF247ED08}" destId="{EF78370B-F554-4E8A-8622-BED61B51E36F}" srcOrd="1" destOrd="0" presId="urn:microsoft.com/office/officeart/2005/8/layout/hierarchy1"/>
    <dgm:cxn modelId="{6361BE95-BC51-42EE-9FF7-93F76522A995}" type="presParOf" srcId="{B936F4E5-D8ED-4E3A-AC11-8E13D6E27AC7}" destId="{22174C6D-7DC2-444E-9CAC-89B093E95796}" srcOrd="1" destOrd="0" presId="urn:microsoft.com/office/officeart/2005/8/layout/hierarchy1"/>
    <dgm:cxn modelId="{2CB8654C-A198-4F70-8280-71D03C35BFF6}" type="presParOf" srcId="{7305B6D9-B0CD-4D8D-BC79-FABC24EE67F3}" destId="{19E683FB-8CCE-4511-91D4-F6CAE5A25594}" srcOrd="1" destOrd="0" presId="urn:microsoft.com/office/officeart/2005/8/layout/hierarchy1"/>
    <dgm:cxn modelId="{9350774B-BC63-4F0F-8019-4921FA8B9260}" type="presParOf" srcId="{19E683FB-8CCE-4511-91D4-F6CAE5A25594}" destId="{8025EFC8-873D-4D12-B2E3-F89C445AC37A}" srcOrd="0" destOrd="0" presId="urn:microsoft.com/office/officeart/2005/8/layout/hierarchy1"/>
    <dgm:cxn modelId="{CEFABCE3-FE42-472F-9372-0A0D865DC2DD}" type="presParOf" srcId="{8025EFC8-873D-4D12-B2E3-F89C445AC37A}" destId="{B56DB268-2612-49FD-93F2-220B27288D47}" srcOrd="0" destOrd="0" presId="urn:microsoft.com/office/officeart/2005/8/layout/hierarchy1"/>
    <dgm:cxn modelId="{10E0607C-D551-429E-9D8D-435B594BF1E8}" type="presParOf" srcId="{8025EFC8-873D-4D12-B2E3-F89C445AC37A}" destId="{AA45C0D9-CF24-4366-BEED-027F2F74F8CE}" srcOrd="1" destOrd="0" presId="urn:microsoft.com/office/officeart/2005/8/layout/hierarchy1"/>
    <dgm:cxn modelId="{E45589C8-EA72-4267-9AD1-F680BD056DDD}" type="presParOf" srcId="{19E683FB-8CCE-4511-91D4-F6CAE5A25594}" destId="{07946AA3-F8F4-4CF4-B3F7-7E55CEE527BD}" srcOrd="1" destOrd="0" presId="urn:microsoft.com/office/officeart/2005/8/layout/hierarchy1"/>
    <dgm:cxn modelId="{50B59519-7120-4E1C-929E-CA380136FF41}" type="presParOf" srcId="{7305B6D9-B0CD-4D8D-BC79-FABC24EE67F3}" destId="{6099A9B8-E648-4930-8E94-6A5DADBBBBC7}" srcOrd="2" destOrd="0" presId="urn:microsoft.com/office/officeart/2005/8/layout/hierarchy1"/>
    <dgm:cxn modelId="{3EECC369-07EF-492E-91AA-C977074A1F4D}" type="presParOf" srcId="{6099A9B8-E648-4930-8E94-6A5DADBBBBC7}" destId="{8F3BF51F-FA8D-47E8-AD19-162692C4D49D}" srcOrd="0" destOrd="0" presId="urn:microsoft.com/office/officeart/2005/8/layout/hierarchy1"/>
    <dgm:cxn modelId="{43183930-C869-4291-9E4F-3E13B3F7B579}" type="presParOf" srcId="{8F3BF51F-FA8D-47E8-AD19-162692C4D49D}" destId="{0E8E33BF-4BED-4B92-A5E2-FA2E8FDBDBDB}" srcOrd="0" destOrd="0" presId="urn:microsoft.com/office/officeart/2005/8/layout/hierarchy1"/>
    <dgm:cxn modelId="{BA89A178-947B-4EF0-833A-11A75D85B323}" type="presParOf" srcId="{8F3BF51F-FA8D-47E8-AD19-162692C4D49D}" destId="{32820E18-F1B4-484A-B764-713E87D6CFE6}" srcOrd="1" destOrd="0" presId="urn:microsoft.com/office/officeart/2005/8/layout/hierarchy1"/>
    <dgm:cxn modelId="{44C5F50B-B284-4B25-B98E-C46FA5F05DDF}" type="presParOf" srcId="{6099A9B8-E648-4930-8E94-6A5DADBBBBC7}" destId="{207C7E7A-929E-41C5-977D-9D31D121D3C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DB0FD2-A4CA-4157-BB57-855CE041F5D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BFE5050-E6B3-425B-A1E5-10A52F15D2AF}">
      <dgm:prSet/>
      <dgm:spPr/>
      <dgm:t>
        <a:bodyPr/>
        <a:lstStyle/>
        <a:p>
          <a:r>
            <a:rPr lang="en-US"/>
            <a:t>Ruth Crawford Seeger’s “Rat Riddles” is an excellent example of experimental music</a:t>
          </a:r>
        </a:p>
      </dgm:t>
    </dgm:pt>
    <dgm:pt modelId="{5479FD1C-1EE6-4C07-8F3E-01952C9BF482}" type="parTrans" cxnId="{CEAC6123-2616-478D-A32A-E0B7E5206B5C}">
      <dgm:prSet/>
      <dgm:spPr/>
      <dgm:t>
        <a:bodyPr/>
        <a:lstStyle/>
        <a:p>
          <a:endParaRPr lang="en-US"/>
        </a:p>
      </dgm:t>
    </dgm:pt>
    <dgm:pt modelId="{5C489B27-0F38-4925-BDF7-21C9ADBC92C0}" type="sibTrans" cxnId="{CEAC6123-2616-478D-A32A-E0B7E5206B5C}">
      <dgm:prSet/>
      <dgm:spPr/>
      <dgm:t>
        <a:bodyPr/>
        <a:lstStyle/>
        <a:p>
          <a:endParaRPr lang="en-US"/>
        </a:p>
      </dgm:t>
    </dgm:pt>
    <dgm:pt modelId="{379F47B6-EDD6-408C-B44D-FC82DA4198C0}">
      <dgm:prSet/>
      <dgm:spPr/>
      <dgm:t>
        <a:bodyPr/>
        <a:lstStyle/>
        <a:p>
          <a:r>
            <a:rPr lang="en-US"/>
            <a:t>Seeger utilized serial control over elements of pitch, rhythm, and dynamics, as well as unique piano performance techniques</a:t>
          </a:r>
        </a:p>
      </dgm:t>
    </dgm:pt>
    <dgm:pt modelId="{1B9F59A7-F839-474C-B4AC-871032933DF2}" type="parTrans" cxnId="{1FBD67CB-565F-414C-9AA1-7CBD65CCD734}">
      <dgm:prSet/>
      <dgm:spPr/>
      <dgm:t>
        <a:bodyPr/>
        <a:lstStyle/>
        <a:p>
          <a:endParaRPr lang="en-US"/>
        </a:p>
      </dgm:t>
    </dgm:pt>
    <dgm:pt modelId="{DAF08557-4762-4109-9990-8013F4F06C56}" type="sibTrans" cxnId="{1FBD67CB-565F-414C-9AA1-7CBD65CCD734}">
      <dgm:prSet/>
      <dgm:spPr/>
      <dgm:t>
        <a:bodyPr/>
        <a:lstStyle/>
        <a:p>
          <a:endParaRPr lang="en-US"/>
        </a:p>
      </dgm:t>
    </dgm:pt>
    <dgm:pt modelId="{D322F371-CBDD-4E77-8E5F-6994D9731F4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The construction of “Rat Riddles” is so complex that it has been the subject of numerous scholarly studies</a:t>
          </a:r>
        </a:p>
      </dgm:t>
    </dgm:pt>
    <dgm:pt modelId="{4783E0DB-6DC7-4969-8FC8-20E95666B48B}" type="parTrans" cxnId="{E035A291-A2BA-4FC1-9CBF-63B584D38E13}">
      <dgm:prSet/>
      <dgm:spPr/>
      <dgm:t>
        <a:bodyPr/>
        <a:lstStyle/>
        <a:p>
          <a:endParaRPr lang="en-US"/>
        </a:p>
      </dgm:t>
    </dgm:pt>
    <dgm:pt modelId="{B0297BAC-3862-4BAB-874E-6819704EB3EB}" type="sibTrans" cxnId="{E035A291-A2BA-4FC1-9CBF-63B584D38E13}">
      <dgm:prSet/>
      <dgm:spPr/>
      <dgm:t>
        <a:bodyPr/>
        <a:lstStyle/>
        <a:p>
          <a:endParaRPr lang="en-US"/>
        </a:p>
      </dgm:t>
    </dgm:pt>
    <dgm:pt modelId="{89559F94-AE7F-4C7B-BC87-47D64F14E9F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 addition to her experimental work, Seeger is renowned for her work as a music educator and folk music preservationist</a:t>
          </a:r>
        </a:p>
      </dgm:t>
    </dgm:pt>
    <dgm:pt modelId="{550F623A-06CC-4F31-A036-2CD6DE62961A}" type="parTrans" cxnId="{3D3AA375-18C6-4070-BCD7-8F766C176F8D}">
      <dgm:prSet/>
      <dgm:spPr/>
      <dgm:t>
        <a:bodyPr/>
        <a:lstStyle/>
        <a:p>
          <a:endParaRPr lang="en-US"/>
        </a:p>
      </dgm:t>
    </dgm:pt>
    <dgm:pt modelId="{70704130-74A5-4601-82E8-E26F05D8F915}" type="sibTrans" cxnId="{3D3AA375-18C6-4070-BCD7-8F766C176F8D}">
      <dgm:prSet/>
      <dgm:spPr/>
      <dgm:t>
        <a:bodyPr/>
        <a:lstStyle/>
        <a:p>
          <a:endParaRPr lang="en-US"/>
        </a:p>
      </dgm:t>
    </dgm:pt>
    <dgm:pt modelId="{D9DD22DD-26A5-41BB-A994-1A50641980BF}" type="pres">
      <dgm:prSet presAssocID="{FCDB0FD2-A4CA-4157-BB57-855CE041F5D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7698CC-5A29-41B9-9C1E-A21881AC320F}" type="pres">
      <dgm:prSet presAssocID="{DBFE5050-E6B3-425B-A1E5-10A52F15D2AF}" presName="compNode" presStyleCnt="0"/>
      <dgm:spPr/>
    </dgm:pt>
    <dgm:pt modelId="{BB822F86-DF99-4B9B-99D3-14176FE94416}" type="pres">
      <dgm:prSet presAssocID="{DBFE5050-E6B3-425B-A1E5-10A52F15D2AF}" presName="bgRect" presStyleLbl="bgShp" presStyleIdx="0" presStyleCnt="4"/>
      <dgm:spPr/>
    </dgm:pt>
    <dgm:pt modelId="{7E1C32D0-F069-41D9-B892-EAD284FFCA4E}" type="pres">
      <dgm:prSet presAssocID="{DBFE5050-E6B3-425B-A1E5-10A52F15D2AF}" presName="iconRect" presStyleLbl="nod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usic Notes"/>
        </a:ext>
      </dgm:extLst>
    </dgm:pt>
    <dgm:pt modelId="{5B3B25B5-E307-4437-93F2-6F9F89FBF6AE}" type="pres">
      <dgm:prSet presAssocID="{DBFE5050-E6B3-425B-A1E5-10A52F15D2AF}" presName="spaceRect" presStyleCnt="0"/>
      <dgm:spPr/>
    </dgm:pt>
    <dgm:pt modelId="{AFDB5196-1C39-4847-B535-011936F215E6}" type="pres">
      <dgm:prSet presAssocID="{DBFE5050-E6B3-425B-A1E5-10A52F15D2AF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5487DC7-22C6-40C3-BBDA-1CC836DFF937}" type="pres">
      <dgm:prSet presAssocID="{5C489B27-0F38-4925-BDF7-21C9ADBC92C0}" presName="sibTrans" presStyleCnt="0"/>
      <dgm:spPr/>
    </dgm:pt>
    <dgm:pt modelId="{55935051-367E-436A-B3AE-A6963FA9F3B6}" type="pres">
      <dgm:prSet presAssocID="{379F47B6-EDD6-408C-B44D-FC82DA4198C0}" presName="compNode" presStyleCnt="0"/>
      <dgm:spPr/>
    </dgm:pt>
    <dgm:pt modelId="{1B776E08-BF63-4251-BD26-49CD8DB1C4A7}" type="pres">
      <dgm:prSet presAssocID="{379F47B6-EDD6-408C-B44D-FC82DA4198C0}" presName="bgRect" presStyleLbl="bgShp" presStyleIdx="1" presStyleCnt="4"/>
      <dgm:spPr/>
    </dgm:pt>
    <dgm:pt modelId="{4A117550-9157-416A-8707-07185200095C}" type="pres">
      <dgm:prSet presAssocID="{379F47B6-EDD6-408C-B44D-FC82DA4198C0}" presName="iconRect" presStyleLbl="node1" presStyleIdx="1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ancing"/>
        </a:ext>
      </dgm:extLst>
    </dgm:pt>
    <dgm:pt modelId="{2DEE5E1C-9395-45FD-A844-DC44F90398BF}" type="pres">
      <dgm:prSet presAssocID="{379F47B6-EDD6-408C-B44D-FC82DA4198C0}" presName="spaceRect" presStyleCnt="0"/>
      <dgm:spPr/>
    </dgm:pt>
    <dgm:pt modelId="{74B1355F-EF18-45D2-B167-148511024677}" type="pres">
      <dgm:prSet presAssocID="{379F47B6-EDD6-408C-B44D-FC82DA4198C0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0F118CD-0F78-4EDD-A89D-C5EF94AC1490}" type="pres">
      <dgm:prSet presAssocID="{DAF08557-4762-4109-9990-8013F4F06C56}" presName="sibTrans" presStyleCnt="0"/>
      <dgm:spPr/>
    </dgm:pt>
    <dgm:pt modelId="{9B5CB172-6AE1-4EF9-BA8B-3803813CAEA1}" type="pres">
      <dgm:prSet presAssocID="{D322F371-CBDD-4E77-8E5F-6994D9731F40}" presName="compNode" presStyleCnt="0"/>
      <dgm:spPr/>
    </dgm:pt>
    <dgm:pt modelId="{DD4D9130-8EA7-4B5B-9A30-772CFBEB1665}" type="pres">
      <dgm:prSet presAssocID="{D322F371-CBDD-4E77-8E5F-6994D9731F40}" presName="bgRect" presStyleLbl="bgShp" presStyleIdx="2" presStyleCnt="4"/>
      <dgm:spPr/>
    </dgm:pt>
    <dgm:pt modelId="{C79E2321-6E88-4BC3-820F-8B74978E7E5E}" type="pres">
      <dgm:prSet presAssocID="{D322F371-CBDD-4E77-8E5F-6994D9731F40}" presName="iconRect" presStyleLbl="node1" presStyleIdx="2" presStyleCnt="4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6BC44B96-07F9-4AFA-B1B2-11E9186D72A4}" type="pres">
      <dgm:prSet presAssocID="{D322F371-CBDD-4E77-8E5F-6994D9731F40}" presName="spaceRect" presStyleCnt="0"/>
      <dgm:spPr/>
    </dgm:pt>
    <dgm:pt modelId="{16CE1F47-9948-4F4A-9425-B6C697F84C48}" type="pres">
      <dgm:prSet presAssocID="{D322F371-CBDD-4E77-8E5F-6994D9731F40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EAA9D97-6AF9-48FE-A744-227F1EFB4831}" type="pres">
      <dgm:prSet presAssocID="{B0297BAC-3862-4BAB-874E-6819704EB3EB}" presName="sibTrans" presStyleCnt="0"/>
      <dgm:spPr/>
    </dgm:pt>
    <dgm:pt modelId="{316BF8F4-9A1A-4848-AA8D-6DC148238C6A}" type="pres">
      <dgm:prSet presAssocID="{89559F94-AE7F-4C7B-BC87-47D64F14E9FD}" presName="compNode" presStyleCnt="0"/>
      <dgm:spPr/>
    </dgm:pt>
    <dgm:pt modelId="{97D2AA19-EA65-4272-8892-27045E92D283}" type="pres">
      <dgm:prSet presAssocID="{89559F94-AE7F-4C7B-BC87-47D64F14E9FD}" presName="bgRect" presStyleLbl="bgShp" presStyleIdx="3" presStyleCnt="4"/>
      <dgm:spPr/>
    </dgm:pt>
    <dgm:pt modelId="{A69F59CC-C9FC-4EDA-B321-2BE91D45B5C4}" type="pres">
      <dgm:prSet presAssocID="{89559F94-AE7F-4C7B-BC87-47D64F14E9FD}" presName="iconRect" presStyleLbl="node1" presStyleIdx="3" presStyleCnt="4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uitar"/>
        </a:ext>
      </dgm:extLst>
    </dgm:pt>
    <dgm:pt modelId="{8CFB9FA4-B8FD-46C3-B520-758C5A6BA423}" type="pres">
      <dgm:prSet presAssocID="{89559F94-AE7F-4C7B-BC87-47D64F14E9FD}" presName="spaceRect" presStyleCnt="0"/>
      <dgm:spPr/>
    </dgm:pt>
    <dgm:pt modelId="{04D764FF-124B-420B-93B0-D32455F9F398}" type="pres">
      <dgm:prSet presAssocID="{89559F94-AE7F-4C7B-BC87-47D64F14E9FD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5998746-CF2D-4E98-A2CD-FFFF9B43C416}" type="presOf" srcId="{89559F94-AE7F-4C7B-BC87-47D64F14E9FD}" destId="{04D764FF-124B-420B-93B0-D32455F9F398}" srcOrd="0" destOrd="0" presId="urn:microsoft.com/office/officeart/2018/2/layout/IconVerticalSolidList"/>
    <dgm:cxn modelId="{CEAC6123-2616-478D-A32A-E0B7E5206B5C}" srcId="{FCDB0FD2-A4CA-4157-BB57-855CE041F5DB}" destId="{DBFE5050-E6B3-425B-A1E5-10A52F15D2AF}" srcOrd="0" destOrd="0" parTransId="{5479FD1C-1EE6-4C07-8F3E-01952C9BF482}" sibTransId="{5C489B27-0F38-4925-BDF7-21C9ADBC92C0}"/>
    <dgm:cxn modelId="{E035A291-A2BA-4FC1-9CBF-63B584D38E13}" srcId="{FCDB0FD2-A4CA-4157-BB57-855CE041F5DB}" destId="{D322F371-CBDD-4E77-8E5F-6994D9731F40}" srcOrd="2" destOrd="0" parTransId="{4783E0DB-6DC7-4969-8FC8-20E95666B48B}" sibTransId="{B0297BAC-3862-4BAB-874E-6819704EB3EB}"/>
    <dgm:cxn modelId="{7FB82AE8-3712-4E8F-A482-929E0BD4CEF4}" type="presOf" srcId="{D322F371-CBDD-4E77-8E5F-6994D9731F40}" destId="{16CE1F47-9948-4F4A-9425-B6C697F84C48}" srcOrd="0" destOrd="0" presId="urn:microsoft.com/office/officeart/2018/2/layout/IconVerticalSolidList"/>
    <dgm:cxn modelId="{7B1A1880-8B0B-4B9A-BBCF-57106953AF37}" type="presOf" srcId="{DBFE5050-E6B3-425B-A1E5-10A52F15D2AF}" destId="{AFDB5196-1C39-4847-B535-011936F215E6}" srcOrd="0" destOrd="0" presId="urn:microsoft.com/office/officeart/2018/2/layout/IconVerticalSolidList"/>
    <dgm:cxn modelId="{1FBD67CB-565F-414C-9AA1-7CBD65CCD734}" srcId="{FCDB0FD2-A4CA-4157-BB57-855CE041F5DB}" destId="{379F47B6-EDD6-408C-B44D-FC82DA4198C0}" srcOrd="1" destOrd="0" parTransId="{1B9F59A7-F839-474C-B4AC-871032933DF2}" sibTransId="{DAF08557-4762-4109-9990-8013F4F06C56}"/>
    <dgm:cxn modelId="{43F74171-DBED-4307-8752-ADE0246F5829}" type="presOf" srcId="{379F47B6-EDD6-408C-B44D-FC82DA4198C0}" destId="{74B1355F-EF18-45D2-B167-148511024677}" srcOrd="0" destOrd="0" presId="urn:microsoft.com/office/officeart/2018/2/layout/IconVerticalSolidList"/>
    <dgm:cxn modelId="{88E60717-1756-4C59-AEA8-CB1C4DCA817A}" type="presOf" srcId="{FCDB0FD2-A4CA-4157-BB57-855CE041F5DB}" destId="{D9DD22DD-26A5-41BB-A994-1A50641980BF}" srcOrd="0" destOrd="0" presId="urn:microsoft.com/office/officeart/2018/2/layout/IconVerticalSolidList"/>
    <dgm:cxn modelId="{3D3AA375-18C6-4070-BCD7-8F766C176F8D}" srcId="{FCDB0FD2-A4CA-4157-BB57-855CE041F5DB}" destId="{89559F94-AE7F-4C7B-BC87-47D64F14E9FD}" srcOrd="3" destOrd="0" parTransId="{550F623A-06CC-4F31-A036-2CD6DE62961A}" sibTransId="{70704130-74A5-4601-82E8-E26F05D8F915}"/>
    <dgm:cxn modelId="{239DD9F5-B4A4-45A5-9B73-F402B9DB17D4}" type="presParOf" srcId="{D9DD22DD-26A5-41BB-A994-1A50641980BF}" destId="{747698CC-5A29-41B9-9C1E-A21881AC320F}" srcOrd="0" destOrd="0" presId="urn:microsoft.com/office/officeart/2018/2/layout/IconVerticalSolidList"/>
    <dgm:cxn modelId="{C4880B89-67F7-422F-B51A-BEA1EBCBB049}" type="presParOf" srcId="{747698CC-5A29-41B9-9C1E-A21881AC320F}" destId="{BB822F86-DF99-4B9B-99D3-14176FE94416}" srcOrd="0" destOrd="0" presId="urn:microsoft.com/office/officeart/2018/2/layout/IconVerticalSolidList"/>
    <dgm:cxn modelId="{8AEB7E67-E61B-4373-BBB6-621F5D87CABD}" type="presParOf" srcId="{747698CC-5A29-41B9-9C1E-A21881AC320F}" destId="{7E1C32D0-F069-41D9-B892-EAD284FFCA4E}" srcOrd="1" destOrd="0" presId="urn:microsoft.com/office/officeart/2018/2/layout/IconVerticalSolidList"/>
    <dgm:cxn modelId="{2E5F4AE7-C156-42D7-B68E-9813F9EBA9F0}" type="presParOf" srcId="{747698CC-5A29-41B9-9C1E-A21881AC320F}" destId="{5B3B25B5-E307-4437-93F2-6F9F89FBF6AE}" srcOrd="2" destOrd="0" presId="urn:microsoft.com/office/officeart/2018/2/layout/IconVerticalSolidList"/>
    <dgm:cxn modelId="{6931CF29-AB97-4681-A166-495F1A1F100E}" type="presParOf" srcId="{747698CC-5A29-41B9-9C1E-A21881AC320F}" destId="{AFDB5196-1C39-4847-B535-011936F215E6}" srcOrd="3" destOrd="0" presId="urn:microsoft.com/office/officeart/2018/2/layout/IconVerticalSolidList"/>
    <dgm:cxn modelId="{A19A7A5D-33EE-4207-85E6-DAC4B6ACF123}" type="presParOf" srcId="{D9DD22DD-26A5-41BB-A994-1A50641980BF}" destId="{F5487DC7-22C6-40C3-BBDA-1CC836DFF937}" srcOrd="1" destOrd="0" presId="urn:microsoft.com/office/officeart/2018/2/layout/IconVerticalSolidList"/>
    <dgm:cxn modelId="{AE62C7C1-F6F5-4674-AD21-F96B18DC5CE0}" type="presParOf" srcId="{D9DD22DD-26A5-41BB-A994-1A50641980BF}" destId="{55935051-367E-436A-B3AE-A6963FA9F3B6}" srcOrd="2" destOrd="0" presId="urn:microsoft.com/office/officeart/2018/2/layout/IconVerticalSolidList"/>
    <dgm:cxn modelId="{66EF31A2-0245-4F22-8D82-4903C0AF49D5}" type="presParOf" srcId="{55935051-367E-436A-B3AE-A6963FA9F3B6}" destId="{1B776E08-BF63-4251-BD26-49CD8DB1C4A7}" srcOrd="0" destOrd="0" presId="urn:microsoft.com/office/officeart/2018/2/layout/IconVerticalSolidList"/>
    <dgm:cxn modelId="{FBC5A3C4-C5D0-4AF7-8753-1B4C4C122CBF}" type="presParOf" srcId="{55935051-367E-436A-B3AE-A6963FA9F3B6}" destId="{4A117550-9157-416A-8707-07185200095C}" srcOrd="1" destOrd="0" presId="urn:microsoft.com/office/officeart/2018/2/layout/IconVerticalSolidList"/>
    <dgm:cxn modelId="{0FBFEEB2-D963-4926-A637-DE184C51D913}" type="presParOf" srcId="{55935051-367E-436A-B3AE-A6963FA9F3B6}" destId="{2DEE5E1C-9395-45FD-A844-DC44F90398BF}" srcOrd="2" destOrd="0" presId="urn:microsoft.com/office/officeart/2018/2/layout/IconVerticalSolidList"/>
    <dgm:cxn modelId="{70347473-2983-4146-A27A-18AAA62392B3}" type="presParOf" srcId="{55935051-367E-436A-B3AE-A6963FA9F3B6}" destId="{74B1355F-EF18-45D2-B167-148511024677}" srcOrd="3" destOrd="0" presId="urn:microsoft.com/office/officeart/2018/2/layout/IconVerticalSolidList"/>
    <dgm:cxn modelId="{9339FCE6-E469-4D7A-85DD-B26D56D08A83}" type="presParOf" srcId="{D9DD22DD-26A5-41BB-A994-1A50641980BF}" destId="{70F118CD-0F78-4EDD-A89D-C5EF94AC1490}" srcOrd="3" destOrd="0" presId="urn:microsoft.com/office/officeart/2018/2/layout/IconVerticalSolidList"/>
    <dgm:cxn modelId="{B2B91E35-F593-4D4F-935E-F222D2885C5B}" type="presParOf" srcId="{D9DD22DD-26A5-41BB-A994-1A50641980BF}" destId="{9B5CB172-6AE1-4EF9-BA8B-3803813CAEA1}" srcOrd="4" destOrd="0" presId="urn:microsoft.com/office/officeart/2018/2/layout/IconVerticalSolidList"/>
    <dgm:cxn modelId="{851A7EE8-3431-44BA-BE00-9C6A59FF6B21}" type="presParOf" srcId="{9B5CB172-6AE1-4EF9-BA8B-3803813CAEA1}" destId="{DD4D9130-8EA7-4B5B-9A30-772CFBEB1665}" srcOrd="0" destOrd="0" presId="urn:microsoft.com/office/officeart/2018/2/layout/IconVerticalSolidList"/>
    <dgm:cxn modelId="{8A7CF66E-BB6F-49B8-B83E-29C49906D196}" type="presParOf" srcId="{9B5CB172-6AE1-4EF9-BA8B-3803813CAEA1}" destId="{C79E2321-6E88-4BC3-820F-8B74978E7E5E}" srcOrd="1" destOrd="0" presId="urn:microsoft.com/office/officeart/2018/2/layout/IconVerticalSolidList"/>
    <dgm:cxn modelId="{4C743449-ED4F-4AF8-9025-51A3103C397F}" type="presParOf" srcId="{9B5CB172-6AE1-4EF9-BA8B-3803813CAEA1}" destId="{6BC44B96-07F9-4AFA-B1B2-11E9186D72A4}" srcOrd="2" destOrd="0" presId="urn:microsoft.com/office/officeart/2018/2/layout/IconVerticalSolidList"/>
    <dgm:cxn modelId="{EB42F7A3-0D40-4F4B-8AA1-59B62D1BC255}" type="presParOf" srcId="{9B5CB172-6AE1-4EF9-BA8B-3803813CAEA1}" destId="{16CE1F47-9948-4F4A-9425-B6C697F84C48}" srcOrd="3" destOrd="0" presId="urn:microsoft.com/office/officeart/2018/2/layout/IconVerticalSolidList"/>
    <dgm:cxn modelId="{1D8E888B-2914-4F15-AA54-FFC5149B8089}" type="presParOf" srcId="{D9DD22DD-26A5-41BB-A994-1A50641980BF}" destId="{8EAA9D97-6AF9-48FE-A744-227F1EFB4831}" srcOrd="5" destOrd="0" presId="urn:microsoft.com/office/officeart/2018/2/layout/IconVerticalSolidList"/>
    <dgm:cxn modelId="{FD074DA5-4BB9-49E1-91D3-1113A8008AC5}" type="presParOf" srcId="{D9DD22DD-26A5-41BB-A994-1A50641980BF}" destId="{316BF8F4-9A1A-4848-AA8D-6DC148238C6A}" srcOrd="6" destOrd="0" presId="urn:microsoft.com/office/officeart/2018/2/layout/IconVerticalSolidList"/>
    <dgm:cxn modelId="{B6B86BFB-6988-4C01-9299-97823A492F59}" type="presParOf" srcId="{316BF8F4-9A1A-4848-AA8D-6DC148238C6A}" destId="{97D2AA19-EA65-4272-8892-27045E92D283}" srcOrd="0" destOrd="0" presId="urn:microsoft.com/office/officeart/2018/2/layout/IconVerticalSolidList"/>
    <dgm:cxn modelId="{8A07D4F3-7588-4D6D-993A-D98B724CE692}" type="presParOf" srcId="{316BF8F4-9A1A-4848-AA8D-6DC148238C6A}" destId="{A69F59CC-C9FC-4EDA-B321-2BE91D45B5C4}" srcOrd="1" destOrd="0" presId="urn:microsoft.com/office/officeart/2018/2/layout/IconVerticalSolidList"/>
    <dgm:cxn modelId="{E884E9A2-5230-485D-B84F-9086878328CA}" type="presParOf" srcId="{316BF8F4-9A1A-4848-AA8D-6DC148238C6A}" destId="{8CFB9FA4-B8FD-46C3-B520-758C5A6BA423}" srcOrd="2" destOrd="0" presId="urn:microsoft.com/office/officeart/2018/2/layout/IconVerticalSolidList"/>
    <dgm:cxn modelId="{A816B360-605B-4EB1-8F1F-416D6265AC35}" type="presParOf" srcId="{316BF8F4-9A1A-4848-AA8D-6DC148238C6A}" destId="{04D764FF-124B-420B-93B0-D32455F9F39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DB0FD2-A4CA-4157-BB57-855CE041F5D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BFE5050-E6B3-425B-A1E5-10A52F15D2AF}">
      <dgm:prSet/>
      <dgm:spPr/>
      <dgm:t>
        <a:bodyPr/>
        <a:lstStyle/>
        <a:p>
          <a:r>
            <a:rPr lang="en-US" dirty="0" smtClean="0"/>
            <a:t>Art music audiences tired of experimental music</a:t>
          </a:r>
          <a:endParaRPr lang="en-US" dirty="0"/>
        </a:p>
      </dgm:t>
    </dgm:pt>
    <dgm:pt modelId="{5479FD1C-1EE6-4C07-8F3E-01952C9BF482}" type="parTrans" cxnId="{CEAC6123-2616-478D-A32A-E0B7E5206B5C}">
      <dgm:prSet/>
      <dgm:spPr/>
      <dgm:t>
        <a:bodyPr/>
        <a:lstStyle/>
        <a:p>
          <a:endParaRPr lang="en-US"/>
        </a:p>
      </dgm:t>
    </dgm:pt>
    <dgm:pt modelId="{5C489B27-0F38-4925-BDF7-21C9ADBC92C0}" type="sibTrans" cxnId="{CEAC6123-2616-478D-A32A-E0B7E5206B5C}">
      <dgm:prSet/>
      <dgm:spPr/>
      <dgm:t>
        <a:bodyPr/>
        <a:lstStyle/>
        <a:p>
          <a:endParaRPr lang="en-US"/>
        </a:p>
      </dgm:t>
    </dgm:pt>
    <dgm:pt modelId="{379F47B6-EDD6-408C-B44D-FC82DA4198C0}">
      <dgm:prSet/>
      <dgm:spPr/>
      <dgm:t>
        <a:bodyPr/>
        <a:lstStyle/>
        <a:p>
          <a:r>
            <a:rPr lang="en-US" dirty="0" smtClean="0"/>
            <a:t>Neo-Classical and Neo-Romantic styles were popular in the late 20</a:t>
          </a:r>
          <a:r>
            <a:rPr lang="en-US" baseline="30000" dirty="0" smtClean="0"/>
            <a:t>th</a:t>
          </a:r>
          <a:r>
            <a:rPr lang="en-US" dirty="0" smtClean="0"/>
            <a:t> century, as they blended fresh new timbres with accessible harmony and forms</a:t>
          </a:r>
          <a:endParaRPr lang="en-US" dirty="0"/>
        </a:p>
      </dgm:t>
    </dgm:pt>
    <dgm:pt modelId="{1B9F59A7-F839-474C-B4AC-871032933DF2}" type="parTrans" cxnId="{1FBD67CB-565F-414C-9AA1-7CBD65CCD734}">
      <dgm:prSet/>
      <dgm:spPr/>
      <dgm:t>
        <a:bodyPr/>
        <a:lstStyle/>
        <a:p>
          <a:endParaRPr lang="en-US"/>
        </a:p>
      </dgm:t>
    </dgm:pt>
    <dgm:pt modelId="{DAF08557-4762-4109-9990-8013F4F06C56}" type="sibTrans" cxnId="{1FBD67CB-565F-414C-9AA1-7CBD65CCD734}">
      <dgm:prSet/>
      <dgm:spPr/>
      <dgm:t>
        <a:bodyPr/>
        <a:lstStyle/>
        <a:p>
          <a:endParaRPr lang="en-US"/>
        </a:p>
      </dgm:t>
    </dgm:pt>
    <dgm:pt modelId="{D322F371-CBDD-4E77-8E5F-6994D9731F40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Many composers worked on commission, creating works to the specifications of a particular ensemble, soloist, instrument, or for a special event</a:t>
          </a:r>
          <a:endParaRPr lang="en-US" dirty="0">
            <a:solidFill>
              <a:schemeClr val="tx1"/>
            </a:solidFill>
          </a:endParaRPr>
        </a:p>
      </dgm:t>
    </dgm:pt>
    <dgm:pt modelId="{4783E0DB-6DC7-4969-8FC8-20E95666B48B}" type="parTrans" cxnId="{E035A291-A2BA-4FC1-9CBF-63B584D38E13}">
      <dgm:prSet/>
      <dgm:spPr/>
      <dgm:t>
        <a:bodyPr/>
        <a:lstStyle/>
        <a:p>
          <a:endParaRPr lang="en-US"/>
        </a:p>
      </dgm:t>
    </dgm:pt>
    <dgm:pt modelId="{B0297BAC-3862-4BAB-874E-6819704EB3EB}" type="sibTrans" cxnId="{E035A291-A2BA-4FC1-9CBF-63B584D38E13}">
      <dgm:prSet/>
      <dgm:spPr/>
      <dgm:t>
        <a:bodyPr/>
        <a:lstStyle/>
        <a:p>
          <a:endParaRPr lang="en-US"/>
        </a:p>
      </dgm:t>
    </dgm:pt>
    <dgm:pt modelId="{D9DD22DD-26A5-41BB-A994-1A50641980BF}" type="pres">
      <dgm:prSet presAssocID="{FCDB0FD2-A4CA-4157-BB57-855CE041F5D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7698CC-5A29-41B9-9C1E-A21881AC320F}" type="pres">
      <dgm:prSet presAssocID="{DBFE5050-E6B3-425B-A1E5-10A52F15D2AF}" presName="compNode" presStyleCnt="0"/>
      <dgm:spPr/>
    </dgm:pt>
    <dgm:pt modelId="{BB822F86-DF99-4B9B-99D3-14176FE94416}" type="pres">
      <dgm:prSet presAssocID="{DBFE5050-E6B3-425B-A1E5-10A52F15D2AF}" presName="bgRect" presStyleLbl="bgShp" presStyleIdx="0" presStyleCnt="3"/>
      <dgm:spPr/>
    </dgm:pt>
    <dgm:pt modelId="{7E1C32D0-F069-41D9-B892-EAD284FFCA4E}" type="pres">
      <dgm:prSet presAssocID="{DBFE5050-E6B3-425B-A1E5-10A52F15D2AF}" presName="iconRect" presStyleLbl="nod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usic Notes"/>
        </a:ext>
      </dgm:extLst>
    </dgm:pt>
    <dgm:pt modelId="{5B3B25B5-E307-4437-93F2-6F9F89FBF6AE}" type="pres">
      <dgm:prSet presAssocID="{DBFE5050-E6B3-425B-A1E5-10A52F15D2AF}" presName="spaceRect" presStyleCnt="0"/>
      <dgm:spPr/>
    </dgm:pt>
    <dgm:pt modelId="{AFDB5196-1C39-4847-B535-011936F215E6}" type="pres">
      <dgm:prSet presAssocID="{DBFE5050-E6B3-425B-A1E5-10A52F15D2AF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5487DC7-22C6-40C3-BBDA-1CC836DFF937}" type="pres">
      <dgm:prSet presAssocID="{5C489B27-0F38-4925-BDF7-21C9ADBC92C0}" presName="sibTrans" presStyleCnt="0"/>
      <dgm:spPr/>
    </dgm:pt>
    <dgm:pt modelId="{55935051-367E-436A-B3AE-A6963FA9F3B6}" type="pres">
      <dgm:prSet presAssocID="{379F47B6-EDD6-408C-B44D-FC82DA4198C0}" presName="compNode" presStyleCnt="0"/>
      <dgm:spPr/>
    </dgm:pt>
    <dgm:pt modelId="{1B776E08-BF63-4251-BD26-49CD8DB1C4A7}" type="pres">
      <dgm:prSet presAssocID="{379F47B6-EDD6-408C-B44D-FC82DA4198C0}" presName="bgRect" presStyleLbl="bgShp" presStyleIdx="1" presStyleCnt="3" custLinFactNeighborX="-387" custLinFactNeighborY="-5588"/>
      <dgm:spPr/>
    </dgm:pt>
    <dgm:pt modelId="{4A117550-9157-416A-8707-07185200095C}" type="pres">
      <dgm:prSet presAssocID="{379F47B6-EDD6-408C-B44D-FC82DA4198C0}" presName="iconRect" presStyleLbl="node1" presStyleIdx="1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ancing"/>
        </a:ext>
      </dgm:extLst>
    </dgm:pt>
    <dgm:pt modelId="{2DEE5E1C-9395-45FD-A844-DC44F90398BF}" type="pres">
      <dgm:prSet presAssocID="{379F47B6-EDD6-408C-B44D-FC82DA4198C0}" presName="spaceRect" presStyleCnt="0"/>
      <dgm:spPr/>
    </dgm:pt>
    <dgm:pt modelId="{74B1355F-EF18-45D2-B167-148511024677}" type="pres">
      <dgm:prSet presAssocID="{379F47B6-EDD6-408C-B44D-FC82DA4198C0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0F118CD-0F78-4EDD-A89D-C5EF94AC1490}" type="pres">
      <dgm:prSet presAssocID="{DAF08557-4762-4109-9990-8013F4F06C56}" presName="sibTrans" presStyleCnt="0"/>
      <dgm:spPr/>
    </dgm:pt>
    <dgm:pt modelId="{9B5CB172-6AE1-4EF9-BA8B-3803813CAEA1}" type="pres">
      <dgm:prSet presAssocID="{D322F371-CBDD-4E77-8E5F-6994D9731F40}" presName="compNode" presStyleCnt="0"/>
      <dgm:spPr/>
    </dgm:pt>
    <dgm:pt modelId="{DD4D9130-8EA7-4B5B-9A30-772CFBEB1665}" type="pres">
      <dgm:prSet presAssocID="{D322F371-CBDD-4E77-8E5F-6994D9731F40}" presName="bgRect" presStyleLbl="bgShp" presStyleIdx="2" presStyleCnt="3"/>
      <dgm:spPr/>
    </dgm:pt>
    <dgm:pt modelId="{C79E2321-6E88-4BC3-820F-8B74978E7E5E}" type="pres">
      <dgm:prSet presAssocID="{D322F371-CBDD-4E77-8E5F-6994D9731F40}" presName="iconRect" presStyleLbl="node1" presStyleIdx="2" presStyleCnt="3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6BC44B96-07F9-4AFA-B1B2-11E9186D72A4}" type="pres">
      <dgm:prSet presAssocID="{D322F371-CBDD-4E77-8E5F-6994D9731F40}" presName="spaceRect" presStyleCnt="0"/>
      <dgm:spPr/>
    </dgm:pt>
    <dgm:pt modelId="{16CE1F47-9948-4F4A-9425-B6C697F84C48}" type="pres">
      <dgm:prSet presAssocID="{D322F371-CBDD-4E77-8E5F-6994D9731F40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3F74171-DBED-4307-8752-ADE0246F5829}" type="presOf" srcId="{379F47B6-EDD6-408C-B44D-FC82DA4198C0}" destId="{74B1355F-EF18-45D2-B167-148511024677}" srcOrd="0" destOrd="0" presId="urn:microsoft.com/office/officeart/2018/2/layout/IconVerticalSolidList"/>
    <dgm:cxn modelId="{88E60717-1756-4C59-AEA8-CB1C4DCA817A}" type="presOf" srcId="{FCDB0FD2-A4CA-4157-BB57-855CE041F5DB}" destId="{D9DD22DD-26A5-41BB-A994-1A50641980BF}" srcOrd="0" destOrd="0" presId="urn:microsoft.com/office/officeart/2018/2/layout/IconVerticalSolidList"/>
    <dgm:cxn modelId="{E035A291-A2BA-4FC1-9CBF-63B584D38E13}" srcId="{FCDB0FD2-A4CA-4157-BB57-855CE041F5DB}" destId="{D322F371-CBDD-4E77-8E5F-6994D9731F40}" srcOrd="2" destOrd="0" parTransId="{4783E0DB-6DC7-4969-8FC8-20E95666B48B}" sibTransId="{B0297BAC-3862-4BAB-874E-6819704EB3EB}"/>
    <dgm:cxn modelId="{7B1A1880-8B0B-4B9A-BBCF-57106953AF37}" type="presOf" srcId="{DBFE5050-E6B3-425B-A1E5-10A52F15D2AF}" destId="{AFDB5196-1C39-4847-B535-011936F215E6}" srcOrd="0" destOrd="0" presId="urn:microsoft.com/office/officeart/2018/2/layout/IconVerticalSolidList"/>
    <dgm:cxn modelId="{CEAC6123-2616-478D-A32A-E0B7E5206B5C}" srcId="{FCDB0FD2-A4CA-4157-BB57-855CE041F5DB}" destId="{DBFE5050-E6B3-425B-A1E5-10A52F15D2AF}" srcOrd="0" destOrd="0" parTransId="{5479FD1C-1EE6-4C07-8F3E-01952C9BF482}" sibTransId="{5C489B27-0F38-4925-BDF7-21C9ADBC92C0}"/>
    <dgm:cxn modelId="{7FB82AE8-3712-4E8F-A482-929E0BD4CEF4}" type="presOf" srcId="{D322F371-CBDD-4E77-8E5F-6994D9731F40}" destId="{16CE1F47-9948-4F4A-9425-B6C697F84C48}" srcOrd="0" destOrd="0" presId="urn:microsoft.com/office/officeart/2018/2/layout/IconVerticalSolidList"/>
    <dgm:cxn modelId="{1FBD67CB-565F-414C-9AA1-7CBD65CCD734}" srcId="{FCDB0FD2-A4CA-4157-BB57-855CE041F5DB}" destId="{379F47B6-EDD6-408C-B44D-FC82DA4198C0}" srcOrd="1" destOrd="0" parTransId="{1B9F59A7-F839-474C-B4AC-871032933DF2}" sibTransId="{DAF08557-4762-4109-9990-8013F4F06C56}"/>
    <dgm:cxn modelId="{239DD9F5-B4A4-45A5-9B73-F402B9DB17D4}" type="presParOf" srcId="{D9DD22DD-26A5-41BB-A994-1A50641980BF}" destId="{747698CC-5A29-41B9-9C1E-A21881AC320F}" srcOrd="0" destOrd="0" presId="urn:microsoft.com/office/officeart/2018/2/layout/IconVerticalSolidList"/>
    <dgm:cxn modelId="{C4880B89-67F7-422F-B51A-BEA1EBCBB049}" type="presParOf" srcId="{747698CC-5A29-41B9-9C1E-A21881AC320F}" destId="{BB822F86-DF99-4B9B-99D3-14176FE94416}" srcOrd="0" destOrd="0" presId="urn:microsoft.com/office/officeart/2018/2/layout/IconVerticalSolidList"/>
    <dgm:cxn modelId="{8AEB7E67-E61B-4373-BBB6-621F5D87CABD}" type="presParOf" srcId="{747698CC-5A29-41B9-9C1E-A21881AC320F}" destId="{7E1C32D0-F069-41D9-B892-EAD284FFCA4E}" srcOrd="1" destOrd="0" presId="urn:microsoft.com/office/officeart/2018/2/layout/IconVerticalSolidList"/>
    <dgm:cxn modelId="{2E5F4AE7-C156-42D7-B68E-9813F9EBA9F0}" type="presParOf" srcId="{747698CC-5A29-41B9-9C1E-A21881AC320F}" destId="{5B3B25B5-E307-4437-93F2-6F9F89FBF6AE}" srcOrd="2" destOrd="0" presId="urn:microsoft.com/office/officeart/2018/2/layout/IconVerticalSolidList"/>
    <dgm:cxn modelId="{6931CF29-AB97-4681-A166-495F1A1F100E}" type="presParOf" srcId="{747698CC-5A29-41B9-9C1E-A21881AC320F}" destId="{AFDB5196-1C39-4847-B535-011936F215E6}" srcOrd="3" destOrd="0" presId="urn:microsoft.com/office/officeart/2018/2/layout/IconVerticalSolidList"/>
    <dgm:cxn modelId="{A19A7A5D-33EE-4207-85E6-DAC4B6ACF123}" type="presParOf" srcId="{D9DD22DD-26A5-41BB-A994-1A50641980BF}" destId="{F5487DC7-22C6-40C3-BBDA-1CC836DFF937}" srcOrd="1" destOrd="0" presId="urn:microsoft.com/office/officeart/2018/2/layout/IconVerticalSolidList"/>
    <dgm:cxn modelId="{AE62C7C1-F6F5-4674-AD21-F96B18DC5CE0}" type="presParOf" srcId="{D9DD22DD-26A5-41BB-A994-1A50641980BF}" destId="{55935051-367E-436A-B3AE-A6963FA9F3B6}" srcOrd="2" destOrd="0" presId="urn:microsoft.com/office/officeart/2018/2/layout/IconVerticalSolidList"/>
    <dgm:cxn modelId="{66EF31A2-0245-4F22-8D82-4903C0AF49D5}" type="presParOf" srcId="{55935051-367E-436A-B3AE-A6963FA9F3B6}" destId="{1B776E08-BF63-4251-BD26-49CD8DB1C4A7}" srcOrd="0" destOrd="0" presId="urn:microsoft.com/office/officeart/2018/2/layout/IconVerticalSolidList"/>
    <dgm:cxn modelId="{FBC5A3C4-C5D0-4AF7-8753-1B4C4C122CBF}" type="presParOf" srcId="{55935051-367E-436A-B3AE-A6963FA9F3B6}" destId="{4A117550-9157-416A-8707-07185200095C}" srcOrd="1" destOrd="0" presId="urn:microsoft.com/office/officeart/2018/2/layout/IconVerticalSolidList"/>
    <dgm:cxn modelId="{0FBFEEB2-D963-4926-A637-DE184C51D913}" type="presParOf" srcId="{55935051-367E-436A-B3AE-A6963FA9F3B6}" destId="{2DEE5E1C-9395-45FD-A844-DC44F90398BF}" srcOrd="2" destOrd="0" presId="urn:microsoft.com/office/officeart/2018/2/layout/IconVerticalSolidList"/>
    <dgm:cxn modelId="{70347473-2983-4146-A27A-18AAA62392B3}" type="presParOf" srcId="{55935051-367E-436A-B3AE-A6963FA9F3B6}" destId="{74B1355F-EF18-45D2-B167-148511024677}" srcOrd="3" destOrd="0" presId="urn:microsoft.com/office/officeart/2018/2/layout/IconVerticalSolidList"/>
    <dgm:cxn modelId="{9339FCE6-E469-4D7A-85DD-B26D56D08A83}" type="presParOf" srcId="{D9DD22DD-26A5-41BB-A994-1A50641980BF}" destId="{70F118CD-0F78-4EDD-A89D-C5EF94AC1490}" srcOrd="3" destOrd="0" presId="urn:microsoft.com/office/officeart/2018/2/layout/IconVerticalSolidList"/>
    <dgm:cxn modelId="{B2B91E35-F593-4D4F-935E-F222D2885C5B}" type="presParOf" srcId="{D9DD22DD-26A5-41BB-A994-1A50641980BF}" destId="{9B5CB172-6AE1-4EF9-BA8B-3803813CAEA1}" srcOrd="4" destOrd="0" presId="urn:microsoft.com/office/officeart/2018/2/layout/IconVerticalSolidList"/>
    <dgm:cxn modelId="{851A7EE8-3431-44BA-BE00-9C6A59FF6B21}" type="presParOf" srcId="{9B5CB172-6AE1-4EF9-BA8B-3803813CAEA1}" destId="{DD4D9130-8EA7-4B5B-9A30-772CFBEB1665}" srcOrd="0" destOrd="0" presId="urn:microsoft.com/office/officeart/2018/2/layout/IconVerticalSolidList"/>
    <dgm:cxn modelId="{8A7CF66E-BB6F-49B8-B83E-29C49906D196}" type="presParOf" srcId="{9B5CB172-6AE1-4EF9-BA8B-3803813CAEA1}" destId="{C79E2321-6E88-4BC3-820F-8B74978E7E5E}" srcOrd="1" destOrd="0" presId="urn:microsoft.com/office/officeart/2018/2/layout/IconVerticalSolidList"/>
    <dgm:cxn modelId="{4C743449-ED4F-4AF8-9025-51A3103C397F}" type="presParOf" srcId="{9B5CB172-6AE1-4EF9-BA8B-3803813CAEA1}" destId="{6BC44B96-07F9-4AFA-B1B2-11E9186D72A4}" srcOrd="2" destOrd="0" presId="urn:microsoft.com/office/officeart/2018/2/layout/IconVerticalSolidList"/>
    <dgm:cxn modelId="{EB42F7A3-0D40-4F4B-8AA1-59B62D1BC255}" type="presParOf" srcId="{9B5CB172-6AE1-4EF9-BA8B-3803813CAEA1}" destId="{16CE1F47-9948-4F4A-9425-B6C697F84C4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26ECF19-9672-482D-952D-170488804D2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9D77296-C5EE-49D5-B27A-49E59D6147AA}">
      <dgm:prSet/>
      <dgm:spPr/>
      <dgm:t>
        <a:bodyPr/>
        <a:lstStyle/>
        <a:p>
          <a:r>
            <a:rPr lang="en-US"/>
            <a:t>At the beginning of the 20</a:t>
          </a:r>
          <a:r>
            <a:rPr lang="en-US" baseline="30000"/>
            <a:t>th</a:t>
          </a:r>
          <a:r>
            <a:rPr lang="en-US"/>
            <a:t> century, women were primarily involved in chamber music</a:t>
          </a:r>
        </a:p>
      </dgm:t>
    </dgm:pt>
    <dgm:pt modelId="{686ED07A-E8C5-4425-9224-F261CFF242F8}" type="parTrans" cxnId="{E55641EB-035C-4F2B-BFB6-6924AF99AC8B}">
      <dgm:prSet/>
      <dgm:spPr/>
      <dgm:t>
        <a:bodyPr/>
        <a:lstStyle/>
        <a:p>
          <a:endParaRPr lang="en-US"/>
        </a:p>
      </dgm:t>
    </dgm:pt>
    <dgm:pt modelId="{F3B27F7E-B61D-464D-B2C8-2ABF66BA5A9C}" type="sibTrans" cxnId="{E55641EB-035C-4F2B-BFB6-6924AF99AC8B}">
      <dgm:prSet/>
      <dgm:spPr/>
      <dgm:t>
        <a:bodyPr/>
        <a:lstStyle/>
        <a:p>
          <a:endParaRPr lang="en-US"/>
        </a:p>
      </dgm:t>
    </dgm:pt>
    <dgm:pt modelId="{8A74230D-F854-4449-ACEF-59FEF6F15C8D}">
      <dgm:prSet/>
      <dgm:spPr/>
      <dgm:t>
        <a:bodyPr/>
        <a:lstStyle/>
        <a:p>
          <a:r>
            <a:rPr lang="en-US" dirty="0"/>
            <a:t>By the end of the century, women had produced an unprecedented amount of both large-scale and experimental works</a:t>
          </a:r>
        </a:p>
      </dgm:t>
    </dgm:pt>
    <dgm:pt modelId="{0FCE191F-4D6D-40E6-B16F-AFCAD099901C}" type="parTrans" cxnId="{1F0B823E-98D4-4560-BD00-D4C7196EAD45}">
      <dgm:prSet/>
      <dgm:spPr/>
      <dgm:t>
        <a:bodyPr/>
        <a:lstStyle/>
        <a:p>
          <a:endParaRPr lang="en-US"/>
        </a:p>
      </dgm:t>
    </dgm:pt>
    <dgm:pt modelId="{C8CF1EEF-92B8-4A08-BCCF-FA68C587F33F}" type="sibTrans" cxnId="{1F0B823E-98D4-4560-BD00-D4C7196EAD45}">
      <dgm:prSet/>
      <dgm:spPr/>
      <dgm:t>
        <a:bodyPr/>
        <a:lstStyle/>
        <a:p>
          <a:endParaRPr lang="en-US"/>
        </a:p>
      </dgm:t>
    </dgm:pt>
    <dgm:pt modelId="{5C898E4D-6089-4382-960B-33767DF72F9B}">
      <dgm:prSet/>
      <dgm:spPr/>
      <dgm:t>
        <a:bodyPr/>
        <a:lstStyle/>
        <a:p>
          <a:r>
            <a:rPr lang="en-US"/>
            <a:t>Women have been engaged in all aspects of 20</a:t>
          </a:r>
          <a:r>
            <a:rPr lang="en-US" baseline="30000"/>
            <a:t>th</a:t>
          </a:r>
          <a:r>
            <a:rPr lang="en-US"/>
            <a:t> century compositional diversity</a:t>
          </a:r>
        </a:p>
      </dgm:t>
    </dgm:pt>
    <dgm:pt modelId="{697C48F9-6D2E-4CEB-A5B9-4D1F62620AE8}" type="parTrans" cxnId="{44F403FA-AE4A-462C-9265-E2A9D8FA8720}">
      <dgm:prSet/>
      <dgm:spPr/>
      <dgm:t>
        <a:bodyPr/>
        <a:lstStyle/>
        <a:p>
          <a:endParaRPr lang="en-US"/>
        </a:p>
      </dgm:t>
    </dgm:pt>
    <dgm:pt modelId="{F4446005-F856-4483-BED1-0843FF7642D7}" type="sibTrans" cxnId="{44F403FA-AE4A-462C-9265-E2A9D8FA8720}">
      <dgm:prSet/>
      <dgm:spPr/>
      <dgm:t>
        <a:bodyPr/>
        <a:lstStyle/>
        <a:p>
          <a:endParaRPr lang="en-US"/>
        </a:p>
      </dgm:t>
    </dgm:pt>
    <dgm:pt modelId="{3334A1CB-BBD6-43CF-A7BF-7DB36A165A39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Who among these women will be known by future generations?</a:t>
          </a:r>
        </a:p>
      </dgm:t>
    </dgm:pt>
    <dgm:pt modelId="{1F7F5B90-BFD8-40BA-825F-DA33E8046D9C}" type="parTrans" cxnId="{64219D49-CC43-4B5A-BE53-457BAAD1160C}">
      <dgm:prSet/>
      <dgm:spPr/>
      <dgm:t>
        <a:bodyPr/>
        <a:lstStyle/>
        <a:p>
          <a:endParaRPr lang="en-US"/>
        </a:p>
      </dgm:t>
    </dgm:pt>
    <dgm:pt modelId="{FC8D5E88-3E36-4D6A-9D36-D3003ADDE5AB}" type="sibTrans" cxnId="{64219D49-CC43-4B5A-BE53-457BAAD1160C}">
      <dgm:prSet/>
      <dgm:spPr/>
      <dgm:t>
        <a:bodyPr/>
        <a:lstStyle/>
        <a:p>
          <a:endParaRPr lang="en-US"/>
        </a:p>
      </dgm:t>
    </dgm:pt>
    <dgm:pt modelId="{0AD4B44F-0D19-4895-A936-89505E621E55}" type="pres">
      <dgm:prSet presAssocID="{326ECF19-9672-482D-952D-170488804D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F0C35F-B414-4500-8A0A-1B1E54B5F50D}" type="pres">
      <dgm:prSet presAssocID="{E9D77296-C5EE-49D5-B27A-49E59D6147A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BDA7A-76D8-4A8F-B139-D6BD3E3209E8}" type="pres">
      <dgm:prSet presAssocID="{F3B27F7E-B61D-464D-B2C8-2ABF66BA5A9C}" presName="spacer" presStyleCnt="0"/>
      <dgm:spPr/>
    </dgm:pt>
    <dgm:pt modelId="{00AC23D7-2050-47E2-AA42-2E14E6EA34FC}" type="pres">
      <dgm:prSet presAssocID="{8A74230D-F854-4449-ACEF-59FEF6F15C8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79048-A3D5-4BF4-8E2D-389BB11072ED}" type="pres">
      <dgm:prSet presAssocID="{C8CF1EEF-92B8-4A08-BCCF-FA68C587F33F}" presName="spacer" presStyleCnt="0"/>
      <dgm:spPr/>
    </dgm:pt>
    <dgm:pt modelId="{E912095E-7D37-4CC9-A7D5-748B121EC684}" type="pres">
      <dgm:prSet presAssocID="{5C898E4D-6089-4382-960B-33767DF72F9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CE447-AC44-4EDB-8505-9F226089F837}" type="pres">
      <dgm:prSet presAssocID="{F4446005-F856-4483-BED1-0843FF7642D7}" presName="spacer" presStyleCnt="0"/>
      <dgm:spPr/>
    </dgm:pt>
    <dgm:pt modelId="{B449E2F1-80C2-43F8-9F19-CF3383DA1DF8}" type="pres">
      <dgm:prSet presAssocID="{3334A1CB-BBD6-43CF-A7BF-7DB36A165A3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C97E0D-9370-4738-8BAF-8D7C10DF3B1D}" type="presOf" srcId="{8A74230D-F854-4449-ACEF-59FEF6F15C8D}" destId="{00AC23D7-2050-47E2-AA42-2E14E6EA34FC}" srcOrd="0" destOrd="0" presId="urn:microsoft.com/office/officeart/2005/8/layout/vList2"/>
    <dgm:cxn modelId="{59E26631-92F6-49EB-9FD1-B30B32A9A4FA}" type="presOf" srcId="{E9D77296-C5EE-49D5-B27A-49E59D6147AA}" destId="{0BF0C35F-B414-4500-8A0A-1B1E54B5F50D}" srcOrd="0" destOrd="0" presId="urn:microsoft.com/office/officeart/2005/8/layout/vList2"/>
    <dgm:cxn modelId="{44F403FA-AE4A-462C-9265-E2A9D8FA8720}" srcId="{326ECF19-9672-482D-952D-170488804D2A}" destId="{5C898E4D-6089-4382-960B-33767DF72F9B}" srcOrd="2" destOrd="0" parTransId="{697C48F9-6D2E-4CEB-A5B9-4D1F62620AE8}" sibTransId="{F4446005-F856-4483-BED1-0843FF7642D7}"/>
    <dgm:cxn modelId="{1F0B823E-98D4-4560-BD00-D4C7196EAD45}" srcId="{326ECF19-9672-482D-952D-170488804D2A}" destId="{8A74230D-F854-4449-ACEF-59FEF6F15C8D}" srcOrd="1" destOrd="0" parTransId="{0FCE191F-4D6D-40E6-B16F-AFCAD099901C}" sibTransId="{C8CF1EEF-92B8-4A08-BCCF-FA68C587F33F}"/>
    <dgm:cxn modelId="{C20DC5DD-F34E-4D1B-9F03-676B2A2B5338}" type="presOf" srcId="{326ECF19-9672-482D-952D-170488804D2A}" destId="{0AD4B44F-0D19-4895-A936-89505E621E55}" srcOrd="0" destOrd="0" presId="urn:microsoft.com/office/officeart/2005/8/layout/vList2"/>
    <dgm:cxn modelId="{64219D49-CC43-4B5A-BE53-457BAAD1160C}" srcId="{326ECF19-9672-482D-952D-170488804D2A}" destId="{3334A1CB-BBD6-43CF-A7BF-7DB36A165A39}" srcOrd="3" destOrd="0" parTransId="{1F7F5B90-BFD8-40BA-825F-DA33E8046D9C}" sibTransId="{FC8D5E88-3E36-4D6A-9D36-D3003ADDE5AB}"/>
    <dgm:cxn modelId="{8D7722CA-104D-40E0-9CEF-E9E2A47C6DCD}" type="presOf" srcId="{5C898E4D-6089-4382-960B-33767DF72F9B}" destId="{E912095E-7D37-4CC9-A7D5-748B121EC684}" srcOrd="0" destOrd="0" presId="urn:microsoft.com/office/officeart/2005/8/layout/vList2"/>
    <dgm:cxn modelId="{AE468F24-0B93-4DCC-A75B-705A2D9B522D}" type="presOf" srcId="{3334A1CB-BBD6-43CF-A7BF-7DB36A165A39}" destId="{B449E2F1-80C2-43F8-9F19-CF3383DA1DF8}" srcOrd="0" destOrd="0" presId="urn:microsoft.com/office/officeart/2005/8/layout/vList2"/>
    <dgm:cxn modelId="{E55641EB-035C-4F2B-BFB6-6924AF99AC8B}" srcId="{326ECF19-9672-482D-952D-170488804D2A}" destId="{E9D77296-C5EE-49D5-B27A-49E59D6147AA}" srcOrd="0" destOrd="0" parTransId="{686ED07A-E8C5-4425-9224-F261CFF242F8}" sibTransId="{F3B27F7E-B61D-464D-B2C8-2ABF66BA5A9C}"/>
    <dgm:cxn modelId="{EE8E6F75-AFC8-4C61-9F3D-22DF97D0DBF8}" type="presParOf" srcId="{0AD4B44F-0D19-4895-A936-89505E621E55}" destId="{0BF0C35F-B414-4500-8A0A-1B1E54B5F50D}" srcOrd="0" destOrd="0" presId="urn:microsoft.com/office/officeart/2005/8/layout/vList2"/>
    <dgm:cxn modelId="{47E90EF6-AD75-4416-8EA7-07958D6288F3}" type="presParOf" srcId="{0AD4B44F-0D19-4895-A936-89505E621E55}" destId="{C7DBDA7A-76D8-4A8F-B139-D6BD3E3209E8}" srcOrd="1" destOrd="0" presId="urn:microsoft.com/office/officeart/2005/8/layout/vList2"/>
    <dgm:cxn modelId="{CE3866F3-4BB5-48CA-A380-4371369F35F5}" type="presParOf" srcId="{0AD4B44F-0D19-4895-A936-89505E621E55}" destId="{00AC23D7-2050-47E2-AA42-2E14E6EA34FC}" srcOrd="2" destOrd="0" presId="urn:microsoft.com/office/officeart/2005/8/layout/vList2"/>
    <dgm:cxn modelId="{368888DA-61F9-4233-96E7-CAFF103BADC0}" type="presParOf" srcId="{0AD4B44F-0D19-4895-A936-89505E621E55}" destId="{EF779048-A3D5-4BF4-8E2D-389BB11072ED}" srcOrd="3" destOrd="0" presId="urn:microsoft.com/office/officeart/2005/8/layout/vList2"/>
    <dgm:cxn modelId="{99F5576B-4993-4022-9B33-BF2BD37C1E02}" type="presParOf" srcId="{0AD4B44F-0D19-4895-A936-89505E621E55}" destId="{E912095E-7D37-4CC9-A7D5-748B121EC684}" srcOrd="4" destOrd="0" presId="urn:microsoft.com/office/officeart/2005/8/layout/vList2"/>
    <dgm:cxn modelId="{D7B33095-6EC5-4514-BDDB-EA501BC55D51}" type="presParOf" srcId="{0AD4B44F-0D19-4895-A936-89505E621E55}" destId="{572CE447-AC44-4EDB-8505-9F226089F837}" srcOrd="5" destOrd="0" presId="urn:microsoft.com/office/officeart/2005/8/layout/vList2"/>
    <dgm:cxn modelId="{C93279B4-BF33-4EFB-BD1E-963A9C837F04}" type="presParOf" srcId="{0AD4B44F-0D19-4895-A936-89505E621E55}" destId="{B449E2F1-80C2-43F8-9F19-CF3383DA1DF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A31B6-7B20-4B76-BE31-0B7373A3D89B}">
      <dsp:nvSpPr>
        <dsp:cNvPr id="0" name=""/>
        <dsp:cNvSpPr/>
      </dsp:nvSpPr>
      <dsp:spPr>
        <a:xfrm>
          <a:off x="0" y="837"/>
          <a:ext cx="7525512" cy="19589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C39B3-CB62-4B5A-B49B-65CDDB76CCF5}">
      <dsp:nvSpPr>
        <dsp:cNvPr id="0" name=""/>
        <dsp:cNvSpPr/>
      </dsp:nvSpPr>
      <dsp:spPr>
        <a:xfrm>
          <a:off x="592582" y="441600"/>
          <a:ext cx="1077422" cy="1077422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F9594-BBAB-43D5-B305-539DAF068CB5}">
      <dsp:nvSpPr>
        <dsp:cNvPr id="0" name=""/>
        <dsp:cNvSpPr/>
      </dsp:nvSpPr>
      <dsp:spPr>
        <a:xfrm>
          <a:off x="2262587" y="837"/>
          <a:ext cx="5262924" cy="195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322" tIns="207322" rIns="207322" bIns="20732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Many 20</a:t>
          </a:r>
          <a:r>
            <a:rPr lang="en-US" sz="2400" kern="1200" baseline="30000" dirty="0">
              <a:solidFill>
                <a:schemeClr val="tx1"/>
              </a:solidFill>
            </a:rPr>
            <a:t>th</a:t>
          </a:r>
          <a:r>
            <a:rPr lang="en-US" sz="2400" kern="1200" dirty="0">
              <a:solidFill>
                <a:schemeClr val="tx1"/>
              </a:solidFill>
            </a:rPr>
            <a:t> century composers made a living as university professors, a profession difficult for women to access prior to 1950</a:t>
          </a:r>
        </a:p>
      </dsp:txBody>
      <dsp:txXfrm>
        <a:off x="2262587" y="837"/>
        <a:ext cx="5262924" cy="1958950"/>
      </dsp:txXfrm>
    </dsp:sp>
    <dsp:sp modelId="{55F94A81-7F4A-4FE1-86C3-CFEA91AFBB73}">
      <dsp:nvSpPr>
        <dsp:cNvPr id="0" name=""/>
        <dsp:cNvSpPr/>
      </dsp:nvSpPr>
      <dsp:spPr>
        <a:xfrm>
          <a:off x="0" y="2449524"/>
          <a:ext cx="7525512" cy="19589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FCC79-795A-406C-90CB-E993C11E3614}">
      <dsp:nvSpPr>
        <dsp:cNvPr id="0" name=""/>
        <dsp:cNvSpPr/>
      </dsp:nvSpPr>
      <dsp:spPr>
        <a:xfrm>
          <a:off x="592582" y="2735387"/>
          <a:ext cx="1077422" cy="1387224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DE6B3-63BD-4FAD-8140-D67131E50F6E}">
      <dsp:nvSpPr>
        <dsp:cNvPr id="0" name=""/>
        <dsp:cNvSpPr/>
      </dsp:nvSpPr>
      <dsp:spPr>
        <a:xfrm>
          <a:off x="2262587" y="2449524"/>
          <a:ext cx="5262924" cy="195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322" tIns="207322" rIns="207322" bIns="20732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Even the best-educated composers had difficulty accessing ensembles, and fought to hear their works performed </a:t>
          </a:r>
        </a:p>
      </dsp:txBody>
      <dsp:txXfrm>
        <a:off x="2262587" y="2449524"/>
        <a:ext cx="5262924" cy="1958950"/>
      </dsp:txXfrm>
    </dsp:sp>
    <dsp:sp modelId="{73423292-DAB2-434F-BFFA-B82219D0681B}">
      <dsp:nvSpPr>
        <dsp:cNvPr id="0" name=""/>
        <dsp:cNvSpPr/>
      </dsp:nvSpPr>
      <dsp:spPr>
        <a:xfrm>
          <a:off x="0" y="4898212"/>
          <a:ext cx="7525512" cy="19589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C04B3-7EEA-4343-8D7D-087A2EB1A48F}">
      <dsp:nvSpPr>
        <dsp:cNvPr id="0" name=""/>
        <dsp:cNvSpPr/>
      </dsp:nvSpPr>
      <dsp:spPr>
        <a:xfrm>
          <a:off x="592582" y="5338976"/>
          <a:ext cx="1077422" cy="1077422"/>
        </a:xfrm>
        <a:prstGeom prst="rect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55B47-38AF-4F63-B73B-EDC64F913830}">
      <dsp:nvSpPr>
        <dsp:cNvPr id="0" name=""/>
        <dsp:cNvSpPr/>
      </dsp:nvSpPr>
      <dsp:spPr>
        <a:xfrm>
          <a:off x="2262587" y="4898212"/>
          <a:ext cx="5262924" cy="195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322" tIns="207322" rIns="207322" bIns="207322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1"/>
              </a:solidFill>
            </a:rPr>
            <a:t>Recordings of women’s large-scale works have thus been difficult to obtain</a:t>
          </a:r>
        </a:p>
      </dsp:txBody>
      <dsp:txXfrm>
        <a:off x="2262587" y="4898212"/>
        <a:ext cx="5262924" cy="1958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A813A-D3BB-4756-8F91-990C9B139D70}">
      <dsp:nvSpPr>
        <dsp:cNvPr id="0" name=""/>
        <dsp:cNvSpPr/>
      </dsp:nvSpPr>
      <dsp:spPr>
        <a:xfrm>
          <a:off x="0" y="2351753"/>
          <a:ext cx="2909292" cy="1847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37A12C-8A88-44FA-9C31-CE6151E4CF94}">
      <dsp:nvSpPr>
        <dsp:cNvPr id="0" name=""/>
        <dsp:cNvSpPr/>
      </dsp:nvSpPr>
      <dsp:spPr>
        <a:xfrm>
          <a:off x="323254" y="2658845"/>
          <a:ext cx="2909292" cy="1847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Price was the first African-American woman to receive recognition as a composer</a:t>
          </a:r>
        </a:p>
      </dsp:txBody>
      <dsp:txXfrm>
        <a:off x="377362" y="2712953"/>
        <a:ext cx="2801076" cy="1739184"/>
      </dsp:txXfrm>
    </dsp:sp>
    <dsp:sp modelId="{8D8EEB0A-A644-4F64-941B-73BA57679CFE}">
      <dsp:nvSpPr>
        <dsp:cNvPr id="0" name=""/>
        <dsp:cNvSpPr/>
      </dsp:nvSpPr>
      <dsp:spPr>
        <a:xfrm>
          <a:off x="3555801" y="2351753"/>
          <a:ext cx="2909292" cy="1847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E4253F-7C26-4455-B89D-1903BCEF9DA1}">
      <dsp:nvSpPr>
        <dsp:cNvPr id="0" name=""/>
        <dsp:cNvSpPr/>
      </dsp:nvSpPr>
      <dsp:spPr>
        <a:xfrm>
          <a:off x="3879056" y="2658845"/>
          <a:ext cx="2909292" cy="1847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She frequently wrote to conductors, asking that they consider her work on its merits</a:t>
          </a:r>
        </a:p>
      </dsp:txBody>
      <dsp:txXfrm>
        <a:off x="3933164" y="2712953"/>
        <a:ext cx="2801076" cy="1739184"/>
      </dsp:txXfrm>
    </dsp:sp>
    <dsp:sp modelId="{A1722F5A-1C1E-4789-BB8A-074CE56070C1}">
      <dsp:nvSpPr>
        <dsp:cNvPr id="0" name=""/>
        <dsp:cNvSpPr/>
      </dsp:nvSpPr>
      <dsp:spPr>
        <a:xfrm>
          <a:off x="7111603" y="2351753"/>
          <a:ext cx="2909292" cy="1847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1B7BD5-F9EB-4D10-86EC-9FCB989EFC6E}">
      <dsp:nvSpPr>
        <dsp:cNvPr id="0" name=""/>
        <dsp:cNvSpPr/>
      </dsp:nvSpPr>
      <dsp:spPr>
        <a:xfrm>
          <a:off x="7434857" y="2658845"/>
          <a:ext cx="2909292" cy="1847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She is known for incorporating </a:t>
          </a:r>
          <a:r>
            <a:rPr lang="en-US" sz="2200" kern="1200" dirty="0" smtClean="0"/>
            <a:t>Black </a:t>
          </a:r>
          <a:r>
            <a:rPr lang="en-US" sz="2200" kern="1200" dirty="0"/>
            <a:t>vernacular music sources into her art music works</a:t>
          </a:r>
        </a:p>
      </dsp:txBody>
      <dsp:txXfrm>
        <a:off x="7488965" y="2712953"/>
        <a:ext cx="2801076" cy="17391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1896B-4917-44AC-9558-0E62DB4908A6}">
      <dsp:nvSpPr>
        <dsp:cNvPr id="0" name=""/>
        <dsp:cNvSpPr/>
      </dsp:nvSpPr>
      <dsp:spPr>
        <a:xfrm>
          <a:off x="583" y="501938"/>
          <a:ext cx="3623925" cy="27544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/>
            <a:t>Zwilich</a:t>
          </a:r>
          <a:r>
            <a:rPr lang="en-US" sz="2200" kern="1200" dirty="0"/>
            <a:t> represents women who received advanced music degrees in the latter half of the 20</a:t>
          </a:r>
          <a:r>
            <a:rPr lang="en-US" sz="2200" kern="1200" baseline="30000" dirty="0"/>
            <a:t>th</a:t>
          </a:r>
          <a:r>
            <a:rPr lang="en-US" sz="2200" kern="1200" dirty="0"/>
            <a:t> century</a:t>
          </a:r>
        </a:p>
      </dsp:txBody>
      <dsp:txXfrm>
        <a:off x="583" y="501938"/>
        <a:ext cx="3623925" cy="2754485"/>
      </dsp:txXfrm>
    </dsp:sp>
    <dsp:sp modelId="{E98F8634-34BC-4D5C-AAFE-F5EE8E98B266}">
      <dsp:nvSpPr>
        <dsp:cNvPr id="0" name=""/>
        <dsp:cNvSpPr/>
      </dsp:nvSpPr>
      <dsp:spPr>
        <a:xfrm>
          <a:off x="3897339" y="615446"/>
          <a:ext cx="3673307" cy="2527468"/>
        </a:xfrm>
        <a:prstGeom prst="rect">
          <a:avLst/>
        </a:prstGeom>
        <a:solidFill>
          <a:schemeClr val="accent2">
            <a:hueOff val="-20112"/>
            <a:satOff val="-11542"/>
            <a:lumOff val="31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Her personal performance skills, ensemble experience, and compositional knowledge result in technically challenging works known for their fine musical construction</a:t>
          </a:r>
        </a:p>
      </dsp:txBody>
      <dsp:txXfrm>
        <a:off x="3897339" y="615446"/>
        <a:ext cx="3673307" cy="2527468"/>
      </dsp:txXfrm>
    </dsp:sp>
    <dsp:sp modelId="{FDE93B48-B7B0-4E9D-973C-384B2D2B45D0}">
      <dsp:nvSpPr>
        <dsp:cNvPr id="0" name=""/>
        <dsp:cNvSpPr/>
      </dsp:nvSpPr>
      <dsp:spPr>
        <a:xfrm>
          <a:off x="1803883" y="3529254"/>
          <a:ext cx="3963463" cy="2826807"/>
        </a:xfrm>
        <a:prstGeom prst="rect">
          <a:avLst/>
        </a:prstGeom>
        <a:solidFill>
          <a:schemeClr val="accent2">
            <a:hueOff val="-40225"/>
            <a:satOff val="-23083"/>
            <a:lumOff val="62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>
              <a:solidFill>
                <a:schemeClr val="tx1"/>
              </a:solidFill>
            </a:rPr>
            <a:t>Zwilich</a:t>
          </a:r>
          <a:r>
            <a:rPr lang="en-US" sz="2200" b="1" kern="1200" dirty="0">
              <a:solidFill>
                <a:schemeClr val="tx1"/>
              </a:solidFill>
            </a:rPr>
            <a:t> was the first woman to win the Pulitzer Prize in Composition, awarded in 1983 for her </a:t>
          </a:r>
          <a:r>
            <a:rPr lang="en-US" sz="2200" b="1" i="1" kern="1200" dirty="0">
              <a:solidFill>
                <a:schemeClr val="tx1"/>
              </a:solidFill>
            </a:rPr>
            <a:t>Symphony Number One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1803883" y="3529254"/>
        <a:ext cx="3963463" cy="28268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10222-3A1E-4620-A2A8-C6814CDE8BBB}">
      <dsp:nvSpPr>
        <dsp:cNvPr id="0" name=""/>
        <dsp:cNvSpPr/>
      </dsp:nvSpPr>
      <dsp:spPr>
        <a:xfrm>
          <a:off x="0" y="4215943"/>
          <a:ext cx="11093026" cy="13837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Largely atonal, the work appeals to audiences on many levels, including its programmatic nature</a:t>
          </a:r>
        </a:p>
      </dsp:txBody>
      <dsp:txXfrm>
        <a:off x="0" y="4215943"/>
        <a:ext cx="11093026" cy="1383766"/>
      </dsp:txXfrm>
    </dsp:sp>
    <dsp:sp modelId="{49BB1B32-2964-4F35-96A9-03C075FB63D4}">
      <dsp:nvSpPr>
        <dsp:cNvPr id="0" name=""/>
        <dsp:cNvSpPr/>
      </dsp:nvSpPr>
      <dsp:spPr>
        <a:xfrm rot="10800000">
          <a:off x="0" y="2108466"/>
          <a:ext cx="11093026" cy="2128233"/>
        </a:xfrm>
        <a:prstGeom prst="upArrowCallout">
          <a:avLst/>
        </a:prstGeom>
        <a:solidFill>
          <a:schemeClr val="accent2">
            <a:hueOff val="-20112"/>
            <a:satOff val="-11542"/>
            <a:lumOff val="31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Chen Yi’s “Chinese Myths Cantata” is an excellent example of the composer’s ability to authentically preserve and blend musical traditions</a:t>
          </a:r>
        </a:p>
      </dsp:txBody>
      <dsp:txXfrm rot="10800000">
        <a:off x="0" y="2108466"/>
        <a:ext cx="11093026" cy="1382862"/>
      </dsp:txXfrm>
    </dsp:sp>
    <dsp:sp modelId="{BC5BECA2-2392-464E-A563-FFCBF3711472}">
      <dsp:nvSpPr>
        <dsp:cNvPr id="0" name=""/>
        <dsp:cNvSpPr/>
      </dsp:nvSpPr>
      <dsp:spPr>
        <a:xfrm rot="10800000">
          <a:off x="0" y="989"/>
          <a:ext cx="11093026" cy="2128233"/>
        </a:xfrm>
        <a:prstGeom prst="upArrowCallout">
          <a:avLst/>
        </a:prstGeom>
        <a:solidFill>
          <a:schemeClr val="accent2">
            <a:hueOff val="-40225"/>
            <a:satOff val="-23083"/>
            <a:lumOff val="62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Chen Yi’s compositional voice reflects a fusion of music of the East and West</a:t>
          </a:r>
        </a:p>
      </dsp:txBody>
      <dsp:txXfrm rot="-10800000">
        <a:off x="0" y="989"/>
        <a:ext cx="11093026" cy="747009"/>
      </dsp:txXfrm>
    </dsp:sp>
    <dsp:sp modelId="{D2707E5B-2340-4C1C-93F3-9E78C366C10A}">
      <dsp:nvSpPr>
        <dsp:cNvPr id="0" name=""/>
        <dsp:cNvSpPr/>
      </dsp:nvSpPr>
      <dsp:spPr>
        <a:xfrm>
          <a:off x="0" y="747999"/>
          <a:ext cx="5546513" cy="63634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In China, she became familiar with almost every traditional Chinese instrument</a:t>
          </a:r>
        </a:p>
      </dsp:txBody>
      <dsp:txXfrm>
        <a:off x="0" y="747999"/>
        <a:ext cx="5546513" cy="636341"/>
      </dsp:txXfrm>
    </dsp:sp>
    <dsp:sp modelId="{994C57BA-6C21-4173-8970-14DF54962C54}">
      <dsp:nvSpPr>
        <dsp:cNvPr id="0" name=""/>
        <dsp:cNvSpPr/>
      </dsp:nvSpPr>
      <dsp:spPr>
        <a:xfrm>
          <a:off x="5546513" y="747999"/>
          <a:ext cx="5546513" cy="636341"/>
        </a:xfrm>
        <a:prstGeom prst="rect">
          <a:avLst/>
        </a:prstGeom>
        <a:solidFill>
          <a:schemeClr val="accent2">
            <a:tint val="40000"/>
            <a:alpha val="90000"/>
            <a:hueOff val="-116353"/>
            <a:satOff val="-24655"/>
            <a:lumOff val="96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16353"/>
              <a:satOff val="-24655"/>
              <a:lumOff val="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At the same time, she studied Western violin and piano literature</a:t>
          </a:r>
        </a:p>
      </dsp:txBody>
      <dsp:txXfrm>
        <a:off x="5546513" y="747999"/>
        <a:ext cx="5546513" cy="6363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3D9F8-6A37-409F-A69A-C8AE19962318}">
      <dsp:nvSpPr>
        <dsp:cNvPr id="0" name=""/>
        <dsp:cNvSpPr/>
      </dsp:nvSpPr>
      <dsp:spPr>
        <a:xfrm>
          <a:off x="28092" y="1234172"/>
          <a:ext cx="3539760" cy="2554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78370B-F554-4E8A-8622-BED61B51E36F}">
      <dsp:nvSpPr>
        <dsp:cNvPr id="0" name=""/>
        <dsp:cNvSpPr/>
      </dsp:nvSpPr>
      <dsp:spPr>
        <a:xfrm>
          <a:off x="186041" y="1384224"/>
          <a:ext cx="3539760" cy="2554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Women have long been involved in chamber music, but experimental music has rested in the male domain</a:t>
          </a:r>
        </a:p>
      </dsp:txBody>
      <dsp:txXfrm>
        <a:off x="260869" y="1459052"/>
        <a:ext cx="3390104" cy="2405147"/>
      </dsp:txXfrm>
    </dsp:sp>
    <dsp:sp modelId="{B56DB268-2612-49FD-93F2-220B27288D47}">
      <dsp:nvSpPr>
        <dsp:cNvPr id="0" name=""/>
        <dsp:cNvSpPr/>
      </dsp:nvSpPr>
      <dsp:spPr>
        <a:xfrm>
          <a:off x="3843109" y="3805612"/>
          <a:ext cx="2780186" cy="2169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45C0D9-CF24-4366-BEED-027F2F74F8CE}">
      <dsp:nvSpPr>
        <dsp:cNvPr id="0" name=""/>
        <dsp:cNvSpPr/>
      </dsp:nvSpPr>
      <dsp:spPr>
        <a:xfrm>
          <a:off x="4001058" y="3955664"/>
          <a:ext cx="2780186" cy="2169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Audiences often resist experimental music, regardless of the composer’s sex</a:t>
          </a:r>
        </a:p>
      </dsp:txBody>
      <dsp:txXfrm>
        <a:off x="4064593" y="4019199"/>
        <a:ext cx="2653116" cy="2042171"/>
      </dsp:txXfrm>
    </dsp:sp>
    <dsp:sp modelId="{0E8E33BF-4BED-4B92-A5E2-FA2E8FDBDBDB}">
      <dsp:nvSpPr>
        <dsp:cNvPr id="0" name=""/>
        <dsp:cNvSpPr/>
      </dsp:nvSpPr>
      <dsp:spPr>
        <a:xfrm>
          <a:off x="6683899" y="1104511"/>
          <a:ext cx="3290975" cy="2295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820E18-F1B4-484A-B764-713E87D6CFE6}">
      <dsp:nvSpPr>
        <dsp:cNvPr id="0" name=""/>
        <dsp:cNvSpPr/>
      </dsp:nvSpPr>
      <dsp:spPr>
        <a:xfrm>
          <a:off x="6841848" y="1254563"/>
          <a:ext cx="3290975" cy="2295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Still, male experimental composers have historically received the most documentation</a:t>
          </a:r>
        </a:p>
      </dsp:txBody>
      <dsp:txXfrm>
        <a:off x="6909084" y="1321799"/>
        <a:ext cx="3156503" cy="21611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22F86-DF99-4B9B-99D3-14176FE94416}">
      <dsp:nvSpPr>
        <dsp:cNvPr id="0" name=""/>
        <dsp:cNvSpPr/>
      </dsp:nvSpPr>
      <dsp:spPr>
        <a:xfrm>
          <a:off x="0" y="2207"/>
          <a:ext cx="5889686" cy="11189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C32D0-F069-41D9-B892-EAD284FFCA4E}">
      <dsp:nvSpPr>
        <dsp:cNvPr id="0" name=""/>
        <dsp:cNvSpPr/>
      </dsp:nvSpPr>
      <dsp:spPr>
        <a:xfrm>
          <a:off x="338470" y="253962"/>
          <a:ext cx="615400" cy="615400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B5196-1C39-4847-B535-011936F215E6}">
      <dsp:nvSpPr>
        <dsp:cNvPr id="0" name=""/>
        <dsp:cNvSpPr/>
      </dsp:nvSpPr>
      <dsp:spPr>
        <a:xfrm>
          <a:off x="1292341" y="2207"/>
          <a:ext cx="4597344" cy="1118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18" tIns="118418" rIns="118418" bIns="118418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Ruth Crawford Seeger’s “Rat Riddles” is an excellent example of experimental music</a:t>
          </a:r>
        </a:p>
      </dsp:txBody>
      <dsp:txXfrm>
        <a:off x="1292341" y="2207"/>
        <a:ext cx="4597344" cy="1118910"/>
      </dsp:txXfrm>
    </dsp:sp>
    <dsp:sp modelId="{1B776E08-BF63-4251-BD26-49CD8DB1C4A7}">
      <dsp:nvSpPr>
        <dsp:cNvPr id="0" name=""/>
        <dsp:cNvSpPr/>
      </dsp:nvSpPr>
      <dsp:spPr>
        <a:xfrm>
          <a:off x="0" y="1400846"/>
          <a:ext cx="5889686" cy="11189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17550-9157-416A-8707-07185200095C}">
      <dsp:nvSpPr>
        <dsp:cNvPr id="0" name=""/>
        <dsp:cNvSpPr/>
      </dsp:nvSpPr>
      <dsp:spPr>
        <a:xfrm>
          <a:off x="338470" y="1652600"/>
          <a:ext cx="615400" cy="615400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1355F-EF18-45D2-B167-148511024677}">
      <dsp:nvSpPr>
        <dsp:cNvPr id="0" name=""/>
        <dsp:cNvSpPr/>
      </dsp:nvSpPr>
      <dsp:spPr>
        <a:xfrm>
          <a:off x="1292341" y="1400846"/>
          <a:ext cx="4597344" cy="1118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18" tIns="118418" rIns="118418" bIns="118418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Seeger utilized serial control over elements of pitch, rhythm, and dynamics, as well as unique piano performance techniques</a:t>
          </a:r>
        </a:p>
      </dsp:txBody>
      <dsp:txXfrm>
        <a:off x="1292341" y="1400846"/>
        <a:ext cx="4597344" cy="1118910"/>
      </dsp:txXfrm>
    </dsp:sp>
    <dsp:sp modelId="{DD4D9130-8EA7-4B5B-9A30-772CFBEB1665}">
      <dsp:nvSpPr>
        <dsp:cNvPr id="0" name=""/>
        <dsp:cNvSpPr/>
      </dsp:nvSpPr>
      <dsp:spPr>
        <a:xfrm>
          <a:off x="0" y="2799484"/>
          <a:ext cx="5889686" cy="11189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E2321-6E88-4BC3-820F-8B74978E7E5E}">
      <dsp:nvSpPr>
        <dsp:cNvPr id="0" name=""/>
        <dsp:cNvSpPr/>
      </dsp:nvSpPr>
      <dsp:spPr>
        <a:xfrm>
          <a:off x="338470" y="3051239"/>
          <a:ext cx="615400" cy="615400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E1F47-9948-4F4A-9425-B6C697F84C48}">
      <dsp:nvSpPr>
        <dsp:cNvPr id="0" name=""/>
        <dsp:cNvSpPr/>
      </dsp:nvSpPr>
      <dsp:spPr>
        <a:xfrm>
          <a:off x="1292341" y="2799484"/>
          <a:ext cx="4597344" cy="1118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18" tIns="118418" rIns="118418" bIns="118418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</a:rPr>
            <a:t>The construction of “Rat Riddles” is so complex that it has been the subject of numerous scholarly studies</a:t>
          </a:r>
        </a:p>
      </dsp:txBody>
      <dsp:txXfrm>
        <a:off x="1292341" y="2799484"/>
        <a:ext cx="4597344" cy="1118910"/>
      </dsp:txXfrm>
    </dsp:sp>
    <dsp:sp modelId="{97D2AA19-EA65-4272-8892-27045E92D283}">
      <dsp:nvSpPr>
        <dsp:cNvPr id="0" name=""/>
        <dsp:cNvSpPr/>
      </dsp:nvSpPr>
      <dsp:spPr>
        <a:xfrm>
          <a:off x="0" y="4198122"/>
          <a:ext cx="5889686" cy="11189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F59CC-C9FC-4EDA-B321-2BE91D45B5C4}">
      <dsp:nvSpPr>
        <dsp:cNvPr id="0" name=""/>
        <dsp:cNvSpPr/>
      </dsp:nvSpPr>
      <dsp:spPr>
        <a:xfrm>
          <a:off x="338470" y="4449877"/>
          <a:ext cx="615400" cy="615400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764FF-124B-420B-93B0-D32455F9F398}">
      <dsp:nvSpPr>
        <dsp:cNvPr id="0" name=""/>
        <dsp:cNvSpPr/>
      </dsp:nvSpPr>
      <dsp:spPr>
        <a:xfrm>
          <a:off x="1292341" y="4198122"/>
          <a:ext cx="4597344" cy="1118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418" tIns="118418" rIns="118418" bIns="118418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tx1"/>
              </a:solidFill>
            </a:rPr>
            <a:t>In addition to her experimental work, Seeger is renowned for her work as a music educator and folk music preservationist</a:t>
          </a:r>
        </a:p>
      </dsp:txBody>
      <dsp:txXfrm>
        <a:off x="1292341" y="4198122"/>
        <a:ext cx="4597344" cy="11189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22F86-DF99-4B9B-99D3-14176FE94416}">
      <dsp:nvSpPr>
        <dsp:cNvPr id="0" name=""/>
        <dsp:cNvSpPr/>
      </dsp:nvSpPr>
      <dsp:spPr>
        <a:xfrm>
          <a:off x="0" y="649"/>
          <a:ext cx="5889686" cy="15194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C32D0-F069-41D9-B892-EAD284FFCA4E}">
      <dsp:nvSpPr>
        <dsp:cNvPr id="0" name=""/>
        <dsp:cNvSpPr/>
      </dsp:nvSpPr>
      <dsp:spPr>
        <a:xfrm>
          <a:off x="459622" y="342517"/>
          <a:ext cx="835676" cy="835676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B5196-1C39-4847-B535-011936F215E6}">
      <dsp:nvSpPr>
        <dsp:cNvPr id="0" name=""/>
        <dsp:cNvSpPr/>
      </dsp:nvSpPr>
      <dsp:spPr>
        <a:xfrm>
          <a:off x="1754920" y="649"/>
          <a:ext cx="4134765" cy="1519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804" tIns="160804" rIns="160804" bIns="160804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Art music audiences tired of experimental music</a:t>
          </a:r>
          <a:endParaRPr lang="en-US" sz="1800" kern="1200" dirty="0"/>
        </a:p>
      </dsp:txBody>
      <dsp:txXfrm>
        <a:off x="1754920" y="649"/>
        <a:ext cx="4134765" cy="1519412"/>
      </dsp:txXfrm>
    </dsp:sp>
    <dsp:sp modelId="{1B776E08-BF63-4251-BD26-49CD8DB1C4A7}">
      <dsp:nvSpPr>
        <dsp:cNvPr id="0" name=""/>
        <dsp:cNvSpPr/>
      </dsp:nvSpPr>
      <dsp:spPr>
        <a:xfrm>
          <a:off x="0" y="1815009"/>
          <a:ext cx="5889686" cy="15194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17550-9157-416A-8707-07185200095C}">
      <dsp:nvSpPr>
        <dsp:cNvPr id="0" name=""/>
        <dsp:cNvSpPr/>
      </dsp:nvSpPr>
      <dsp:spPr>
        <a:xfrm>
          <a:off x="459622" y="2241782"/>
          <a:ext cx="835676" cy="835676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1355F-EF18-45D2-B167-148511024677}">
      <dsp:nvSpPr>
        <dsp:cNvPr id="0" name=""/>
        <dsp:cNvSpPr/>
      </dsp:nvSpPr>
      <dsp:spPr>
        <a:xfrm>
          <a:off x="1754920" y="1899914"/>
          <a:ext cx="4134765" cy="1519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804" tIns="160804" rIns="160804" bIns="160804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Neo-Classical and Neo-Romantic styles were popular in the late 20</a:t>
          </a:r>
          <a:r>
            <a:rPr lang="en-US" sz="1800" kern="1200" baseline="30000" dirty="0" smtClean="0"/>
            <a:t>th</a:t>
          </a:r>
          <a:r>
            <a:rPr lang="en-US" sz="1800" kern="1200" dirty="0" smtClean="0"/>
            <a:t> century, as they blended fresh new timbres with accessible harmony and forms</a:t>
          </a:r>
          <a:endParaRPr lang="en-US" sz="1800" kern="1200" dirty="0"/>
        </a:p>
      </dsp:txBody>
      <dsp:txXfrm>
        <a:off x="1754920" y="1899914"/>
        <a:ext cx="4134765" cy="1519412"/>
      </dsp:txXfrm>
    </dsp:sp>
    <dsp:sp modelId="{DD4D9130-8EA7-4B5B-9A30-772CFBEB1665}">
      <dsp:nvSpPr>
        <dsp:cNvPr id="0" name=""/>
        <dsp:cNvSpPr/>
      </dsp:nvSpPr>
      <dsp:spPr>
        <a:xfrm>
          <a:off x="0" y="3799179"/>
          <a:ext cx="5889686" cy="15194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E2321-6E88-4BC3-820F-8B74978E7E5E}">
      <dsp:nvSpPr>
        <dsp:cNvPr id="0" name=""/>
        <dsp:cNvSpPr/>
      </dsp:nvSpPr>
      <dsp:spPr>
        <a:xfrm>
          <a:off x="459622" y="4141047"/>
          <a:ext cx="835676" cy="83567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E1F47-9948-4F4A-9425-B6C697F84C48}">
      <dsp:nvSpPr>
        <dsp:cNvPr id="0" name=""/>
        <dsp:cNvSpPr/>
      </dsp:nvSpPr>
      <dsp:spPr>
        <a:xfrm>
          <a:off x="1754920" y="3799179"/>
          <a:ext cx="4134765" cy="1519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804" tIns="160804" rIns="160804" bIns="160804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Many composers worked on commission, creating works to the specifications of a particular ensemble, soloist, instrument, or for a special event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754920" y="3799179"/>
        <a:ext cx="4134765" cy="15194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0C35F-B414-4500-8A0A-1B1E54B5F50D}">
      <dsp:nvSpPr>
        <dsp:cNvPr id="0" name=""/>
        <dsp:cNvSpPr/>
      </dsp:nvSpPr>
      <dsp:spPr>
        <a:xfrm>
          <a:off x="0" y="110378"/>
          <a:ext cx="10017754" cy="13803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At the beginning of the 20</a:t>
          </a:r>
          <a:r>
            <a:rPr lang="en-US" sz="2600" kern="1200" baseline="30000"/>
            <a:t>th</a:t>
          </a:r>
          <a:r>
            <a:rPr lang="en-US" sz="2600" kern="1200"/>
            <a:t> century, women were primarily involved in chamber music</a:t>
          </a:r>
        </a:p>
      </dsp:txBody>
      <dsp:txXfrm>
        <a:off x="67381" y="177759"/>
        <a:ext cx="9882992" cy="1245545"/>
      </dsp:txXfrm>
    </dsp:sp>
    <dsp:sp modelId="{00AC23D7-2050-47E2-AA42-2E14E6EA34FC}">
      <dsp:nvSpPr>
        <dsp:cNvPr id="0" name=""/>
        <dsp:cNvSpPr/>
      </dsp:nvSpPr>
      <dsp:spPr>
        <a:xfrm>
          <a:off x="0" y="1565566"/>
          <a:ext cx="10017754" cy="1380307"/>
        </a:xfrm>
        <a:prstGeom prst="roundRect">
          <a:avLst/>
        </a:prstGeom>
        <a:solidFill>
          <a:schemeClr val="accent2">
            <a:hueOff val="-13408"/>
            <a:satOff val="-7694"/>
            <a:lumOff val="20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By the end of the century, women had produced an unprecedented amount of both large-scale and experimental works</a:t>
          </a:r>
        </a:p>
      </dsp:txBody>
      <dsp:txXfrm>
        <a:off x="67381" y="1632947"/>
        <a:ext cx="9882992" cy="1245545"/>
      </dsp:txXfrm>
    </dsp:sp>
    <dsp:sp modelId="{E912095E-7D37-4CC9-A7D5-748B121EC684}">
      <dsp:nvSpPr>
        <dsp:cNvPr id="0" name=""/>
        <dsp:cNvSpPr/>
      </dsp:nvSpPr>
      <dsp:spPr>
        <a:xfrm>
          <a:off x="0" y="3020753"/>
          <a:ext cx="10017754" cy="1380307"/>
        </a:xfrm>
        <a:prstGeom prst="roundRect">
          <a:avLst/>
        </a:prstGeom>
        <a:solidFill>
          <a:schemeClr val="accent2">
            <a:hueOff val="-26816"/>
            <a:satOff val="-15389"/>
            <a:lumOff val="41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Women have been engaged in all aspects of 20</a:t>
          </a:r>
          <a:r>
            <a:rPr lang="en-US" sz="2600" kern="1200" baseline="30000"/>
            <a:t>th</a:t>
          </a:r>
          <a:r>
            <a:rPr lang="en-US" sz="2600" kern="1200"/>
            <a:t> century compositional diversity</a:t>
          </a:r>
        </a:p>
      </dsp:txBody>
      <dsp:txXfrm>
        <a:off x="67381" y="3088134"/>
        <a:ext cx="9882992" cy="1245545"/>
      </dsp:txXfrm>
    </dsp:sp>
    <dsp:sp modelId="{B449E2F1-80C2-43F8-9F19-CF3383DA1DF8}">
      <dsp:nvSpPr>
        <dsp:cNvPr id="0" name=""/>
        <dsp:cNvSpPr/>
      </dsp:nvSpPr>
      <dsp:spPr>
        <a:xfrm>
          <a:off x="0" y="4475941"/>
          <a:ext cx="10017754" cy="1380307"/>
        </a:xfrm>
        <a:prstGeom prst="roundRect">
          <a:avLst/>
        </a:prstGeom>
        <a:solidFill>
          <a:schemeClr val="accent2">
            <a:hueOff val="-40225"/>
            <a:satOff val="-23083"/>
            <a:lumOff val="62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bg1"/>
              </a:solidFill>
            </a:rPr>
            <a:t>Who among these women will be known by future generations?</a:t>
          </a:r>
        </a:p>
      </dsp:txBody>
      <dsp:txXfrm>
        <a:off x="67381" y="4543322"/>
        <a:ext cx="9882992" cy="1245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7/30/2020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DB96-FCD6-4047-B119-2A5B6B99F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3752850"/>
            <a:ext cx="7505700" cy="2325707"/>
          </a:xfrm>
        </p:spPr>
        <p:txBody>
          <a:bodyPr>
            <a:normAutofit fontScale="90000"/>
          </a:bodyPr>
          <a:lstStyle/>
          <a:p>
            <a:r>
              <a:rPr lang="en-US" dirty="0"/>
              <a:t>Large-Scale Works and</a:t>
            </a:r>
            <a:br>
              <a:rPr lang="en-US" dirty="0"/>
            </a:br>
            <a:r>
              <a:rPr lang="en-US" dirty="0" smtClean="0"/>
              <a:t>Experimental Voices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The 20</a:t>
            </a:r>
            <a:r>
              <a:rPr lang="en-US" sz="3600" baseline="30000" dirty="0"/>
              <a:t>th</a:t>
            </a:r>
            <a:r>
              <a:rPr lang="en-US" sz="3600" dirty="0"/>
              <a:t> Century and Beyond</a:t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701FE-044D-4AE1-A86E-0B06059D2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5288" y="1830637"/>
            <a:ext cx="6891624" cy="1160213"/>
          </a:xfrm>
        </p:spPr>
        <p:txBody>
          <a:bodyPr>
            <a:noAutofit/>
          </a:bodyPr>
          <a:lstStyle/>
          <a:p>
            <a:r>
              <a:rPr lang="en-US" sz="4400" dirty="0"/>
              <a:t>Women, Music, Culture </a:t>
            </a:r>
            <a:br>
              <a:rPr lang="en-US" sz="4400" dirty="0"/>
            </a:br>
            <a:r>
              <a:rPr lang="en-US" sz="4400" dirty="0"/>
              <a:t>Chapter 13</a:t>
            </a:r>
          </a:p>
        </p:txBody>
      </p:sp>
    </p:spTree>
    <p:extLst>
      <p:ext uri="{BB962C8B-B14F-4D97-AF65-F5344CB8AC3E}">
        <p14:creationId xmlns:p14="http://schemas.microsoft.com/office/powerpoint/2010/main" val="39760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99C90-B00B-44E9-8C22-B1EA8C690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Florence Price (1887-1953)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CFEB32-B57D-4AE5-B42A-C7310314DF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763725"/>
              </p:ext>
            </p:extLst>
          </p:nvPr>
        </p:nvGraphicFramePr>
        <p:xfrm>
          <a:off x="990600" y="15631"/>
          <a:ext cx="1034415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54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0108" y="985292"/>
            <a:ext cx="1345319" cy="13453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5ADB788-8569-409E-862D-665AD53C99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rgbClr val="314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70ADF-AC15-4077-B31C-1A149465F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2932" y="590550"/>
            <a:ext cx="9641417" cy="5494161"/>
          </a:xfrm>
        </p:spPr>
        <p:txBody>
          <a:bodyPr anchor="t">
            <a:normAutofit fontScale="77500" lnSpcReduction="20000"/>
          </a:bodyPr>
          <a:lstStyle/>
          <a:p>
            <a:r>
              <a:rPr lang="en-US" sz="3200" dirty="0" smtClean="0">
                <a:solidFill>
                  <a:srgbClr val="1F2D29"/>
                </a:solidFill>
              </a:rPr>
              <a:t>Until very recently, however, Price’s work has been under-reported in academic materials</a:t>
            </a:r>
            <a:endParaRPr lang="en-US" sz="3200" dirty="0">
              <a:solidFill>
                <a:srgbClr val="1F2D29"/>
              </a:solidFill>
            </a:endParaRPr>
          </a:p>
          <a:p>
            <a:pPr lvl="1"/>
            <a:r>
              <a:rPr lang="en-US" sz="3200" dirty="0" smtClean="0">
                <a:solidFill>
                  <a:srgbClr val="1F2D29"/>
                </a:solidFill>
              </a:rPr>
              <a:t>This is in part due to stereotypes about genres and styles that have been associated with Black musicians</a:t>
            </a:r>
            <a:endParaRPr lang="en-US" sz="3200" dirty="0">
              <a:solidFill>
                <a:srgbClr val="1F2D29"/>
              </a:solidFill>
            </a:endParaRPr>
          </a:p>
          <a:p>
            <a:pPr lvl="1"/>
            <a:r>
              <a:rPr lang="en-US" sz="3200" dirty="0" smtClean="0">
                <a:solidFill>
                  <a:srgbClr val="1F2D29"/>
                </a:solidFill>
              </a:rPr>
              <a:t>Many people assume that Black musicians are experts in jazz and blues, for example, but do not associate Black musicians with European art music</a:t>
            </a:r>
          </a:p>
          <a:p>
            <a:pPr lvl="1"/>
            <a:r>
              <a:rPr lang="en-US" sz="3200" dirty="0" smtClean="0">
                <a:solidFill>
                  <a:srgbClr val="1F2D29"/>
                </a:solidFill>
              </a:rPr>
              <a:t>An example: Price noted that a publisher attempted to edit one of her art music compositions to make it more “jazzy”</a:t>
            </a:r>
          </a:p>
          <a:p>
            <a:pPr lvl="1"/>
            <a:r>
              <a:rPr lang="en-US" sz="3200" dirty="0" smtClean="0">
                <a:solidFill>
                  <a:srgbClr val="1F2D29"/>
                </a:solidFill>
              </a:rPr>
              <a:t>In truth, Price used vernacular music as a source to infuse into European art music genres</a:t>
            </a:r>
          </a:p>
          <a:p>
            <a:pPr lvl="1"/>
            <a:endParaRPr lang="en-US" sz="3200" dirty="0">
              <a:solidFill>
                <a:srgbClr val="1F2D29"/>
              </a:solidFill>
            </a:endParaRPr>
          </a:p>
          <a:p>
            <a:endParaRPr lang="en-US" sz="1600" dirty="0">
              <a:solidFill>
                <a:srgbClr val="1F2D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1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229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7B50C-6B4B-46AA-A0C5-F6B0D464D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064365"/>
            <a:ext cx="3984223" cy="4917335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solidFill>
                  <a:schemeClr val="bg1"/>
                </a:solidFill>
              </a:rPr>
              <a:t>Ellen Taaffe </a:t>
            </a:r>
            <a:r>
              <a:rPr lang="en-US" sz="6000" dirty="0" err="1">
                <a:solidFill>
                  <a:schemeClr val="bg1"/>
                </a:solidFill>
              </a:rPr>
              <a:t>Zwilich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(b. 1939)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769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108F98-4F31-4257-9AB4-F019E7703C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3843848"/>
              </p:ext>
            </p:extLst>
          </p:nvPr>
        </p:nvGraphicFramePr>
        <p:xfrm>
          <a:off x="4620769" y="15766"/>
          <a:ext cx="757123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81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0810D-F1A5-4A8B-AEAB-7EF1A46136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85E6FF-2B7C-46FE-98E4-7796FAA08D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BD3A72-B0B7-410E-BB1A-13F8043CA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216" y="0"/>
            <a:ext cx="9572365" cy="1979227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Chen Yi (b. 1953)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F29EE4-4547-4A49-915F-1B3FCEF4D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75DB28-BCB7-4991-802E-8BE1A9E410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E0F9CE-58F9-4601-B2C9-97E2104DB8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5440999"/>
              </p:ext>
            </p:extLst>
          </p:nvPr>
        </p:nvGraphicFramePr>
        <p:xfrm>
          <a:off x="1051121" y="1257299"/>
          <a:ext cx="11093026" cy="560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6779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D44207-99B1-488E-B506-E104606435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4A938E-9D51-410D-8201-788658806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A2042E9-E104-4EB2-BC2A-7202C91C2A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59973E-2127-4A68-8122-FD45CCA533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82D63C-D7E4-4249-B199-8CB5E90C7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C142B6-0BC2-42A0-A92A-AAB6C8BEEB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31A70B-E26C-4105-ABE9-B4E778AD47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DD744A-7CA6-4022-AE6E-4F214E79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167" y="2590984"/>
            <a:ext cx="7369642" cy="3608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6200"/>
              <a:t>Contemporary Chamber Music and Experimental Voices</a:t>
            </a:r>
            <a:br>
              <a:rPr lang="en-US" sz="6200"/>
            </a:br>
            <a:endParaRPr lang="en-US" sz="6200"/>
          </a:p>
        </p:txBody>
      </p:sp>
    </p:spTree>
    <p:extLst>
      <p:ext uri="{BB962C8B-B14F-4D97-AF65-F5344CB8AC3E}">
        <p14:creationId xmlns:p14="http://schemas.microsoft.com/office/powerpoint/2010/main" val="34183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9E0556-B46E-4C75-AD9D-E33AAD0A4B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66627"/>
              </p:ext>
            </p:extLst>
          </p:nvPr>
        </p:nvGraphicFramePr>
        <p:xfrm>
          <a:off x="1066800" y="0"/>
          <a:ext cx="104013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15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A06E-3E86-451B-8A8B-6A36FC00C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“Experimental”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28148-C5B5-4220-B1CF-8435BB45E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7934" y="3119894"/>
            <a:ext cx="8162205" cy="2930050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A term associated with music that explores new and unusual sounds and/or compositional techniques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2B43DB-1F7F-4604-9A0E-5E0412EA7849}"/>
              </a:ext>
            </a:extLst>
          </p:cNvPr>
          <p:cNvGrpSpPr/>
          <p:nvPr/>
        </p:nvGrpSpPr>
        <p:grpSpPr>
          <a:xfrm>
            <a:off x="2340539" y="1671900"/>
            <a:ext cx="8229600" cy="1380599"/>
            <a:chOff x="0" y="271465"/>
            <a:chExt cx="8229600" cy="138059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BA115DB-F6AA-412E-9617-062ABB319572}"/>
                </a:ext>
              </a:extLst>
            </p:cNvPr>
            <p:cNvSpPr/>
            <p:nvPr/>
          </p:nvSpPr>
          <p:spPr>
            <a:xfrm>
              <a:off x="0" y="271465"/>
              <a:ext cx="8229600" cy="138059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9BDC3AEB-1724-47F4-960D-71E18F3DFDED}"/>
                </a:ext>
              </a:extLst>
            </p:cNvPr>
            <p:cNvSpPr txBox="1"/>
            <p:nvPr/>
          </p:nvSpPr>
          <p:spPr>
            <a:xfrm>
              <a:off x="67395" y="338860"/>
              <a:ext cx="8094810" cy="12458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4790" tIns="224790" rIns="224790" bIns="224790" numCol="1" spcCol="1270" anchor="ctr" anchorCtr="0">
              <a:noAutofit/>
            </a:bodyPr>
            <a:lstStyle/>
            <a:p>
              <a:pPr marL="0" lvl="0" indent="0" algn="l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900" kern="1200" dirty="0"/>
                <a:t>Experimental Music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792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229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FDF7A-2B5B-4ECC-9F8E-7684142C5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17" y="1064365"/>
            <a:ext cx="3767055" cy="4726835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The Art Song Revisited: “Rat Riddles”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Ruth Crawford Seeger (1901-1953)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769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5596FF-9960-451F-A21A-99FF2987D9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645651"/>
              </p:ext>
            </p:extLst>
          </p:nvPr>
        </p:nvGraphicFramePr>
        <p:xfrm>
          <a:off x="5507182" y="897534"/>
          <a:ext cx="5889686" cy="5319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4429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0108" y="985292"/>
            <a:ext cx="1345319" cy="13453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1">
            <a:extLst>
              <a:ext uri="{FF2B5EF4-FFF2-40B4-BE49-F238E27FC236}">
                <a16:creationId xmlns:a16="http://schemas.microsoft.com/office/drawing/2014/main" id="{15ADB788-8569-409E-862D-665AD53C99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AC5AD9-6115-4884-B88A-631875E6D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190500"/>
            <a:ext cx="9332542" cy="2140111"/>
          </a:xfrm>
        </p:spPr>
        <p:txBody>
          <a:bodyPr anchor="b">
            <a:normAutofit/>
          </a:bodyPr>
          <a:lstStyle/>
          <a:p>
            <a:pPr algn="l"/>
            <a:r>
              <a:rPr lang="en-US" sz="6000" dirty="0">
                <a:solidFill>
                  <a:srgbClr val="1F2D29"/>
                </a:solidFill>
              </a:rPr>
              <a:t>Proponent of New Music: </a:t>
            </a:r>
            <a:br>
              <a:rPr lang="en-US" sz="6000" dirty="0">
                <a:solidFill>
                  <a:srgbClr val="1F2D29"/>
                </a:solidFill>
              </a:rPr>
            </a:br>
            <a:r>
              <a:rPr lang="en-US" sz="6000" dirty="0">
                <a:solidFill>
                  <a:srgbClr val="1F2D29"/>
                </a:solidFill>
              </a:rPr>
              <a:t>Joan Tower (b. 1938)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rgbClr val="314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DB5F5-FF1E-4410-B6C8-1B10BFA57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2641604"/>
            <a:ext cx="10382250" cy="4025896"/>
          </a:xfrm>
        </p:spPr>
        <p:txBody>
          <a:bodyPr anchor="t">
            <a:normAutofit lnSpcReduction="10000"/>
          </a:bodyPr>
          <a:lstStyle/>
          <a:p>
            <a:r>
              <a:rPr lang="en-US" sz="2800" dirty="0">
                <a:solidFill>
                  <a:srgbClr val="1F2D29"/>
                </a:solidFill>
              </a:rPr>
              <a:t>Tower is a widely recognized composer of the 20</a:t>
            </a:r>
            <a:r>
              <a:rPr lang="en-US" sz="2800" baseline="30000" dirty="0">
                <a:solidFill>
                  <a:srgbClr val="1F2D29"/>
                </a:solidFill>
              </a:rPr>
              <a:t>th</a:t>
            </a:r>
            <a:r>
              <a:rPr lang="en-US" sz="2800" dirty="0">
                <a:solidFill>
                  <a:srgbClr val="1F2D29"/>
                </a:solidFill>
              </a:rPr>
              <a:t> century and is also a leader among proponents of “</a:t>
            </a:r>
            <a:r>
              <a:rPr lang="en-US" sz="2800" b="1" dirty="0">
                <a:solidFill>
                  <a:srgbClr val="1F2D29"/>
                </a:solidFill>
              </a:rPr>
              <a:t>new music.</a:t>
            </a:r>
            <a:r>
              <a:rPr lang="en-US" sz="2800" dirty="0">
                <a:solidFill>
                  <a:srgbClr val="1F2D29"/>
                </a:solidFill>
              </a:rPr>
              <a:t>”</a:t>
            </a:r>
          </a:p>
          <a:p>
            <a:pPr lvl="1"/>
            <a:r>
              <a:rPr lang="en-US" sz="2800" i="1" dirty="0">
                <a:solidFill>
                  <a:srgbClr val="1F2D29"/>
                </a:solidFill>
              </a:rPr>
              <a:t>New</a:t>
            </a:r>
            <a:r>
              <a:rPr lang="en-US" sz="2800" dirty="0">
                <a:solidFill>
                  <a:srgbClr val="1F2D29"/>
                </a:solidFill>
              </a:rPr>
              <a:t>, or </a:t>
            </a:r>
            <a:r>
              <a:rPr lang="en-US" sz="2800" i="1" dirty="0">
                <a:solidFill>
                  <a:srgbClr val="1F2D29"/>
                </a:solidFill>
              </a:rPr>
              <a:t>contemporary</a:t>
            </a:r>
            <a:r>
              <a:rPr lang="en-US" sz="2800" dirty="0">
                <a:solidFill>
                  <a:srgbClr val="1F2D29"/>
                </a:solidFill>
              </a:rPr>
              <a:t>  music, abandons old forms, styles, or genres in favor of emerging styles.</a:t>
            </a:r>
          </a:p>
          <a:p>
            <a:pPr lvl="1"/>
            <a:r>
              <a:rPr lang="en-US" sz="2800" dirty="0">
                <a:solidFill>
                  <a:srgbClr val="1F2D29"/>
                </a:solidFill>
              </a:rPr>
              <a:t>Tower not only composed such works, but also founded the internationally-acclaimed Da Capo Chamber Players, a group known for promoting contemporary works.</a:t>
            </a:r>
          </a:p>
          <a:p>
            <a:endParaRPr lang="en-US" sz="1600" dirty="0">
              <a:solidFill>
                <a:srgbClr val="1F2D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27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6">
            <a:extLst>
              <a:ext uri="{FF2B5EF4-FFF2-40B4-BE49-F238E27FC236}">
                <a16:creationId xmlns:a16="http://schemas.microsoft.com/office/drawing/2014/main" id="{71D44207-99B1-488E-B506-E104606435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4A938E-9D51-410D-8201-788658806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A2042E9-E104-4EB2-BC2A-7202C91C2A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59973E-2127-4A68-8122-FD45CCA533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82D63C-D7E4-4249-B199-8CB5E90C7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C142B6-0BC2-42A0-A92A-AAB6C8BEEB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31A70B-E26C-4105-ABE9-B4E778AD47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CE595-0E11-48F3-AF2F-F4FF4E54D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874" y="361234"/>
            <a:ext cx="9869326" cy="58382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5400" dirty="0"/>
              <a:t>Tower’s series of “Fanfares for the Uncommon Woman” are considered by some to be a feminist response to Aaron Copland’s “Fanfare for the Common Man”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85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EC548-7640-4BFB-97EF-92A03294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Chapter Focus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A1507-7548-43C5-8561-729C3F231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595073"/>
            <a:ext cx="10498474" cy="4996227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2800" dirty="0"/>
              <a:t>Access to education resulted in an explosion of compositional activity for women.</a:t>
            </a:r>
          </a:p>
          <a:p>
            <a:pPr lvl="1"/>
            <a:r>
              <a:rPr lang="en-US" sz="2800" dirty="0"/>
              <a:t>Music theory and orchestration coursework allowed women to explore </a:t>
            </a:r>
            <a:r>
              <a:rPr lang="en-US" sz="2800" b="1" dirty="0"/>
              <a:t>large-scale and experimental works</a:t>
            </a:r>
            <a:endParaRPr lang="en-US" sz="2800" dirty="0"/>
          </a:p>
          <a:p>
            <a:r>
              <a:rPr lang="en-US" sz="2800" dirty="0"/>
              <a:t>Despite access to education, full integration of women in the field was slow.</a:t>
            </a:r>
          </a:p>
          <a:p>
            <a:pPr lvl="0"/>
            <a:r>
              <a:rPr lang="en-US" sz="2800" dirty="0"/>
              <a:t>Still, the 20</a:t>
            </a:r>
            <a:r>
              <a:rPr lang="en-US" sz="2800" baseline="30000" dirty="0"/>
              <a:t>th</a:t>
            </a:r>
            <a:r>
              <a:rPr lang="en-US" sz="2800" dirty="0"/>
              <a:t> century marks the beginning of the most productive compositional period for women in music history.</a:t>
            </a:r>
          </a:p>
          <a:p>
            <a:pPr lvl="0"/>
            <a:r>
              <a:rPr lang="en-US" sz="2800" dirty="0"/>
              <a:t>The composers highlighted in this chapter are representatives of a vast field of women who compose. In no other portion of the text will so many worthy composers be left unmentioned.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1766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C12349-62E6-4BD7-9794-8785CD02DF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2C9459-3C4B-453D-B2C2-AD0679BF0D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B48376-A646-4B75-9776-453930C41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959910" cy="6858001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DC7507-73EB-407D-8824-E418315CC0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791307" y="433651"/>
            <a:ext cx="415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8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9D074-A0D6-4425-8B93-3D1B2041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560" y="808056"/>
            <a:ext cx="8073951" cy="1077229"/>
          </a:xfrm>
        </p:spPr>
        <p:txBody>
          <a:bodyPr>
            <a:normAutofit/>
          </a:bodyPr>
          <a:lstStyle/>
          <a:p>
            <a:r>
              <a:rPr lang="en-US" sz="4800"/>
              <a:t>Barbara Kolb: (b. 1939)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815BC-C387-444D-88A8-8345E5A6E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999" y="2105200"/>
            <a:ext cx="7876504" cy="394474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600"/>
              <a:t>Like Tower, Barbara Kolb is known as a promoter of new music</a:t>
            </a:r>
          </a:p>
          <a:p>
            <a:pPr lvl="1">
              <a:lnSpc>
                <a:spcPct val="110000"/>
              </a:lnSpc>
            </a:pPr>
            <a:r>
              <a:rPr lang="en-US" sz="2600"/>
              <a:t>Her own works focus on experimentation with texture and visual imagery</a:t>
            </a:r>
          </a:p>
          <a:p>
            <a:pPr lvl="1">
              <a:lnSpc>
                <a:spcPct val="110000"/>
              </a:lnSpc>
            </a:pPr>
            <a:r>
              <a:rPr lang="en-US" sz="2600"/>
              <a:t>Among other things, Kolb has experimented with electroacoustic techniques, sometimes blending computer-generated music with live orchestral sounds</a:t>
            </a:r>
          </a:p>
          <a:p>
            <a:pPr>
              <a:lnSpc>
                <a:spcPct val="110000"/>
              </a:lnSpc>
            </a:pP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1253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41B7737-E3D8-47F4-8B54-7529C7A836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DAD12E-853D-4E20-9104-7129A3BF0D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25000"/>
                  <a:alpha val="10000"/>
                </a:schemeClr>
              </a:gs>
              <a:gs pos="0">
                <a:schemeClr val="bg2">
                  <a:lumMod val="75000"/>
                  <a:lumOff val="25000"/>
                  <a:alpha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A59AFC-4552-4608-9A63-AFBBC2C029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C1E939A-6A69-42AE-8471-3AD3A74AD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11236326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BAF6C-CC6F-4F1B-AB92-3ABDF1D445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430" y="836910"/>
            <a:ext cx="695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AB163-9F31-4355-8871-913476BD7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860" y="1185911"/>
            <a:ext cx="3772261" cy="4891624"/>
          </a:xfrm>
        </p:spPr>
        <p:txBody>
          <a:bodyPr>
            <a:normAutofit/>
          </a:bodyPr>
          <a:lstStyle/>
          <a:p>
            <a:pPr algn="l"/>
            <a:r>
              <a:rPr lang="en-US" sz="4400"/>
              <a:t>Contemporary Sounds of Virtuosity:</a:t>
            </a:r>
            <a:br>
              <a:rPr lang="en-US" sz="4400"/>
            </a:br>
            <a:r>
              <a:rPr lang="en-US" sz="4400"/>
              <a:t>Shulamit Ran (b. 1947)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B29A2-6A35-4E5A-B407-C678E0A13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739" y="247650"/>
            <a:ext cx="5950011" cy="6267449"/>
          </a:xfrm>
        </p:spPr>
        <p:txBody>
          <a:bodyPr anchor="t">
            <a:normAutofit/>
          </a:bodyPr>
          <a:lstStyle/>
          <a:p>
            <a:r>
              <a:rPr lang="en-US" sz="3200" dirty="0"/>
              <a:t>Israeli-American composer </a:t>
            </a:r>
            <a:r>
              <a:rPr lang="en-US" sz="3200" dirty="0" err="1"/>
              <a:t>Shulamit</a:t>
            </a:r>
            <a:r>
              <a:rPr lang="en-US" sz="3200" dirty="0"/>
              <a:t> Ran’s dual citizenship is reflected in the variety of genres and styles that she creates</a:t>
            </a:r>
          </a:p>
          <a:p>
            <a:r>
              <a:rPr lang="en-US" sz="3200" dirty="0"/>
              <a:t>Ran notes that she writes with her performers in mind</a:t>
            </a:r>
          </a:p>
          <a:p>
            <a:r>
              <a:rPr lang="en-US" sz="3200" dirty="0"/>
              <a:t>Virtuosic technique is a hallmark of her work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90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38C329-05C1-44E0-942C-D7A60A7F2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0E99DB-69B1-42D9-9A2E-A196302E0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A98F3A3-687B-4002-93F2-58E8590DC7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1367E-049C-45E5-9C32-CC32DCEAEF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4174" y="0"/>
            <a:ext cx="959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6A716E-E84D-48EF-9CF6-331FE9ED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256" y="326017"/>
            <a:ext cx="7974851" cy="1077229"/>
          </a:xfrm>
        </p:spPr>
        <p:txBody>
          <a:bodyPr anchor="b">
            <a:normAutofit/>
          </a:bodyPr>
          <a:lstStyle/>
          <a:p>
            <a:r>
              <a:rPr lang="en-US"/>
              <a:t>Experimenting with the Voice:</a:t>
            </a:r>
            <a:br>
              <a:rPr lang="en-US"/>
            </a:br>
            <a:r>
              <a:rPr lang="en-US"/>
              <a:t>Meredith Monk (b. 1942)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A93C9-B455-4EA9-A3DF-89E0B1DF4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61" y="1591733"/>
            <a:ext cx="8786389" cy="4684887"/>
          </a:xfrm>
        </p:spPr>
        <p:txBody>
          <a:bodyPr anchor="ctr">
            <a:noAutofit/>
          </a:bodyPr>
          <a:lstStyle/>
          <a:p>
            <a:r>
              <a:rPr lang="en-US" sz="2800" dirty="0"/>
              <a:t>Monk’s experimentation centers on the human voice</a:t>
            </a:r>
          </a:p>
          <a:p>
            <a:pPr lvl="1"/>
            <a:r>
              <a:rPr lang="en-US" sz="2800" dirty="0"/>
              <a:t>She often avoids text, believing that language gets in the way of music’s capacity to “touch the heart”</a:t>
            </a:r>
          </a:p>
          <a:p>
            <a:pPr lvl="1"/>
            <a:r>
              <a:rPr lang="en-US" sz="2800" dirty="0"/>
              <a:t>Along with her hallmark vocal experimentation, Monk is known for addressing topics ranging from community-based living to nuclear destruction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24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229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FDF7A-2B5B-4ECC-9F8E-7684142C5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17" y="1064365"/>
            <a:ext cx="3767055" cy="4726835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bg1"/>
                </a:solidFill>
              </a:rPr>
              <a:t>Re-Addressing the Audience: A Return to Tonality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769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5596FF-9960-451F-A21A-99FF2987D9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959492"/>
              </p:ext>
            </p:extLst>
          </p:nvPr>
        </p:nvGraphicFramePr>
        <p:xfrm>
          <a:off x="5507182" y="897534"/>
          <a:ext cx="5889686" cy="5319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0081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4ED39C-5C58-4353-B1A6-982FB540E4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F3EDC4-B948-4D45-A39B-271F1A1A16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9EEB06-EB25-4896-9640-DF9F862CD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ADD3B2-C8EF-4E30-94FE-46CE8565A1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F3D5E5-3E9D-4FB7-BFCB-9E7C87D7F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C8E67F-FDFF-42D4-8425-CD3C7AAAE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006CC4-CE98-4F49-9977-F4E280E863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FE09971-E72F-4D2F-AD1E-A5C0D05C9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62F5255-097A-4E29-88E0-7C6CBDB594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D88E56F-63F7-4E50-878E-D39C486401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B703DDB-72C1-427E-9A12-D88B9AB7C5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F8E020-D808-4F96-A972-EF75F3D8DC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ED9DC98-9E41-4055-9F18-670CB155D6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F46C1F-945D-4187-A6D2-EB315F8D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638" y="647192"/>
            <a:ext cx="3556890" cy="55642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smtClean="0"/>
              <a:t>Jennifer Higdon  (b. 1962)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Jennifer Higdon has won numerous awards for her compositions, many of which were composed on commission. </a:t>
            </a:r>
            <a:endParaRPr lang="en-US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E643F4-D342-4FD7-82D9-86313A33A6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747" y="1662520"/>
            <a:ext cx="5297322" cy="3533625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DE85785-4EB4-4BE2-97B1-915C643C74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9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38C329-05C1-44E0-942C-D7A60A7F2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0E99DB-69B1-42D9-9A2E-A196302E0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A98F3A3-687B-4002-93F2-58E8590DC7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1367E-049C-45E5-9C32-CC32DCEAEF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4174" y="0"/>
            <a:ext cx="959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6A716E-E84D-48EF-9CF6-331FE9ED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256" y="326017"/>
            <a:ext cx="7974851" cy="1077229"/>
          </a:xfrm>
        </p:spPr>
        <p:txBody>
          <a:bodyPr anchor="b">
            <a:normAutofit/>
          </a:bodyPr>
          <a:lstStyle/>
          <a:p>
            <a:r>
              <a:rPr lang="en-US" dirty="0" smtClean="0"/>
              <a:t>Blending Old and New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A93C9-B455-4EA9-A3DF-89E0B1DF4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61" y="1625601"/>
            <a:ext cx="8786389" cy="4651020"/>
          </a:xfrm>
        </p:spPr>
        <p:txBody>
          <a:bodyPr anchor="ctr">
            <a:noAutofit/>
          </a:bodyPr>
          <a:lstStyle/>
          <a:p>
            <a:r>
              <a:rPr lang="en-US" sz="2800" dirty="0" smtClean="0"/>
              <a:t>Higdon has used everything from knitting needles to drinking glass rims and mallet percussion to create ethereal timbres</a:t>
            </a:r>
          </a:p>
          <a:p>
            <a:r>
              <a:rPr lang="en-US" sz="2800" dirty="0" smtClean="0"/>
              <a:t>She also features virtuosic technic and beautiful, lyrical melodies that captivate her audiences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413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936FA072-D541-4EE8-9DC6-513AAB2B9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1">
            <a:extLst>
              <a:ext uri="{FF2B5EF4-FFF2-40B4-BE49-F238E27FC236}">
                <a16:creationId xmlns:a16="http://schemas.microsoft.com/office/drawing/2014/main" id="{2BD4AA0B-889E-42F1-8C61-06B5909880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9" name="Rectangle 13">
            <a:extLst>
              <a:ext uri="{FF2B5EF4-FFF2-40B4-BE49-F238E27FC236}">
                <a16:creationId xmlns:a16="http://schemas.microsoft.com/office/drawing/2014/main" id="{1CD23915-4812-4336-807A-F85CDBF216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43821C-9964-47CE-88F2-EBF0BBB4C3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E642B9-A78A-4737-9BB0-90FFF6D1F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339" y="144271"/>
            <a:ext cx="4012745" cy="674880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Summary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EF1F968D-E271-4313-AED2-E5B2380F08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343755"/>
              </p:ext>
            </p:extLst>
          </p:nvPr>
        </p:nvGraphicFramePr>
        <p:xfrm>
          <a:off x="1546350" y="963422"/>
          <a:ext cx="10017754" cy="5966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117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C119E4-ED34-4807-82AC-18986D7B80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FBB712-7987-4801-925F-1581897E3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C30D49-073C-4A06-BB8A-C45E21A255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052665-B13E-4204-AAF1-3A7F35C104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89894C-0ADA-4BDE-A05C-938921B327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black and white photo of the library of the French Conservatory in 1895">
            <a:extLst>
              <a:ext uri="{FF2B5EF4-FFF2-40B4-BE49-F238E27FC236}">
                <a16:creationId xmlns:a16="http://schemas.microsoft.com/office/drawing/2014/main" id="{1E4AF8A5-55F7-41E2-8934-14580EA44F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401" y="227"/>
            <a:ext cx="556981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4BB9FA5-B097-4A0E-9BB6-442AF8470B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7ED6F-938F-4BCF-BE47-1EE8E4A50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104" y="190500"/>
            <a:ext cx="3624363" cy="630554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By the 1870s, some European conservatories opened their doors to women, resulting in an enormous increase in the number of women who composed art music.</a:t>
            </a:r>
            <a:br>
              <a:rPr lang="en-US" sz="2800" dirty="0"/>
            </a:br>
            <a:r>
              <a:rPr lang="en-US" sz="1600" dirty="0" smtClean="0"/>
              <a:t>At left, </a:t>
            </a:r>
            <a:r>
              <a:rPr lang="en-US" sz="1600" dirty="0"/>
              <a:t>the library of the French Conservatory, 1895</a:t>
            </a:r>
            <a:br>
              <a:rPr lang="en-US" sz="1600" dirty="0"/>
            </a:br>
            <a:endParaRPr lang="en-US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BD6F0D-CD23-489D-9F00-71B6A4CC9D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229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14109A-0D12-4C75-97E2-5EBE14603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498" y="1388215"/>
            <a:ext cx="4193773" cy="4879235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solidFill>
                  <a:schemeClr val="bg1"/>
                </a:solidFill>
              </a:rPr>
              <a:t>Still Roadblocks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769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A4A7FA-C9A6-4E07-851F-7D10ACC1A5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794501"/>
              </p:ext>
            </p:extLst>
          </p:nvPr>
        </p:nvGraphicFramePr>
        <p:xfrm>
          <a:off x="4666488" y="0"/>
          <a:ext cx="752551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8015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D44207-99B1-488E-B506-E104606435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4A938E-9D51-410D-8201-788658806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A2042E9-E104-4EB2-BC2A-7202C91C2A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59973E-2127-4A68-8122-FD45CCA533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82D63C-D7E4-4249-B199-8CB5E90C7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C142B6-0BC2-42A0-A92A-AAB6C8BEEB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31A70B-E26C-4105-ABE9-B4E778AD47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124" y="487443"/>
            <a:ext cx="5841548" cy="584154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5ADB788-8569-409E-862D-665AD53C99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DF6932-9690-4CA3-887D-AA41D5AA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048" y="949987"/>
            <a:ext cx="8771952" cy="47527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6000" dirty="0">
                <a:solidFill>
                  <a:srgbClr val="1F2D29"/>
                </a:solidFill>
              </a:rPr>
              <a:t>Despite these obstacles, women achieved success. </a:t>
            </a:r>
            <a:endParaRPr lang="en-US" sz="3600" dirty="0">
              <a:solidFill>
                <a:srgbClr val="1F2D29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rgbClr val="314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232A0FC-3B0E-4DD1-9C3E-9C8C8CA6D1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712" y="2388951"/>
            <a:ext cx="849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400" dirty="0">
              <a:solidFill>
                <a:srgbClr val="1F2D29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586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8">
            <a:extLst>
              <a:ext uri="{FF2B5EF4-FFF2-40B4-BE49-F238E27FC236}">
                <a16:creationId xmlns:a16="http://schemas.microsoft.com/office/drawing/2014/main" id="{3C38C329-05C1-44E0-942C-D7A60A7F28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0">
            <a:extLst>
              <a:ext uri="{FF2B5EF4-FFF2-40B4-BE49-F238E27FC236}">
                <a16:creationId xmlns:a16="http://schemas.microsoft.com/office/drawing/2014/main" id="{A40E99DB-69B1-42D9-9A2E-A196302E0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12">
            <a:extLst>
              <a:ext uri="{FF2B5EF4-FFF2-40B4-BE49-F238E27FC236}">
                <a16:creationId xmlns:a16="http://schemas.microsoft.com/office/drawing/2014/main" id="{DA98F3A3-687B-4002-93F2-58E8590DC7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27A1367E-049C-45E5-9C32-CC32DCEAEF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4174" y="0"/>
            <a:ext cx="959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36F486-D1DD-44DF-9220-CE1F9196E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256" y="326017"/>
            <a:ext cx="7974851" cy="1077229"/>
          </a:xfrm>
        </p:spPr>
        <p:txBody>
          <a:bodyPr anchor="b">
            <a:normAutofit/>
          </a:bodyPr>
          <a:lstStyle/>
          <a:p>
            <a:r>
              <a:rPr lang="en-US" sz="3100"/>
              <a:t>Amy Beach (1867-1944): </a:t>
            </a:r>
            <a:br>
              <a:rPr lang="en-US" sz="3100"/>
            </a:br>
            <a:r>
              <a:rPr lang="en-US" sz="3100"/>
              <a:t>The Symphony at the Turn of the Century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038F3-39BB-4F3D-B2FB-BF1F8FE80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61" y="1591733"/>
            <a:ext cx="6835049" cy="4684887"/>
          </a:xfrm>
        </p:spPr>
        <p:txBody>
          <a:bodyPr anchor="ctr">
            <a:normAutofit/>
          </a:bodyPr>
          <a:lstStyle/>
          <a:p>
            <a:pPr lvl="0"/>
            <a:r>
              <a:rPr lang="en-US" sz="2800" dirty="0"/>
              <a:t>As intellectually gifted as she was musically talented, Beach taught herself orchestration by reading textbooks and studying scores after being denied access to formal compositional study in the United States </a:t>
            </a:r>
          </a:p>
          <a:p>
            <a:pPr lvl="0"/>
            <a:r>
              <a:rPr lang="en-US" sz="1800" dirty="0"/>
              <a:t>Photo courtesy of the Library of Congress</a:t>
            </a:r>
          </a:p>
          <a:p>
            <a:endParaRPr lang="en-US" dirty="0"/>
          </a:p>
        </p:txBody>
      </p:sp>
      <p:sp>
        <p:nvSpPr>
          <p:cNvPr id="4" name="Oval 3" descr="A black and white portrait photo of Amy Beach">
            <a:extLst>
              <a:ext uri="{FF2B5EF4-FFF2-40B4-BE49-F238E27FC236}">
                <a16:creationId xmlns:a16="http://schemas.microsoft.com/office/drawing/2014/main" id="{1642B181-E9B9-4558-B11F-C63A899D5DBB}"/>
              </a:ext>
            </a:extLst>
          </p:cNvPr>
          <p:cNvSpPr/>
          <p:nvPr/>
        </p:nvSpPr>
        <p:spPr>
          <a:xfrm>
            <a:off x="8559507" y="1729263"/>
            <a:ext cx="3349363" cy="3799935"/>
          </a:xfrm>
          <a:prstGeom prst="ellipse">
            <a:avLst/>
          </a:prstGeom>
          <a:blipFill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9190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70108" y="985292"/>
            <a:ext cx="1345319" cy="13453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5ADB788-8569-409E-862D-665AD53C99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rgbClr val="314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70ADF-AC15-4077-B31C-1A149465F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2932" y="590550"/>
            <a:ext cx="9641417" cy="5494161"/>
          </a:xfrm>
        </p:spPr>
        <p:txBody>
          <a:bodyPr anchor="t">
            <a:normAutofit lnSpcReduction="10000"/>
          </a:bodyPr>
          <a:lstStyle/>
          <a:p>
            <a:r>
              <a:rPr lang="en-US" sz="3200" dirty="0">
                <a:solidFill>
                  <a:srgbClr val="1F2D29"/>
                </a:solidFill>
              </a:rPr>
              <a:t>Beach is probably best known for her </a:t>
            </a:r>
            <a:r>
              <a:rPr lang="en-US" sz="3200" i="1" dirty="0">
                <a:solidFill>
                  <a:srgbClr val="1F2D29"/>
                </a:solidFill>
              </a:rPr>
              <a:t>Symphony in E Minor, “The Gaelic”</a:t>
            </a:r>
            <a:endParaRPr lang="en-US" sz="3200" dirty="0">
              <a:solidFill>
                <a:srgbClr val="1F2D29"/>
              </a:solidFill>
            </a:endParaRPr>
          </a:p>
          <a:p>
            <a:pPr lvl="1"/>
            <a:r>
              <a:rPr lang="en-US" sz="3200" dirty="0">
                <a:solidFill>
                  <a:srgbClr val="1F2D29"/>
                </a:solidFill>
              </a:rPr>
              <a:t>Less documented is the fact that she embraced emerging styles and techniques throughout her career</a:t>
            </a:r>
          </a:p>
          <a:p>
            <a:pPr lvl="1"/>
            <a:r>
              <a:rPr lang="en-US" sz="3200" dirty="0">
                <a:solidFill>
                  <a:srgbClr val="1F2D29"/>
                </a:solidFill>
              </a:rPr>
              <a:t>After her husband’s death, she returned to the concert stage as a performing pianist, reviving the career she had been denied at the request of her spouse</a:t>
            </a:r>
          </a:p>
          <a:p>
            <a:endParaRPr lang="en-US" sz="1600" dirty="0">
              <a:solidFill>
                <a:srgbClr val="1F2D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64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4ED39C-5C58-4353-B1A6-982FB540E4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F3EDC4-B948-4D45-A39B-271F1A1A16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9EEB06-EB25-4896-9640-DF9F862CD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ADD3B2-C8EF-4E30-94FE-46CE8565A1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F3D5E5-3E9D-4FB7-BFCB-9E7C87D7F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C8E67F-FDFF-42D4-8425-CD3C7AAAE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006CC4-CE98-4F49-9977-F4E280E863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FE09971-E72F-4D2F-AD1E-A5C0D05C9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62F5255-097A-4E29-88E0-7C6CBDB594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D88E56F-63F7-4E50-878E-D39C486401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B703DDB-72C1-427E-9A12-D88B9AB7C5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F8E020-D808-4F96-A972-EF75F3D8DC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ED9DC98-9E41-4055-9F18-670CB155D6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F46C1F-945D-4187-A6D2-EB315F8D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638" y="647192"/>
            <a:ext cx="3556890" cy="55642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Germaine </a:t>
            </a:r>
            <a:r>
              <a:rPr lang="en-US" sz="3200" dirty="0" err="1"/>
              <a:t>Tailleferre</a:t>
            </a:r>
            <a:r>
              <a:rPr lang="en-US" sz="3200" dirty="0"/>
              <a:t> (1892-1983)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/>
              <a:t>Tailleferre</a:t>
            </a:r>
            <a:r>
              <a:rPr lang="en-US" sz="3200" dirty="0"/>
              <a:t> was a member of Les Six, a prominent group of French composers from the early 20</a:t>
            </a:r>
            <a:r>
              <a:rPr lang="en-US" sz="3200" baseline="30000" dirty="0"/>
              <a:t>th</a:t>
            </a:r>
            <a:r>
              <a:rPr lang="en-US" sz="3200" dirty="0"/>
              <a:t> century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Content Placeholder 3" descr="A black and white photo of the Les Six around a piano">
            <a:extLst>
              <a:ext uri="{FF2B5EF4-FFF2-40B4-BE49-F238E27FC236}">
                <a16:creationId xmlns:a16="http://schemas.microsoft.com/office/drawing/2014/main" id="{F7E643F4-D342-4FD7-82D9-86313A33A6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4747" y="647191"/>
            <a:ext cx="5297322" cy="5564284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DE85785-4EB4-4BE2-97B1-915C643C74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F23AA-4742-4CA5-8937-BFDDF928C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710" y="211714"/>
            <a:ext cx="10008747" cy="6224588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110000"/>
              </a:lnSpc>
              <a:buNone/>
            </a:pPr>
            <a:endParaRPr lang="en-US" sz="2800" dirty="0"/>
          </a:p>
          <a:p>
            <a:pPr lvl="1">
              <a:lnSpc>
                <a:spcPct val="110000"/>
              </a:lnSpc>
            </a:pPr>
            <a:r>
              <a:rPr lang="en-US" sz="2800" dirty="0"/>
              <a:t>Though her father opposed her study at the French Conservatory, </a:t>
            </a:r>
            <a:r>
              <a:rPr lang="en-US" sz="2800" dirty="0" err="1"/>
              <a:t>Tailleferre</a:t>
            </a:r>
            <a:r>
              <a:rPr lang="en-US" sz="2800" dirty="0"/>
              <a:t> paid her way </a:t>
            </a:r>
            <a:r>
              <a:rPr lang="en-US" sz="2800" dirty="0" smtClean="0"/>
              <a:t>through </a:t>
            </a:r>
            <a:r>
              <a:rPr lang="en-US" sz="2800" dirty="0"/>
              <a:t>scholarships and teaching.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She received more conservatory composition prizes than any other member of Les Six, but did not receive nearly as much historical documentation as her male peers.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Partly to blame is that </a:t>
            </a:r>
            <a:r>
              <a:rPr lang="en-US" sz="2800" dirty="0" err="1"/>
              <a:t>Tailleferre’s</a:t>
            </a:r>
            <a:r>
              <a:rPr lang="en-US" sz="2800" dirty="0"/>
              <a:t> best compositions were large-scale works, many of which were not recorded until the turn of the 21</a:t>
            </a:r>
            <a:r>
              <a:rPr lang="en-US" sz="2800" baseline="30000" dirty="0"/>
              <a:t>st</a:t>
            </a:r>
            <a:r>
              <a:rPr lang="en-US" sz="2800" dirty="0"/>
              <a:t> century.</a:t>
            </a:r>
          </a:p>
          <a:p>
            <a:pPr lvl="2">
              <a:lnSpc>
                <a:spcPct val="110000"/>
              </a:lnSpc>
            </a:pPr>
            <a:r>
              <a:rPr lang="en-US" sz="2800" dirty="0"/>
              <a:t>Accessing performing forces for large-scale works remained a significant obstacle for women composers in the early 20</a:t>
            </a:r>
            <a:r>
              <a:rPr lang="en-US" sz="2800" baseline="30000" dirty="0"/>
              <a:t>th</a:t>
            </a:r>
            <a:r>
              <a:rPr lang="en-US" sz="2800" dirty="0"/>
              <a:t> century</a:t>
            </a:r>
          </a:p>
          <a:p>
            <a:pPr>
              <a:lnSpc>
                <a:spcPct val="11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2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1363</Words>
  <Application>Microsoft Office PowerPoint</Application>
  <PresentationFormat>Widescreen</PresentationFormat>
  <Paragraphs>92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MS Shell Dlg 2</vt:lpstr>
      <vt:lpstr>Wingdings</vt:lpstr>
      <vt:lpstr>Wingdings 3</vt:lpstr>
      <vt:lpstr>Madison</vt:lpstr>
      <vt:lpstr>Large-Scale Works and Experimental Voices  The 20th Century and Beyond </vt:lpstr>
      <vt:lpstr>Chapter Focus</vt:lpstr>
      <vt:lpstr>PowerPoint Presentation</vt:lpstr>
      <vt:lpstr>Still Roadblocks</vt:lpstr>
      <vt:lpstr>Despite these obstacles, women achieved success. </vt:lpstr>
      <vt:lpstr>Amy Beach (1867-1944):  The Symphony at the Turn of the Century</vt:lpstr>
      <vt:lpstr>PowerPoint Presentation</vt:lpstr>
      <vt:lpstr>Germaine Tailleferre (1892-1983)  Tailleferre was a member of Les Six, a prominent group of French composers from the early 20th century </vt:lpstr>
      <vt:lpstr>PowerPoint Presentation</vt:lpstr>
      <vt:lpstr>Florence Price (1887-1953)</vt:lpstr>
      <vt:lpstr>PowerPoint Presentation</vt:lpstr>
      <vt:lpstr>Ellen Taaffe Zwilich  (b. 1939)</vt:lpstr>
      <vt:lpstr>Chen Yi (b. 1953)</vt:lpstr>
      <vt:lpstr>Contemporary Chamber Music and Experimental Voices </vt:lpstr>
      <vt:lpstr>PowerPoint Presentation</vt:lpstr>
      <vt:lpstr>Defining “Experimental”</vt:lpstr>
      <vt:lpstr>The Art Song Revisited: “Rat Riddles” Ruth Crawford Seeger (1901-1953)</vt:lpstr>
      <vt:lpstr>Proponent of New Music:  Joan Tower (b. 1938)</vt:lpstr>
      <vt:lpstr>Tower’s series of “Fanfares for the Uncommon Woman” are considered by some to be a feminist response to Aaron Copland’s “Fanfare for the Common Man” </vt:lpstr>
      <vt:lpstr>Barbara Kolb: (b. 1939)</vt:lpstr>
      <vt:lpstr>Contemporary Sounds of Virtuosity: Shulamit Ran (b. 1947) </vt:lpstr>
      <vt:lpstr>Experimenting with the Voice: Meredith Monk (b. 1942)</vt:lpstr>
      <vt:lpstr>Re-Addressing the Audience: A Return to Tonality</vt:lpstr>
      <vt:lpstr>Jennifer Higdon  (b. 1962)  Jennifer Higdon has won numerous awards for her compositions, many of which were composed on commission. </vt:lpstr>
      <vt:lpstr>Blending Old and New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Large-Scale Works and experimental voices  The 20th Century and Beyond</dc:title>
  <dc:creator>Matilda Vogel</dc:creator>
  <cp:lastModifiedBy>Julie Dunbar</cp:lastModifiedBy>
  <cp:revision>10</cp:revision>
  <dcterms:created xsi:type="dcterms:W3CDTF">2020-04-11T15:40:06Z</dcterms:created>
  <dcterms:modified xsi:type="dcterms:W3CDTF">2020-07-30T21:16:47Z</dcterms:modified>
</cp:coreProperties>
</file>