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57" r:id="rId3"/>
    <p:sldId id="258" r:id="rId4"/>
    <p:sldId id="259" r:id="rId5"/>
    <p:sldId id="260" r:id="rId6"/>
    <p:sldId id="262" r:id="rId7"/>
    <p:sldId id="279"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4" d="100"/>
          <a:sy n="94" d="100"/>
        </p:scale>
        <p:origin x="27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3.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3.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A39F6-AEA2-4C58-97CB-BEBBDA2D326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C4F900A-3D73-493C-B741-ED02DE0C4278}">
      <dgm:prSet/>
      <dgm:spPr/>
      <dgm:t>
        <a:bodyPr/>
        <a:lstStyle/>
        <a:p>
          <a:r>
            <a:rPr lang="en-US" b="1"/>
            <a:t>Integration, whether musical or non-musical, is a long process that involves pioneers who possess talent and a capacity to endure discrimination.</a:t>
          </a:r>
          <a:endParaRPr lang="en-US"/>
        </a:p>
      </dgm:t>
    </dgm:pt>
    <dgm:pt modelId="{4B6920EB-9C94-48B7-88B7-CE5B57A68203}" type="parTrans" cxnId="{6E915177-C50D-45C6-B579-CF96F61878FA}">
      <dgm:prSet/>
      <dgm:spPr/>
      <dgm:t>
        <a:bodyPr/>
        <a:lstStyle/>
        <a:p>
          <a:endParaRPr lang="en-US"/>
        </a:p>
      </dgm:t>
    </dgm:pt>
    <dgm:pt modelId="{FDC29A33-BBAA-442F-9C3C-96FCE95D1B73}" type="sibTrans" cxnId="{6E915177-C50D-45C6-B579-CF96F61878FA}">
      <dgm:prSet/>
      <dgm:spPr/>
      <dgm:t>
        <a:bodyPr/>
        <a:lstStyle/>
        <a:p>
          <a:endParaRPr lang="en-US"/>
        </a:p>
      </dgm:t>
    </dgm:pt>
    <dgm:pt modelId="{928F3D2B-17D4-4FD9-B695-33964E6DCF36}">
      <dgm:prSet/>
      <dgm:spPr/>
      <dgm:t>
        <a:bodyPr/>
        <a:lstStyle/>
        <a:p>
          <a:r>
            <a:rPr lang="en-US" b="1" dirty="0"/>
            <a:t>This chapter examines this phenomenon </a:t>
          </a:r>
          <a:r>
            <a:rPr lang="en-US" b="1" dirty="0" smtClean="0"/>
            <a:t>using </a:t>
          </a:r>
          <a:r>
            <a:rPr lang="en-US" b="1" dirty="0"/>
            <a:t>a case-study of the professional orchestral system in Europe and America.</a:t>
          </a:r>
          <a:endParaRPr lang="en-US" dirty="0"/>
        </a:p>
      </dgm:t>
    </dgm:pt>
    <dgm:pt modelId="{7941C948-7A10-4F5E-9D70-088AEA41A8FD}" type="parTrans" cxnId="{0FBF8BC3-C2C1-4CF7-9B9E-212D889C1E9A}">
      <dgm:prSet/>
      <dgm:spPr/>
      <dgm:t>
        <a:bodyPr/>
        <a:lstStyle/>
        <a:p>
          <a:endParaRPr lang="en-US"/>
        </a:p>
      </dgm:t>
    </dgm:pt>
    <dgm:pt modelId="{3C37F357-C3E2-434A-B686-80FE8A74E99D}" type="sibTrans" cxnId="{0FBF8BC3-C2C1-4CF7-9B9E-212D889C1E9A}">
      <dgm:prSet/>
      <dgm:spPr/>
      <dgm:t>
        <a:bodyPr/>
        <a:lstStyle/>
        <a:p>
          <a:endParaRPr lang="en-US"/>
        </a:p>
      </dgm:t>
    </dgm:pt>
    <dgm:pt modelId="{AC59A824-EA23-404C-AD62-25A609479970}">
      <dgm:prSet/>
      <dgm:spPr/>
      <dgm:t>
        <a:bodyPr/>
        <a:lstStyle/>
        <a:p>
          <a:r>
            <a:rPr lang="en-US" b="1"/>
            <a:t>The chapter also addresses the notion of intentional segregation.</a:t>
          </a:r>
          <a:endParaRPr lang="en-US"/>
        </a:p>
      </dgm:t>
    </dgm:pt>
    <dgm:pt modelId="{80A78450-25E5-4CA1-888F-CDB5F9A86E47}" type="parTrans" cxnId="{AD4E96F5-B735-443E-B8F5-E97984A646B2}">
      <dgm:prSet/>
      <dgm:spPr/>
      <dgm:t>
        <a:bodyPr/>
        <a:lstStyle/>
        <a:p>
          <a:endParaRPr lang="en-US"/>
        </a:p>
      </dgm:t>
    </dgm:pt>
    <dgm:pt modelId="{D3AF6A03-A91F-4B17-9404-5029BAC91E60}" type="sibTrans" cxnId="{AD4E96F5-B735-443E-B8F5-E97984A646B2}">
      <dgm:prSet/>
      <dgm:spPr/>
      <dgm:t>
        <a:bodyPr/>
        <a:lstStyle/>
        <a:p>
          <a:endParaRPr lang="en-US"/>
        </a:p>
      </dgm:t>
    </dgm:pt>
    <dgm:pt modelId="{9BCA5FD7-BC4B-450D-966B-89F506868A8C}" type="pres">
      <dgm:prSet presAssocID="{F82A39F6-AEA2-4C58-97CB-BEBBDA2D3260}" presName="linear" presStyleCnt="0">
        <dgm:presLayoutVars>
          <dgm:animLvl val="lvl"/>
          <dgm:resizeHandles val="exact"/>
        </dgm:presLayoutVars>
      </dgm:prSet>
      <dgm:spPr/>
      <dgm:t>
        <a:bodyPr/>
        <a:lstStyle/>
        <a:p>
          <a:endParaRPr lang="en-US"/>
        </a:p>
      </dgm:t>
    </dgm:pt>
    <dgm:pt modelId="{95AC21DD-5004-46FE-872B-EF08C4C8D9E0}" type="pres">
      <dgm:prSet presAssocID="{7C4F900A-3D73-493C-B741-ED02DE0C4278}" presName="parentText" presStyleLbl="node1" presStyleIdx="0" presStyleCnt="3">
        <dgm:presLayoutVars>
          <dgm:chMax val="0"/>
          <dgm:bulletEnabled val="1"/>
        </dgm:presLayoutVars>
      </dgm:prSet>
      <dgm:spPr/>
      <dgm:t>
        <a:bodyPr/>
        <a:lstStyle/>
        <a:p>
          <a:endParaRPr lang="en-US"/>
        </a:p>
      </dgm:t>
    </dgm:pt>
    <dgm:pt modelId="{FC3E4578-73B7-4C2D-8D6C-19B7CF738057}" type="pres">
      <dgm:prSet presAssocID="{FDC29A33-BBAA-442F-9C3C-96FCE95D1B73}" presName="spacer" presStyleCnt="0"/>
      <dgm:spPr/>
    </dgm:pt>
    <dgm:pt modelId="{6B68BC17-01A0-451F-AB13-480245B3C262}" type="pres">
      <dgm:prSet presAssocID="{928F3D2B-17D4-4FD9-B695-33964E6DCF36}" presName="parentText" presStyleLbl="node1" presStyleIdx="1" presStyleCnt="3">
        <dgm:presLayoutVars>
          <dgm:chMax val="0"/>
          <dgm:bulletEnabled val="1"/>
        </dgm:presLayoutVars>
      </dgm:prSet>
      <dgm:spPr/>
      <dgm:t>
        <a:bodyPr/>
        <a:lstStyle/>
        <a:p>
          <a:endParaRPr lang="en-US"/>
        </a:p>
      </dgm:t>
    </dgm:pt>
    <dgm:pt modelId="{60E710B2-825A-4BCD-81BF-EBD735D93159}" type="pres">
      <dgm:prSet presAssocID="{3C37F357-C3E2-434A-B686-80FE8A74E99D}" presName="spacer" presStyleCnt="0"/>
      <dgm:spPr/>
    </dgm:pt>
    <dgm:pt modelId="{30D42A93-00D6-4EAA-A8C4-856A42F59233}" type="pres">
      <dgm:prSet presAssocID="{AC59A824-EA23-404C-AD62-25A609479970}" presName="parentText" presStyleLbl="node1" presStyleIdx="2" presStyleCnt="3">
        <dgm:presLayoutVars>
          <dgm:chMax val="0"/>
          <dgm:bulletEnabled val="1"/>
        </dgm:presLayoutVars>
      </dgm:prSet>
      <dgm:spPr/>
      <dgm:t>
        <a:bodyPr/>
        <a:lstStyle/>
        <a:p>
          <a:endParaRPr lang="en-US"/>
        </a:p>
      </dgm:t>
    </dgm:pt>
  </dgm:ptLst>
  <dgm:cxnLst>
    <dgm:cxn modelId="{6E915177-C50D-45C6-B579-CF96F61878FA}" srcId="{F82A39F6-AEA2-4C58-97CB-BEBBDA2D3260}" destId="{7C4F900A-3D73-493C-B741-ED02DE0C4278}" srcOrd="0" destOrd="0" parTransId="{4B6920EB-9C94-48B7-88B7-CE5B57A68203}" sibTransId="{FDC29A33-BBAA-442F-9C3C-96FCE95D1B73}"/>
    <dgm:cxn modelId="{9EFECF8C-2FFD-47E5-8F73-ED96D01C097F}" type="presOf" srcId="{928F3D2B-17D4-4FD9-B695-33964E6DCF36}" destId="{6B68BC17-01A0-451F-AB13-480245B3C262}" srcOrd="0" destOrd="0" presId="urn:microsoft.com/office/officeart/2005/8/layout/vList2"/>
    <dgm:cxn modelId="{AD4E96F5-B735-443E-B8F5-E97984A646B2}" srcId="{F82A39F6-AEA2-4C58-97CB-BEBBDA2D3260}" destId="{AC59A824-EA23-404C-AD62-25A609479970}" srcOrd="2" destOrd="0" parTransId="{80A78450-25E5-4CA1-888F-CDB5F9A86E47}" sibTransId="{D3AF6A03-A91F-4B17-9404-5029BAC91E60}"/>
    <dgm:cxn modelId="{57408E11-58A7-41CC-9B2F-E3C843194B03}" type="presOf" srcId="{AC59A824-EA23-404C-AD62-25A609479970}" destId="{30D42A93-00D6-4EAA-A8C4-856A42F59233}" srcOrd="0" destOrd="0" presId="urn:microsoft.com/office/officeart/2005/8/layout/vList2"/>
    <dgm:cxn modelId="{F9C6DA85-B023-4184-A4C6-ECA4AEC95F48}" type="presOf" srcId="{F82A39F6-AEA2-4C58-97CB-BEBBDA2D3260}" destId="{9BCA5FD7-BC4B-450D-966B-89F506868A8C}" srcOrd="0" destOrd="0" presId="urn:microsoft.com/office/officeart/2005/8/layout/vList2"/>
    <dgm:cxn modelId="{792395BE-D66F-4DA6-9216-E4D56D0387C7}" type="presOf" srcId="{7C4F900A-3D73-493C-B741-ED02DE0C4278}" destId="{95AC21DD-5004-46FE-872B-EF08C4C8D9E0}" srcOrd="0" destOrd="0" presId="urn:microsoft.com/office/officeart/2005/8/layout/vList2"/>
    <dgm:cxn modelId="{0FBF8BC3-C2C1-4CF7-9B9E-212D889C1E9A}" srcId="{F82A39F6-AEA2-4C58-97CB-BEBBDA2D3260}" destId="{928F3D2B-17D4-4FD9-B695-33964E6DCF36}" srcOrd="1" destOrd="0" parTransId="{7941C948-7A10-4F5E-9D70-088AEA41A8FD}" sibTransId="{3C37F357-C3E2-434A-B686-80FE8A74E99D}"/>
    <dgm:cxn modelId="{D45AF8F2-930A-427E-A058-F8234686C7B9}" type="presParOf" srcId="{9BCA5FD7-BC4B-450D-966B-89F506868A8C}" destId="{95AC21DD-5004-46FE-872B-EF08C4C8D9E0}" srcOrd="0" destOrd="0" presId="urn:microsoft.com/office/officeart/2005/8/layout/vList2"/>
    <dgm:cxn modelId="{CF09E425-DAA3-4CEE-80D0-3C3410B138EE}" type="presParOf" srcId="{9BCA5FD7-BC4B-450D-966B-89F506868A8C}" destId="{FC3E4578-73B7-4C2D-8D6C-19B7CF738057}" srcOrd="1" destOrd="0" presId="urn:microsoft.com/office/officeart/2005/8/layout/vList2"/>
    <dgm:cxn modelId="{233D45C7-3AFF-44A7-9594-2F030E74CC79}" type="presParOf" srcId="{9BCA5FD7-BC4B-450D-966B-89F506868A8C}" destId="{6B68BC17-01A0-451F-AB13-480245B3C262}" srcOrd="2" destOrd="0" presId="urn:microsoft.com/office/officeart/2005/8/layout/vList2"/>
    <dgm:cxn modelId="{B2E544BB-EBAA-4D39-AC4F-EFC6EB5130F4}" type="presParOf" srcId="{9BCA5FD7-BC4B-450D-966B-89F506868A8C}" destId="{60E710B2-825A-4BCD-81BF-EBD735D93159}" srcOrd="3" destOrd="0" presId="urn:microsoft.com/office/officeart/2005/8/layout/vList2"/>
    <dgm:cxn modelId="{D2837830-5102-4735-B270-19C518E39B16}" type="presParOf" srcId="{9BCA5FD7-BC4B-450D-966B-89F506868A8C}" destId="{30D42A93-00D6-4EAA-A8C4-856A42F5923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5E5A3-74EE-45C2-B1FB-E26D27E5514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92C0FA3-F983-4763-A32D-494C52EA6E53}">
      <dgm:prSet/>
      <dgm:spPr/>
      <dgm:t>
        <a:bodyPr/>
        <a:lstStyle/>
        <a:p>
          <a:r>
            <a:rPr lang="en-US"/>
            <a:t>Physical size, strength, and endurance have been cited as reasons to restrict women’s access to some instruments.</a:t>
          </a:r>
        </a:p>
      </dgm:t>
    </dgm:pt>
    <dgm:pt modelId="{047C02E6-B538-4BD3-934F-1F94F82789C8}" type="parTrans" cxnId="{B1051471-9229-4E48-BBF3-B2148303B0CD}">
      <dgm:prSet/>
      <dgm:spPr/>
      <dgm:t>
        <a:bodyPr/>
        <a:lstStyle/>
        <a:p>
          <a:endParaRPr lang="en-US"/>
        </a:p>
      </dgm:t>
    </dgm:pt>
    <dgm:pt modelId="{BD6279A3-00D0-4E23-BA18-CA9B1E713321}" type="sibTrans" cxnId="{B1051471-9229-4E48-BBF3-B2148303B0CD}">
      <dgm:prSet/>
      <dgm:spPr/>
      <dgm:t>
        <a:bodyPr/>
        <a:lstStyle/>
        <a:p>
          <a:endParaRPr lang="en-US"/>
        </a:p>
      </dgm:t>
    </dgm:pt>
    <dgm:pt modelId="{5D964B83-4273-421E-A08F-110441766DB0}">
      <dgm:prSet/>
      <dgm:spPr/>
      <dgm:t>
        <a:bodyPr/>
        <a:lstStyle/>
        <a:p>
          <a:r>
            <a:rPr lang="en-US"/>
            <a:t>The distortion of the female body in performing on certain instruments (such as brass) has also been cited as a concern.</a:t>
          </a:r>
        </a:p>
      </dgm:t>
    </dgm:pt>
    <dgm:pt modelId="{E4540346-76E8-4939-A176-65A81A0B449C}" type="parTrans" cxnId="{8FD0A76A-2029-4FD8-98E2-0F307C48FFE5}">
      <dgm:prSet/>
      <dgm:spPr/>
      <dgm:t>
        <a:bodyPr/>
        <a:lstStyle/>
        <a:p>
          <a:endParaRPr lang="en-US"/>
        </a:p>
      </dgm:t>
    </dgm:pt>
    <dgm:pt modelId="{4FE90FA1-BDD8-4A9F-AAA0-0839B4C7CAAA}" type="sibTrans" cxnId="{8FD0A76A-2029-4FD8-98E2-0F307C48FFE5}">
      <dgm:prSet/>
      <dgm:spPr/>
      <dgm:t>
        <a:bodyPr/>
        <a:lstStyle/>
        <a:p>
          <a:endParaRPr lang="en-US"/>
        </a:p>
      </dgm:t>
    </dgm:pt>
    <dgm:pt modelId="{EDAF8B0C-EF44-4306-A057-D5FFF1E29E01}" type="pres">
      <dgm:prSet presAssocID="{8285E5A3-74EE-45C2-B1FB-E26D27E55145}" presName="hierChild1" presStyleCnt="0">
        <dgm:presLayoutVars>
          <dgm:chPref val="1"/>
          <dgm:dir/>
          <dgm:animOne val="branch"/>
          <dgm:animLvl val="lvl"/>
          <dgm:resizeHandles/>
        </dgm:presLayoutVars>
      </dgm:prSet>
      <dgm:spPr/>
      <dgm:t>
        <a:bodyPr/>
        <a:lstStyle/>
        <a:p>
          <a:endParaRPr lang="en-US"/>
        </a:p>
      </dgm:t>
    </dgm:pt>
    <dgm:pt modelId="{647865B5-1992-445A-BCC0-8FB23519443D}" type="pres">
      <dgm:prSet presAssocID="{C92C0FA3-F983-4763-A32D-494C52EA6E53}" presName="hierRoot1" presStyleCnt="0"/>
      <dgm:spPr/>
    </dgm:pt>
    <dgm:pt modelId="{5BF16812-6096-44F0-B9D4-973D3F570D59}" type="pres">
      <dgm:prSet presAssocID="{C92C0FA3-F983-4763-A32D-494C52EA6E53}" presName="composite" presStyleCnt="0"/>
      <dgm:spPr/>
    </dgm:pt>
    <dgm:pt modelId="{BB70119D-7527-4126-B61A-84861874D5D7}" type="pres">
      <dgm:prSet presAssocID="{C92C0FA3-F983-4763-A32D-494C52EA6E53}" presName="background" presStyleLbl="node0" presStyleIdx="0" presStyleCnt="2"/>
      <dgm:spPr/>
    </dgm:pt>
    <dgm:pt modelId="{5696EE80-D0B2-4D3E-B471-DB8E27F25CD4}" type="pres">
      <dgm:prSet presAssocID="{C92C0FA3-F983-4763-A32D-494C52EA6E53}" presName="text" presStyleLbl="fgAcc0" presStyleIdx="0" presStyleCnt="2">
        <dgm:presLayoutVars>
          <dgm:chPref val="3"/>
        </dgm:presLayoutVars>
      </dgm:prSet>
      <dgm:spPr/>
      <dgm:t>
        <a:bodyPr/>
        <a:lstStyle/>
        <a:p>
          <a:endParaRPr lang="en-US"/>
        </a:p>
      </dgm:t>
    </dgm:pt>
    <dgm:pt modelId="{01BD6407-DA49-4301-90B6-81BD7A8BBFF5}" type="pres">
      <dgm:prSet presAssocID="{C92C0FA3-F983-4763-A32D-494C52EA6E53}" presName="hierChild2" presStyleCnt="0"/>
      <dgm:spPr/>
    </dgm:pt>
    <dgm:pt modelId="{10683E39-6318-4A5E-B8DA-50B27326BA4E}" type="pres">
      <dgm:prSet presAssocID="{5D964B83-4273-421E-A08F-110441766DB0}" presName="hierRoot1" presStyleCnt="0"/>
      <dgm:spPr/>
    </dgm:pt>
    <dgm:pt modelId="{3974AEB3-472B-46CF-BEDD-5E38452E2B14}" type="pres">
      <dgm:prSet presAssocID="{5D964B83-4273-421E-A08F-110441766DB0}" presName="composite" presStyleCnt="0"/>
      <dgm:spPr/>
    </dgm:pt>
    <dgm:pt modelId="{A2E36AC0-89E0-4352-AA53-3F64DBE765C6}" type="pres">
      <dgm:prSet presAssocID="{5D964B83-4273-421E-A08F-110441766DB0}" presName="background" presStyleLbl="node0" presStyleIdx="1" presStyleCnt="2"/>
      <dgm:spPr/>
    </dgm:pt>
    <dgm:pt modelId="{93530AD2-61E0-4246-87FD-E57A75817C37}" type="pres">
      <dgm:prSet presAssocID="{5D964B83-4273-421E-A08F-110441766DB0}" presName="text" presStyleLbl="fgAcc0" presStyleIdx="1" presStyleCnt="2">
        <dgm:presLayoutVars>
          <dgm:chPref val="3"/>
        </dgm:presLayoutVars>
      </dgm:prSet>
      <dgm:spPr/>
      <dgm:t>
        <a:bodyPr/>
        <a:lstStyle/>
        <a:p>
          <a:endParaRPr lang="en-US"/>
        </a:p>
      </dgm:t>
    </dgm:pt>
    <dgm:pt modelId="{4E6A8B48-EE82-42A0-B568-56CBA2F0FDA4}" type="pres">
      <dgm:prSet presAssocID="{5D964B83-4273-421E-A08F-110441766DB0}" presName="hierChild2" presStyleCnt="0"/>
      <dgm:spPr/>
    </dgm:pt>
  </dgm:ptLst>
  <dgm:cxnLst>
    <dgm:cxn modelId="{AA64563C-79C4-4D17-81D9-AB1CA263A875}" type="presOf" srcId="{5D964B83-4273-421E-A08F-110441766DB0}" destId="{93530AD2-61E0-4246-87FD-E57A75817C37}" srcOrd="0" destOrd="0" presId="urn:microsoft.com/office/officeart/2005/8/layout/hierarchy1"/>
    <dgm:cxn modelId="{B1051471-9229-4E48-BBF3-B2148303B0CD}" srcId="{8285E5A3-74EE-45C2-B1FB-E26D27E55145}" destId="{C92C0FA3-F983-4763-A32D-494C52EA6E53}" srcOrd="0" destOrd="0" parTransId="{047C02E6-B538-4BD3-934F-1F94F82789C8}" sibTransId="{BD6279A3-00D0-4E23-BA18-CA9B1E713321}"/>
    <dgm:cxn modelId="{8FD0A76A-2029-4FD8-98E2-0F307C48FFE5}" srcId="{8285E5A3-74EE-45C2-B1FB-E26D27E55145}" destId="{5D964B83-4273-421E-A08F-110441766DB0}" srcOrd="1" destOrd="0" parTransId="{E4540346-76E8-4939-A176-65A81A0B449C}" sibTransId="{4FE90FA1-BDD8-4A9F-AAA0-0839B4C7CAAA}"/>
    <dgm:cxn modelId="{875D3343-E9E8-4603-84A0-C87902AE11F1}" type="presOf" srcId="{8285E5A3-74EE-45C2-B1FB-E26D27E55145}" destId="{EDAF8B0C-EF44-4306-A057-D5FFF1E29E01}" srcOrd="0" destOrd="0" presId="urn:microsoft.com/office/officeart/2005/8/layout/hierarchy1"/>
    <dgm:cxn modelId="{98B49234-D5C0-49E6-8EDD-A2FD34B23647}" type="presOf" srcId="{C92C0FA3-F983-4763-A32D-494C52EA6E53}" destId="{5696EE80-D0B2-4D3E-B471-DB8E27F25CD4}" srcOrd="0" destOrd="0" presId="urn:microsoft.com/office/officeart/2005/8/layout/hierarchy1"/>
    <dgm:cxn modelId="{3D604B16-0D7E-4E47-87A4-DC9DB9A695F6}" type="presParOf" srcId="{EDAF8B0C-EF44-4306-A057-D5FFF1E29E01}" destId="{647865B5-1992-445A-BCC0-8FB23519443D}" srcOrd="0" destOrd="0" presId="urn:microsoft.com/office/officeart/2005/8/layout/hierarchy1"/>
    <dgm:cxn modelId="{F37B6272-B30C-49E2-937B-23950B69CEC2}" type="presParOf" srcId="{647865B5-1992-445A-BCC0-8FB23519443D}" destId="{5BF16812-6096-44F0-B9D4-973D3F570D59}" srcOrd="0" destOrd="0" presId="urn:microsoft.com/office/officeart/2005/8/layout/hierarchy1"/>
    <dgm:cxn modelId="{59D3A9CD-CB7E-4057-94F8-FC1D1694D367}" type="presParOf" srcId="{5BF16812-6096-44F0-B9D4-973D3F570D59}" destId="{BB70119D-7527-4126-B61A-84861874D5D7}" srcOrd="0" destOrd="0" presId="urn:microsoft.com/office/officeart/2005/8/layout/hierarchy1"/>
    <dgm:cxn modelId="{F9B5B335-5CD3-496C-9C70-BA17932C06EF}" type="presParOf" srcId="{5BF16812-6096-44F0-B9D4-973D3F570D59}" destId="{5696EE80-D0B2-4D3E-B471-DB8E27F25CD4}" srcOrd="1" destOrd="0" presId="urn:microsoft.com/office/officeart/2005/8/layout/hierarchy1"/>
    <dgm:cxn modelId="{605E8FFE-E20A-450A-B7C0-68E809F8BA0B}" type="presParOf" srcId="{647865B5-1992-445A-BCC0-8FB23519443D}" destId="{01BD6407-DA49-4301-90B6-81BD7A8BBFF5}" srcOrd="1" destOrd="0" presId="urn:microsoft.com/office/officeart/2005/8/layout/hierarchy1"/>
    <dgm:cxn modelId="{3E15E65D-FEC1-4ACE-9AC5-0DE40298A141}" type="presParOf" srcId="{EDAF8B0C-EF44-4306-A057-D5FFF1E29E01}" destId="{10683E39-6318-4A5E-B8DA-50B27326BA4E}" srcOrd="1" destOrd="0" presId="urn:microsoft.com/office/officeart/2005/8/layout/hierarchy1"/>
    <dgm:cxn modelId="{33713F99-7E11-4010-97BA-65FFDB721BB1}" type="presParOf" srcId="{10683E39-6318-4A5E-B8DA-50B27326BA4E}" destId="{3974AEB3-472B-46CF-BEDD-5E38452E2B14}" srcOrd="0" destOrd="0" presId="urn:microsoft.com/office/officeart/2005/8/layout/hierarchy1"/>
    <dgm:cxn modelId="{8E37E81B-A745-4433-90C1-6EC6662F5784}" type="presParOf" srcId="{3974AEB3-472B-46CF-BEDD-5E38452E2B14}" destId="{A2E36AC0-89E0-4352-AA53-3F64DBE765C6}" srcOrd="0" destOrd="0" presId="urn:microsoft.com/office/officeart/2005/8/layout/hierarchy1"/>
    <dgm:cxn modelId="{80E6A0D2-43A8-494D-8D48-438256640635}" type="presParOf" srcId="{3974AEB3-472B-46CF-BEDD-5E38452E2B14}" destId="{93530AD2-61E0-4246-87FD-E57A75817C37}" srcOrd="1" destOrd="0" presId="urn:microsoft.com/office/officeart/2005/8/layout/hierarchy1"/>
    <dgm:cxn modelId="{141F09E0-8EB3-4BFA-B774-A7CBCD03B4EC}" type="presParOf" srcId="{10683E39-6318-4A5E-B8DA-50B27326BA4E}" destId="{4E6A8B48-EE82-42A0-B568-56CBA2F0FD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DE56B0-DAE0-4693-89B0-9088F847FF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E309EA-DDCC-4EB5-9E41-D1733F266D17}">
      <dgm:prSet/>
      <dgm:spPr/>
      <dgm:t>
        <a:bodyPr/>
        <a:lstStyle/>
        <a:p>
          <a:r>
            <a:rPr lang="en-US"/>
            <a:t>Often, instrumental music is connected to rituals associated with power. </a:t>
          </a:r>
        </a:p>
      </dgm:t>
    </dgm:pt>
    <dgm:pt modelId="{4909C65B-3899-4614-A93B-390727888513}" type="parTrans" cxnId="{01B8064B-EF92-430F-AA83-83EC4722DF14}">
      <dgm:prSet/>
      <dgm:spPr/>
      <dgm:t>
        <a:bodyPr/>
        <a:lstStyle/>
        <a:p>
          <a:endParaRPr lang="en-US"/>
        </a:p>
      </dgm:t>
    </dgm:pt>
    <dgm:pt modelId="{418F57F3-7D10-400C-A9EC-FF21BCB2222A}" type="sibTrans" cxnId="{01B8064B-EF92-430F-AA83-83EC4722DF14}">
      <dgm:prSet/>
      <dgm:spPr/>
      <dgm:t>
        <a:bodyPr/>
        <a:lstStyle/>
        <a:p>
          <a:endParaRPr lang="en-US"/>
        </a:p>
      </dgm:t>
    </dgm:pt>
    <dgm:pt modelId="{F0AA1CF8-9A2B-461D-8746-F800F3914C84}">
      <dgm:prSet/>
      <dgm:spPr/>
      <dgm:t>
        <a:bodyPr/>
        <a:lstStyle/>
        <a:p>
          <a:r>
            <a:rPr lang="en-US"/>
            <a:t>Restricting access ensures continued dominance by those who control the instruments and their perceived power.</a:t>
          </a:r>
        </a:p>
      </dgm:t>
    </dgm:pt>
    <dgm:pt modelId="{FADF84FB-CC4C-486D-B814-2E569F1960D4}" type="parTrans" cxnId="{F6316B40-8275-4F06-9005-66E371B3BE11}">
      <dgm:prSet/>
      <dgm:spPr/>
      <dgm:t>
        <a:bodyPr/>
        <a:lstStyle/>
        <a:p>
          <a:endParaRPr lang="en-US"/>
        </a:p>
      </dgm:t>
    </dgm:pt>
    <dgm:pt modelId="{9DD6488C-C3DD-46E4-AFF8-554C230CE013}" type="sibTrans" cxnId="{F6316B40-8275-4F06-9005-66E371B3BE11}">
      <dgm:prSet/>
      <dgm:spPr/>
      <dgm:t>
        <a:bodyPr/>
        <a:lstStyle/>
        <a:p>
          <a:endParaRPr lang="en-US"/>
        </a:p>
      </dgm:t>
    </dgm:pt>
    <dgm:pt modelId="{F13D8E1F-0B30-4E4C-87BA-E22446EBE517}" type="pres">
      <dgm:prSet presAssocID="{E4DE56B0-DAE0-4693-89B0-9088F847FF02}" presName="root" presStyleCnt="0">
        <dgm:presLayoutVars>
          <dgm:dir/>
          <dgm:resizeHandles val="exact"/>
        </dgm:presLayoutVars>
      </dgm:prSet>
      <dgm:spPr/>
      <dgm:t>
        <a:bodyPr/>
        <a:lstStyle/>
        <a:p>
          <a:endParaRPr lang="en-US"/>
        </a:p>
      </dgm:t>
    </dgm:pt>
    <dgm:pt modelId="{A807925F-D2A0-491A-9893-3509A673FEF9}" type="pres">
      <dgm:prSet presAssocID="{00E309EA-DDCC-4EB5-9E41-D1733F266D17}" presName="compNode" presStyleCnt="0"/>
      <dgm:spPr/>
    </dgm:pt>
    <dgm:pt modelId="{948A1DE0-972D-42E2-B505-FD1F8DABFA84}" type="pres">
      <dgm:prSet presAssocID="{00E309EA-DDCC-4EB5-9E41-D1733F266D17}" presName="bgRect" presStyleLbl="bgShp" presStyleIdx="0" presStyleCnt="2"/>
      <dgm:spPr/>
    </dgm:pt>
    <dgm:pt modelId="{F81BB400-BFA1-47D0-83D6-6890C507E172}" type="pres">
      <dgm:prSet presAssocID="{00E309EA-DDCC-4EB5-9E41-D1733F266D17}"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Treble clef"/>
        </a:ext>
      </dgm:extLst>
    </dgm:pt>
    <dgm:pt modelId="{4F497E60-B4E4-4F7F-B4CB-24ECB940CD36}" type="pres">
      <dgm:prSet presAssocID="{00E309EA-DDCC-4EB5-9E41-D1733F266D17}" presName="spaceRect" presStyleCnt="0"/>
      <dgm:spPr/>
    </dgm:pt>
    <dgm:pt modelId="{FA5CC685-33B7-4317-8D74-C8769D0524B2}" type="pres">
      <dgm:prSet presAssocID="{00E309EA-DDCC-4EB5-9E41-D1733F266D17}" presName="parTx" presStyleLbl="revTx" presStyleIdx="0" presStyleCnt="2">
        <dgm:presLayoutVars>
          <dgm:chMax val="0"/>
          <dgm:chPref val="0"/>
        </dgm:presLayoutVars>
      </dgm:prSet>
      <dgm:spPr/>
      <dgm:t>
        <a:bodyPr/>
        <a:lstStyle/>
        <a:p>
          <a:endParaRPr lang="en-US"/>
        </a:p>
      </dgm:t>
    </dgm:pt>
    <dgm:pt modelId="{7858BEC0-7750-462C-B2D2-7928C9A08751}" type="pres">
      <dgm:prSet presAssocID="{418F57F3-7D10-400C-A9EC-FF21BCB2222A}" presName="sibTrans" presStyleCnt="0"/>
      <dgm:spPr/>
    </dgm:pt>
    <dgm:pt modelId="{10AC0DAB-8536-4908-BA02-545E02BDF3BD}" type="pres">
      <dgm:prSet presAssocID="{F0AA1CF8-9A2B-461D-8746-F800F3914C84}" presName="compNode" presStyleCnt="0"/>
      <dgm:spPr/>
    </dgm:pt>
    <dgm:pt modelId="{DB8947B4-BAF6-415D-B8D9-9ABB3A0E3F84}" type="pres">
      <dgm:prSet presAssocID="{F0AA1CF8-9A2B-461D-8746-F800F3914C84}" presName="bgRect" presStyleLbl="bgShp" presStyleIdx="1" presStyleCnt="2"/>
      <dgm:spPr/>
    </dgm:pt>
    <dgm:pt modelId="{5447220F-288F-4EF1-9DB9-7EDD9A4C1194}" type="pres">
      <dgm:prSet presAssocID="{F0AA1CF8-9A2B-461D-8746-F800F3914C84}"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avel"/>
        </a:ext>
      </dgm:extLst>
    </dgm:pt>
    <dgm:pt modelId="{E6DC7BAC-7694-49EC-A02B-07EC502251D5}" type="pres">
      <dgm:prSet presAssocID="{F0AA1CF8-9A2B-461D-8746-F800F3914C84}" presName="spaceRect" presStyleCnt="0"/>
      <dgm:spPr/>
    </dgm:pt>
    <dgm:pt modelId="{F17D3C11-36A2-4E56-AA36-BF26B387C0F2}" type="pres">
      <dgm:prSet presAssocID="{F0AA1CF8-9A2B-461D-8746-F800F3914C84}" presName="parTx" presStyleLbl="revTx" presStyleIdx="1" presStyleCnt="2">
        <dgm:presLayoutVars>
          <dgm:chMax val="0"/>
          <dgm:chPref val="0"/>
        </dgm:presLayoutVars>
      </dgm:prSet>
      <dgm:spPr/>
      <dgm:t>
        <a:bodyPr/>
        <a:lstStyle/>
        <a:p>
          <a:endParaRPr lang="en-US"/>
        </a:p>
      </dgm:t>
    </dgm:pt>
  </dgm:ptLst>
  <dgm:cxnLst>
    <dgm:cxn modelId="{E1C8928A-6415-4EF2-81F9-83ECE19D90D0}" type="presOf" srcId="{F0AA1CF8-9A2B-461D-8746-F800F3914C84}" destId="{F17D3C11-36A2-4E56-AA36-BF26B387C0F2}" srcOrd="0" destOrd="0" presId="urn:microsoft.com/office/officeart/2018/2/layout/IconVerticalSolidList"/>
    <dgm:cxn modelId="{854F2C79-EB33-49C7-B80D-FCBAF3EC0125}" type="presOf" srcId="{E4DE56B0-DAE0-4693-89B0-9088F847FF02}" destId="{F13D8E1F-0B30-4E4C-87BA-E22446EBE517}" srcOrd="0" destOrd="0" presId="urn:microsoft.com/office/officeart/2018/2/layout/IconVerticalSolidList"/>
    <dgm:cxn modelId="{F6316B40-8275-4F06-9005-66E371B3BE11}" srcId="{E4DE56B0-DAE0-4693-89B0-9088F847FF02}" destId="{F0AA1CF8-9A2B-461D-8746-F800F3914C84}" srcOrd="1" destOrd="0" parTransId="{FADF84FB-CC4C-486D-B814-2E569F1960D4}" sibTransId="{9DD6488C-C3DD-46E4-AFF8-554C230CE013}"/>
    <dgm:cxn modelId="{88BA0FB1-DAD7-4217-9426-E65C0BEE5683}" type="presOf" srcId="{00E309EA-DDCC-4EB5-9E41-D1733F266D17}" destId="{FA5CC685-33B7-4317-8D74-C8769D0524B2}" srcOrd="0" destOrd="0" presId="urn:microsoft.com/office/officeart/2018/2/layout/IconVerticalSolidList"/>
    <dgm:cxn modelId="{01B8064B-EF92-430F-AA83-83EC4722DF14}" srcId="{E4DE56B0-DAE0-4693-89B0-9088F847FF02}" destId="{00E309EA-DDCC-4EB5-9E41-D1733F266D17}" srcOrd="0" destOrd="0" parTransId="{4909C65B-3899-4614-A93B-390727888513}" sibTransId="{418F57F3-7D10-400C-A9EC-FF21BCB2222A}"/>
    <dgm:cxn modelId="{60B481D7-4590-4165-A5C4-AC9E69FD7811}" type="presParOf" srcId="{F13D8E1F-0B30-4E4C-87BA-E22446EBE517}" destId="{A807925F-D2A0-491A-9893-3509A673FEF9}" srcOrd="0" destOrd="0" presId="urn:microsoft.com/office/officeart/2018/2/layout/IconVerticalSolidList"/>
    <dgm:cxn modelId="{38B2A410-B995-47E4-8639-4899E35C1154}" type="presParOf" srcId="{A807925F-D2A0-491A-9893-3509A673FEF9}" destId="{948A1DE0-972D-42E2-B505-FD1F8DABFA84}" srcOrd="0" destOrd="0" presId="urn:microsoft.com/office/officeart/2018/2/layout/IconVerticalSolidList"/>
    <dgm:cxn modelId="{AE24B664-54F8-446F-87F9-8361DD085061}" type="presParOf" srcId="{A807925F-D2A0-491A-9893-3509A673FEF9}" destId="{F81BB400-BFA1-47D0-83D6-6890C507E172}" srcOrd="1" destOrd="0" presId="urn:microsoft.com/office/officeart/2018/2/layout/IconVerticalSolidList"/>
    <dgm:cxn modelId="{8118DE69-E0EA-4248-92EF-83BF29F7DF53}" type="presParOf" srcId="{A807925F-D2A0-491A-9893-3509A673FEF9}" destId="{4F497E60-B4E4-4F7F-B4CB-24ECB940CD36}" srcOrd="2" destOrd="0" presId="urn:microsoft.com/office/officeart/2018/2/layout/IconVerticalSolidList"/>
    <dgm:cxn modelId="{6F7464DA-4EC2-452D-A4EF-3DE5949A3F84}" type="presParOf" srcId="{A807925F-D2A0-491A-9893-3509A673FEF9}" destId="{FA5CC685-33B7-4317-8D74-C8769D0524B2}" srcOrd="3" destOrd="0" presId="urn:microsoft.com/office/officeart/2018/2/layout/IconVerticalSolidList"/>
    <dgm:cxn modelId="{F38167F0-1E86-4BB5-AF5F-66F1587E8E57}" type="presParOf" srcId="{F13D8E1F-0B30-4E4C-87BA-E22446EBE517}" destId="{7858BEC0-7750-462C-B2D2-7928C9A08751}" srcOrd="1" destOrd="0" presId="urn:microsoft.com/office/officeart/2018/2/layout/IconVerticalSolidList"/>
    <dgm:cxn modelId="{C217D186-27A5-4A79-BEAE-437C8FFDCB0C}" type="presParOf" srcId="{F13D8E1F-0B30-4E4C-87BA-E22446EBE517}" destId="{10AC0DAB-8536-4908-BA02-545E02BDF3BD}" srcOrd="2" destOrd="0" presId="urn:microsoft.com/office/officeart/2018/2/layout/IconVerticalSolidList"/>
    <dgm:cxn modelId="{4ED4C380-023E-49A3-9573-C91A14913DA6}" type="presParOf" srcId="{10AC0DAB-8536-4908-BA02-545E02BDF3BD}" destId="{DB8947B4-BAF6-415D-B8D9-9ABB3A0E3F84}" srcOrd="0" destOrd="0" presId="urn:microsoft.com/office/officeart/2018/2/layout/IconVerticalSolidList"/>
    <dgm:cxn modelId="{1C4660E8-1044-4FCF-8242-334303E487A4}" type="presParOf" srcId="{10AC0DAB-8536-4908-BA02-545E02BDF3BD}" destId="{5447220F-288F-4EF1-9DB9-7EDD9A4C1194}" srcOrd="1" destOrd="0" presId="urn:microsoft.com/office/officeart/2018/2/layout/IconVerticalSolidList"/>
    <dgm:cxn modelId="{482EF07D-459E-422D-B4F6-7D47EA850D08}" type="presParOf" srcId="{10AC0DAB-8536-4908-BA02-545E02BDF3BD}" destId="{E6DC7BAC-7694-49EC-A02B-07EC502251D5}" srcOrd="2" destOrd="0" presId="urn:microsoft.com/office/officeart/2018/2/layout/IconVerticalSolidList"/>
    <dgm:cxn modelId="{3A89C77E-4364-48E5-B486-C6F0E61611C0}" type="presParOf" srcId="{10AC0DAB-8536-4908-BA02-545E02BDF3BD}" destId="{F17D3C11-36A2-4E56-AA36-BF26B387C0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BC723A-FAB6-4C4B-9F45-099F0D01D92A}"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0BFC377C-805F-4AAB-B845-7346E5A6BFDB}">
      <dgm:prSet/>
      <dgm:spPr/>
      <dgm:t>
        <a:bodyPr/>
        <a:lstStyle/>
        <a:p>
          <a:r>
            <a:rPr lang="en-US"/>
            <a:t>One “hallmark” of success in classical music is the professional orchestra.</a:t>
          </a:r>
        </a:p>
      </dgm:t>
    </dgm:pt>
    <dgm:pt modelId="{C874DA3E-1FE5-48A1-9D97-6A033774E770}" type="parTrans" cxnId="{CD55CBD7-C3FC-424F-B1F0-5308349F3FD0}">
      <dgm:prSet/>
      <dgm:spPr/>
      <dgm:t>
        <a:bodyPr/>
        <a:lstStyle/>
        <a:p>
          <a:endParaRPr lang="en-US"/>
        </a:p>
      </dgm:t>
    </dgm:pt>
    <dgm:pt modelId="{29B90724-5CDD-49C3-9A35-D3A30F28E5FB}" type="sibTrans" cxnId="{CD55CBD7-C3FC-424F-B1F0-5308349F3FD0}">
      <dgm:prSet/>
      <dgm:spPr/>
      <dgm:t>
        <a:bodyPr/>
        <a:lstStyle/>
        <a:p>
          <a:endParaRPr lang="en-US"/>
        </a:p>
      </dgm:t>
    </dgm:pt>
    <dgm:pt modelId="{BD8E3A92-DA82-4BAD-AF30-3ED7904BB8A8}">
      <dgm:prSet/>
      <dgm:spPr/>
      <dgm:t>
        <a:bodyPr/>
        <a:lstStyle/>
        <a:p>
          <a:r>
            <a:rPr lang="en-US"/>
            <a:t>Accessing the orchestral “system” has proven difficult for women.</a:t>
          </a:r>
        </a:p>
      </dgm:t>
    </dgm:pt>
    <dgm:pt modelId="{BFAD4EDC-9B04-4D08-87EB-98AE503E38D9}" type="parTrans" cxnId="{5BDE9629-F0DA-4EC9-A0D0-0CD24C64F302}">
      <dgm:prSet/>
      <dgm:spPr/>
      <dgm:t>
        <a:bodyPr/>
        <a:lstStyle/>
        <a:p>
          <a:endParaRPr lang="en-US"/>
        </a:p>
      </dgm:t>
    </dgm:pt>
    <dgm:pt modelId="{B60E7EA9-D28C-41CE-993A-3B12923A1574}" type="sibTrans" cxnId="{5BDE9629-F0DA-4EC9-A0D0-0CD24C64F302}">
      <dgm:prSet/>
      <dgm:spPr/>
      <dgm:t>
        <a:bodyPr/>
        <a:lstStyle/>
        <a:p>
          <a:endParaRPr lang="en-US"/>
        </a:p>
      </dgm:t>
    </dgm:pt>
    <dgm:pt modelId="{5DB07EFD-D245-4A46-84D2-5D3B358B6FDF}" type="pres">
      <dgm:prSet presAssocID="{FEBC723A-FAB6-4C4B-9F45-099F0D01D92A}" presName="Name0" presStyleCnt="0">
        <dgm:presLayoutVars>
          <dgm:dir/>
          <dgm:animLvl val="lvl"/>
          <dgm:resizeHandles val="exact"/>
        </dgm:presLayoutVars>
      </dgm:prSet>
      <dgm:spPr/>
      <dgm:t>
        <a:bodyPr/>
        <a:lstStyle/>
        <a:p>
          <a:endParaRPr lang="en-US"/>
        </a:p>
      </dgm:t>
    </dgm:pt>
    <dgm:pt modelId="{33C27EAD-F206-4B28-A5C7-5410CE504922}" type="pres">
      <dgm:prSet presAssocID="{BD8E3A92-DA82-4BAD-AF30-3ED7904BB8A8}" presName="boxAndChildren" presStyleCnt="0"/>
      <dgm:spPr/>
    </dgm:pt>
    <dgm:pt modelId="{74E7B3B6-997D-4EE2-A57E-F16B7822EEEE}" type="pres">
      <dgm:prSet presAssocID="{BD8E3A92-DA82-4BAD-AF30-3ED7904BB8A8}" presName="parentTextBox" presStyleLbl="node1" presStyleIdx="0" presStyleCnt="2"/>
      <dgm:spPr/>
      <dgm:t>
        <a:bodyPr/>
        <a:lstStyle/>
        <a:p>
          <a:endParaRPr lang="en-US"/>
        </a:p>
      </dgm:t>
    </dgm:pt>
    <dgm:pt modelId="{E8922F48-4697-4D90-B2D2-E7115DF67FC5}" type="pres">
      <dgm:prSet presAssocID="{29B90724-5CDD-49C3-9A35-D3A30F28E5FB}" presName="sp" presStyleCnt="0"/>
      <dgm:spPr/>
    </dgm:pt>
    <dgm:pt modelId="{CC4FA16E-9164-40E1-8100-D3811FD71057}" type="pres">
      <dgm:prSet presAssocID="{0BFC377C-805F-4AAB-B845-7346E5A6BFDB}" presName="arrowAndChildren" presStyleCnt="0"/>
      <dgm:spPr/>
    </dgm:pt>
    <dgm:pt modelId="{9634C280-19A4-40D9-936C-9022D8D33375}" type="pres">
      <dgm:prSet presAssocID="{0BFC377C-805F-4AAB-B845-7346E5A6BFDB}" presName="parentTextArrow" presStyleLbl="node1" presStyleIdx="1" presStyleCnt="2"/>
      <dgm:spPr/>
      <dgm:t>
        <a:bodyPr/>
        <a:lstStyle/>
        <a:p>
          <a:endParaRPr lang="en-US"/>
        </a:p>
      </dgm:t>
    </dgm:pt>
  </dgm:ptLst>
  <dgm:cxnLst>
    <dgm:cxn modelId="{ACD7C216-AD5B-4C83-9471-C6AB03A2A82E}" type="presOf" srcId="{0BFC377C-805F-4AAB-B845-7346E5A6BFDB}" destId="{9634C280-19A4-40D9-936C-9022D8D33375}" srcOrd="0" destOrd="0" presId="urn:microsoft.com/office/officeart/2005/8/layout/process4"/>
    <dgm:cxn modelId="{5BDE9629-F0DA-4EC9-A0D0-0CD24C64F302}" srcId="{FEBC723A-FAB6-4C4B-9F45-099F0D01D92A}" destId="{BD8E3A92-DA82-4BAD-AF30-3ED7904BB8A8}" srcOrd="1" destOrd="0" parTransId="{BFAD4EDC-9B04-4D08-87EB-98AE503E38D9}" sibTransId="{B60E7EA9-D28C-41CE-993A-3B12923A1574}"/>
    <dgm:cxn modelId="{5E8C3725-64AE-405D-A074-20D7475F7DEE}" type="presOf" srcId="{BD8E3A92-DA82-4BAD-AF30-3ED7904BB8A8}" destId="{74E7B3B6-997D-4EE2-A57E-F16B7822EEEE}" srcOrd="0" destOrd="0" presId="urn:microsoft.com/office/officeart/2005/8/layout/process4"/>
    <dgm:cxn modelId="{F58B2B4D-1A5E-4617-86B4-E43677D4DE62}" type="presOf" srcId="{FEBC723A-FAB6-4C4B-9F45-099F0D01D92A}" destId="{5DB07EFD-D245-4A46-84D2-5D3B358B6FDF}" srcOrd="0" destOrd="0" presId="urn:microsoft.com/office/officeart/2005/8/layout/process4"/>
    <dgm:cxn modelId="{CD55CBD7-C3FC-424F-B1F0-5308349F3FD0}" srcId="{FEBC723A-FAB6-4C4B-9F45-099F0D01D92A}" destId="{0BFC377C-805F-4AAB-B845-7346E5A6BFDB}" srcOrd="0" destOrd="0" parTransId="{C874DA3E-1FE5-48A1-9D97-6A033774E770}" sibTransId="{29B90724-5CDD-49C3-9A35-D3A30F28E5FB}"/>
    <dgm:cxn modelId="{417FCE54-0A33-44CA-9487-224676FA34EE}" type="presParOf" srcId="{5DB07EFD-D245-4A46-84D2-5D3B358B6FDF}" destId="{33C27EAD-F206-4B28-A5C7-5410CE504922}" srcOrd="0" destOrd="0" presId="urn:microsoft.com/office/officeart/2005/8/layout/process4"/>
    <dgm:cxn modelId="{C3BE1EDB-9F62-4935-851C-86B55BE24128}" type="presParOf" srcId="{33C27EAD-F206-4B28-A5C7-5410CE504922}" destId="{74E7B3B6-997D-4EE2-A57E-F16B7822EEEE}" srcOrd="0" destOrd="0" presId="urn:microsoft.com/office/officeart/2005/8/layout/process4"/>
    <dgm:cxn modelId="{6A9EB41E-4676-4C88-9143-9506493DFAEE}" type="presParOf" srcId="{5DB07EFD-D245-4A46-84D2-5D3B358B6FDF}" destId="{E8922F48-4697-4D90-B2D2-E7115DF67FC5}" srcOrd="1" destOrd="0" presId="urn:microsoft.com/office/officeart/2005/8/layout/process4"/>
    <dgm:cxn modelId="{238C49AF-86E7-474C-8FA5-BA8B3110838C}" type="presParOf" srcId="{5DB07EFD-D245-4A46-84D2-5D3B358B6FDF}" destId="{CC4FA16E-9164-40E1-8100-D3811FD71057}" srcOrd="2" destOrd="0" presId="urn:microsoft.com/office/officeart/2005/8/layout/process4"/>
    <dgm:cxn modelId="{AA345857-006E-429A-8F97-8AD26855E898}" type="presParOf" srcId="{CC4FA16E-9164-40E1-8100-D3811FD71057}" destId="{9634C280-19A4-40D9-936C-9022D8D3337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D35B56-FE5C-4517-B887-E2610A980065}"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67B8C3AD-B75A-4AF2-8B81-1FE1471A96D9}">
      <dgm:prSet/>
      <dgm:spPr/>
      <dgm:t>
        <a:bodyPr/>
        <a:lstStyle/>
        <a:p>
          <a:r>
            <a:rPr lang="en-US" b="1" dirty="0"/>
            <a:t>The use of screens in professional orchestral auditions significantly increased the number of women hired by professional orchestras.</a:t>
          </a:r>
          <a:endParaRPr lang="en-US" dirty="0"/>
        </a:p>
      </dgm:t>
    </dgm:pt>
    <dgm:pt modelId="{3D323765-AF94-4B27-8063-AE86C3080525}" type="parTrans" cxnId="{9069EA93-AAD8-46B1-ADC1-961BECD0ECFC}">
      <dgm:prSet/>
      <dgm:spPr/>
      <dgm:t>
        <a:bodyPr/>
        <a:lstStyle/>
        <a:p>
          <a:endParaRPr lang="en-US"/>
        </a:p>
      </dgm:t>
    </dgm:pt>
    <dgm:pt modelId="{052BB106-F5D4-4112-80A9-AE13400B5688}" type="sibTrans" cxnId="{9069EA93-AAD8-46B1-ADC1-961BECD0ECFC}">
      <dgm:prSet/>
      <dgm:spPr/>
      <dgm:t>
        <a:bodyPr/>
        <a:lstStyle/>
        <a:p>
          <a:endParaRPr lang="en-US"/>
        </a:p>
      </dgm:t>
    </dgm:pt>
    <dgm:pt modelId="{54430756-76B2-4917-88EB-0887D4CE3FCB}">
      <dgm:prSet/>
      <dgm:spPr/>
      <dgm:t>
        <a:bodyPr/>
        <a:lstStyle/>
        <a:p>
          <a:r>
            <a:rPr lang="en-US" b="1"/>
            <a:t>After their admittance, many women reported harassment and discrimination within the workplace.</a:t>
          </a:r>
          <a:endParaRPr lang="en-US"/>
        </a:p>
      </dgm:t>
    </dgm:pt>
    <dgm:pt modelId="{63D0CBA2-1201-4C2C-B429-49A58B2AD48F}" type="parTrans" cxnId="{7C6CC196-00DE-4529-B8D3-E91586A6DBF2}">
      <dgm:prSet/>
      <dgm:spPr/>
      <dgm:t>
        <a:bodyPr/>
        <a:lstStyle/>
        <a:p>
          <a:endParaRPr lang="en-US"/>
        </a:p>
      </dgm:t>
    </dgm:pt>
    <dgm:pt modelId="{CD969E83-2BB9-4A8B-865F-9F707876E515}" type="sibTrans" cxnId="{7C6CC196-00DE-4529-B8D3-E91586A6DBF2}">
      <dgm:prSet/>
      <dgm:spPr/>
      <dgm:t>
        <a:bodyPr/>
        <a:lstStyle/>
        <a:p>
          <a:endParaRPr lang="en-US"/>
        </a:p>
      </dgm:t>
    </dgm:pt>
    <dgm:pt modelId="{AE048E4D-20CD-46FF-8CDF-E6AC7C2C4BAB}">
      <dgm:prSet/>
      <dgm:spPr/>
      <dgm:t>
        <a:bodyPr/>
        <a:lstStyle/>
        <a:p>
          <a:r>
            <a:rPr lang="en-US" b="1"/>
            <a:t>The nebulous nature of assessing musical performance has made sex-bias allegations difficult to prove.</a:t>
          </a:r>
          <a:endParaRPr lang="en-US"/>
        </a:p>
      </dgm:t>
    </dgm:pt>
    <dgm:pt modelId="{94893DFC-F3BC-4043-922F-15F9BBA7904D}" type="parTrans" cxnId="{03E9D284-268A-4080-A596-20745BDC1ED9}">
      <dgm:prSet/>
      <dgm:spPr/>
      <dgm:t>
        <a:bodyPr/>
        <a:lstStyle/>
        <a:p>
          <a:endParaRPr lang="en-US"/>
        </a:p>
      </dgm:t>
    </dgm:pt>
    <dgm:pt modelId="{C0E1A301-A856-4B22-A0CF-588F98B18DF1}" type="sibTrans" cxnId="{03E9D284-268A-4080-A596-20745BDC1ED9}">
      <dgm:prSet/>
      <dgm:spPr/>
      <dgm:t>
        <a:bodyPr/>
        <a:lstStyle/>
        <a:p>
          <a:endParaRPr lang="en-US"/>
        </a:p>
      </dgm:t>
    </dgm:pt>
    <dgm:pt modelId="{E7E4B39A-6899-4811-9C11-DE1F88592697}" type="pres">
      <dgm:prSet presAssocID="{A9D35B56-FE5C-4517-B887-E2610A980065}" presName="outerComposite" presStyleCnt="0">
        <dgm:presLayoutVars>
          <dgm:chMax val="5"/>
          <dgm:dir/>
          <dgm:resizeHandles val="exact"/>
        </dgm:presLayoutVars>
      </dgm:prSet>
      <dgm:spPr/>
      <dgm:t>
        <a:bodyPr/>
        <a:lstStyle/>
        <a:p>
          <a:endParaRPr lang="en-US"/>
        </a:p>
      </dgm:t>
    </dgm:pt>
    <dgm:pt modelId="{ACE6B3B5-E5FE-4DAD-9E17-BBF4588F0478}" type="pres">
      <dgm:prSet presAssocID="{A9D35B56-FE5C-4517-B887-E2610A980065}" presName="dummyMaxCanvas" presStyleCnt="0">
        <dgm:presLayoutVars/>
      </dgm:prSet>
      <dgm:spPr/>
    </dgm:pt>
    <dgm:pt modelId="{27298D7E-6CD4-4FF8-822E-D32271B702D3}" type="pres">
      <dgm:prSet presAssocID="{A9D35B56-FE5C-4517-B887-E2610A980065}" presName="ThreeNodes_1" presStyleLbl="node1" presStyleIdx="0" presStyleCnt="3">
        <dgm:presLayoutVars>
          <dgm:bulletEnabled val="1"/>
        </dgm:presLayoutVars>
      </dgm:prSet>
      <dgm:spPr/>
      <dgm:t>
        <a:bodyPr/>
        <a:lstStyle/>
        <a:p>
          <a:endParaRPr lang="en-US"/>
        </a:p>
      </dgm:t>
    </dgm:pt>
    <dgm:pt modelId="{3606E3A0-E975-4BDE-8E50-10EE0B7C9DFF}" type="pres">
      <dgm:prSet presAssocID="{A9D35B56-FE5C-4517-B887-E2610A980065}" presName="ThreeNodes_2" presStyleLbl="node1" presStyleIdx="1" presStyleCnt="3">
        <dgm:presLayoutVars>
          <dgm:bulletEnabled val="1"/>
        </dgm:presLayoutVars>
      </dgm:prSet>
      <dgm:spPr/>
      <dgm:t>
        <a:bodyPr/>
        <a:lstStyle/>
        <a:p>
          <a:endParaRPr lang="en-US"/>
        </a:p>
      </dgm:t>
    </dgm:pt>
    <dgm:pt modelId="{B430C518-3597-4CFA-AB34-091DF40F1735}" type="pres">
      <dgm:prSet presAssocID="{A9D35B56-FE5C-4517-B887-E2610A980065}" presName="ThreeNodes_3" presStyleLbl="node1" presStyleIdx="2" presStyleCnt="3">
        <dgm:presLayoutVars>
          <dgm:bulletEnabled val="1"/>
        </dgm:presLayoutVars>
      </dgm:prSet>
      <dgm:spPr/>
      <dgm:t>
        <a:bodyPr/>
        <a:lstStyle/>
        <a:p>
          <a:endParaRPr lang="en-US"/>
        </a:p>
      </dgm:t>
    </dgm:pt>
    <dgm:pt modelId="{268DB9D5-CC48-454C-8705-AF37943808DB}" type="pres">
      <dgm:prSet presAssocID="{A9D35B56-FE5C-4517-B887-E2610A980065}" presName="ThreeConn_1-2" presStyleLbl="fgAccFollowNode1" presStyleIdx="0" presStyleCnt="2">
        <dgm:presLayoutVars>
          <dgm:bulletEnabled val="1"/>
        </dgm:presLayoutVars>
      </dgm:prSet>
      <dgm:spPr/>
      <dgm:t>
        <a:bodyPr/>
        <a:lstStyle/>
        <a:p>
          <a:endParaRPr lang="en-US"/>
        </a:p>
      </dgm:t>
    </dgm:pt>
    <dgm:pt modelId="{3990D599-F08B-4FC4-AF71-78E34A68203E}" type="pres">
      <dgm:prSet presAssocID="{A9D35B56-FE5C-4517-B887-E2610A980065}" presName="ThreeConn_2-3" presStyleLbl="fgAccFollowNode1" presStyleIdx="1" presStyleCnt="2">
        <dgm:presLayoutVars>
          <dgm:bulletEnabled val="1"/>
        </dgm:presLayoutVars>
      </dgm:prSet>
      <dgm:spPr/>
      <dgm:t>
        <a:bodyPr/>
        <a:lstStyle/>
        <a:p>
          <a:endParaRPr lang="en-US"/>
        </a:p>
      </dgm:t>
    </dgm:pt>
    <dgm:pt modelId="{59D1FFE5-793D-407B-B6D2-B971CD74D337}" type="pres">
      <dgm:prSet presAssocID="{A9D35B56-FE5C-4517-B887-E2610A980065}" presName="ThreeNodes_1_text" presStyleLbl="node1" presStyleIdx="2" presStyleCnt="3">
        <dgm:presLayoutVars>
          <dgm:bulletEnabled val="1"/>
        </dgm:presLayoutVars>
      </dgm:prSet>
      <dgm:spPr/>
      <dgm:t>
        <a:bodyPr/>
        <a:lstStyle/>
        <a:p>
          <a:endParaRPr lang="en-US"/>
        </a:p>
      </dgm:t>
    </dgm:pt>
    <dgm:pt modelId="{899FA19A-8F2A-457D-B091-BF10FC224E0B}" type="pres">
      <dgm:prSet presAssocID="{A9D35B56-FE5C-4517-B887-E2610A980065}" presName="ThreeNodes_2_text" presStyleLbl="node1" presStyleIdx="2" presStyleCnt="3">
        <dgm:presLayoutVars>
          <dgm:bulletEnabled val="1"/>
        </dgm:presLayoutVars>
      </dgm:prSet>
      <dgm:spPr/>
      <dgm:t>
        <a:bodyPr/>
        <a:lstStyle/>
        <a:p>
          <a:endParaRPr lang="en-US"/>
        </a:p>
      </dgm:t>
    </dgm:pt>
    <dgm:pt modelId="{284A4234-CB0D-4015-A659-4C500C4CB522}" type="pres">
      <dgm:prSet presAssocID="{A9D35B56-FE5C-4517-B887-E2610A980065}" presName="ThreeNodes_3_text" presStyleLbl="node1" presStyleIdx="2" presStyleCnt="3">
        <dgm:presLayoutVars>
          <dgm:bulletEnabled val="1"/>
        </dgm:presLayoutVars>
      </dgm:prSet>
      <dgm:spPr/>
      <dgm:t>
        <a:bodyPr/>
        <a:lstStyle/>
        <a:p>
          <a:endParaRPr lang="en-US"/>
        </a:p>
      </dgm:t>
    </dgm:pt>
  </dgm:ptLst>
  <dgm:cxnLst>
    <dgm:cxn modelId="{44780566-4BDF-4302-9B51-10521F65D9E5}" type="presOf" srcId="{67B8C3AD-B75A-4AF2-8B81-1FE1471A96D9}" destId="{59D1FFE5-793D-407B-B6D2-B971CD74D337}" srcOrd="1" destOrd="0" presId="urn:microsoft.com/office/officeart/2005/8/layout/vProcess5"/>
    <dgm:cxn modelId="{FD6CF11C-D5C3-481A-A81C-195EFE907333}" type="presOf" srcId="{AE048E4D-20CD-46FF-8CDF-E6AC7C2C4BAB}" destId="{284A4234-CB0D-4015-A659-4C500C4CB522}" srcOrd="1" destOrd="0" presId="urn:microsoft.com/office/officeart/2005/8/layout/vProcess5"/>
    <dgm:cxn modelId="{7C224C44-6947-431C-AC5A-E89B5562AE81}" type="presOf" srcId="{CD969E83-2BB9-4A8B-865F-9F707876E515}" destId="{3990D599-F08B-4FC4-AF71-78E34A68203E}" srcOrd="0" destOrd="0" presId="urn:microsoft.com/office/officeart/2005/8/layout/vProcess5"/>
    <dgm:cxn modelId="{7C0334AC-E9AC-4BAE-A64C-895841626FB0}" type="presOf" srcId="{54430756-76B2-4917-88EB-0887D4CE3FCB}" destId="{899FA19A-8F2A-457D-B091-BF10FC224E0B}" srcOrd="1" destOrd="0" presId="urn:microsoft.com/office/officeart/2005/8/layout/vProcess5"/>
    <dgm:cxn modelId="{ED21C9E9-4BE0-4039-A4F7-72B5D62206FA}" type="presOf" srcId="{54430756-76B2-4917-88EB-0887D4CE3FCB}" destId="{3606E3A0-E975-4BDE-8E50-10EE0B7C9DFF}" srcOrd="0" destOrd="0" presId="urn:microsoft.com/office/officeart/2005/8/layout/vProcess5"/>
    <dgm:cxn modelId="{03E9D284-268A-4080-A596-20745BDC1ED9}" srcId="{A9D35B56-FE5C-4517-B887-E2610A980065}" destId="{AE048E4D-20CD-46FF-8CDF-E6AC7C2C4BAB}" srcOrd="2" destOrd="0" parTransId="{94893DFC-F3BC-4043-922F-15F9BBA7904D}" sibTransId="{C0E1A301-A856-4B22-A0CF-588F98B18DF1}"/>
    <dgm:cxn modelId="{7C6CC196-00DE-4529-B8D3-E91586A6DBF2}" srcId="{A9D35B56-FE5C-4517-B887-E2610A980065}" destId="{54430756-76B2-4917-88EB-0887D4CE3FCB}" srcOrd="1" destOrd="0" parTransId="{63D0CBA2-1201-4C2C-B429-49A58B2AD48F}" sibTransId="{CD969E83-2BB9-4A8B-865F-9F707876E515}"/>
    <dgm:cxn modelId="{9069EA93-AAD8-46B1-ADC1-961BECD0ECFC}" srcId="{A9D35B56-FE5C-4517-B887-E2610A980065}" destId="{67B8C3AD-B75A-4AF2-8B81-1FE1471A96D9}" srcOrd="0" destOrd="0" parTransId="{3D323765-AF94-4B27-8063-AE86C3080525}" sibTransId="{052BB106-F5D4-4112-80A9-AE13400B5688}"/>
    <dgm:cxn modelId="{5A5D361A-5E53-49D6-A2FD-BD7A01E3A0F2}" type="presOf" srcId="{A9D35B56-FE5C-4517-B887-E2610A980065}" destId="{E7E4B39A-6899-4811-9C11-DE1F88592697}" srcOrd="0" destOrd="0" presId="urn:microsoft.com/office/officeart/2005/8/layout/vProcess5"/>
    <dgm:cxn modelId="{5108A342-E52C-4CAD-B6A4-2485D2FC2E1F}" type="presOf" srcId="{052BB106-F5D4-4112-80A9-AE13400B5688}" destId="{268DB9D5-CC48-454C-8705-AF37943808DB}" srcOrd="0" destOrd="0" presId="urn:microsoft.com/office/officeart/2005/8/layout/vProcess5"/>
    <dgm:cxn modelId="{62FD8661-E987-43F1-BDF5-EA11428CC62B}" type="presOf" srcId="{67B8C3AD-B75A-4AF2-8B81-1FE1471A96D9}" destId="{27298D7E-6CD4-4FF8-822E-D32271B702D3}" srcOrd="0" destOrd="0" presId="urn:microsoft.com/office/officeart/2005/8/layout/vProcess5"/>
    <dgm:cxn modelId="{703288EA-412B-4EA5-B396-11D8DA3E57AB}" type="presOf" srcId="{AE048E4D-20CD-46FF-8CDF-E6AC7C2C4BAB}" destId="{B430C518-3597-4CFA-AB34-091DF40F1735}" srcOrd="0" destOrd="0" presId="urn:microsoft.com/office/officeart/2005/8/layout/vProcess5"/>
    <dgm:cxn modelId="{3C352736-BBB8-484E-8263-B97F0A80A4C6}" type="presParOf" srcId="{E7E4B39A-6899-4811-9C11-DE1F88592697}" destId="{ACE6B3B5-E5FE-4DAD-9E17-BBF4588F0478}" srcOrd="0" destOrd="0" presId="urn:microsoft.com/office/officeart/2005/8/layout/vProcess5"/>
    <dgm:cxn modelId="{AEAFF7A3-7AA5-4AA8-A735-5C357A49C8BF}" type="presParOf" srcId="{E7E4B39A-6899-4811-9C11-DE1F88592697}" destId="{27298D7E-6CD4-4FF8-822E-D32271B702D3}" srcOrd="1" destOrd="0" presId="urn:microsoft.com/office/officeart/2005/8/layout/vProcess5"/>
    <dgm:cxn modelId="{6854ABB1-9A51-4F2A-9D9D-3C3157D1F638}" type="presParOf" srcId="{E7E4B39A-6899-4811-9C11-DE1F88592697}" destId="{3606E3A0-E975-4BDE-8E50-10EE0B7C9DFF}" srcOrd="2" destOrd="0" presId="urn:microsoft.com/office/officeart/2005/8/layout/vProcess5"/>
    <dgm:cxn modelId="{B071194F-D4E8-4B1E-BBD2-9F432BF17E21}" type="presParOf" srcId="{E7E4B39A-6899-4811-9C11-DE1F88592697}" destId="{B430C518-3597-4CFA-AB34-091DF40F1735}" srcOrd="3" destOrd="0" presId="urn:microsoft.com/office/officeart/2005/8/layout/vProcess5"/>
    <dgm:cxn modelId="{66FFE914-8406-4E59-9F28-E404BCAC8195}" type="presParOf" srcId="{E7E4B39A-6899-4811-9C11-DE1F88592697}" destId="{268DB9D5-CC48-454C-8705-AF37943808DB}" srcOrd="4" destOrd="0" presId="urn:microsoft.com/office/officeart/2005/8/layout/vProcess5"/>
    <dgm:cxn modelId="{F50DA1DA-D020-44AE-B601-E9115E8B256F}" type="presParOf" srcId="{E7E4B39A-6899-4811-9C11-DE1F88592697}" destId="{3990D599-F08B-4FC4-AF71-78E34A68203E}" srcOrd="5" destOrd="0" presId="urn:microsoft.com/office/officeart/2005/8/layout/vProcess5"/>
    <dgm:cxn modelId="{B11B335E-1AF6-493C-9831-600D471C4C5E}" type="presParOf" srcId="{E7E4B39A-6899-4811-9C11-DE1F88592697}" destId="{59D1FFE5-793D-407B-B6D2-B971CD74D337}" srcOrd="6" destOrd="0" presId="urn:microsoft.com/office/officeart/2005/8/layout/vProcess5"/>
    <dgm:cxn modelId="{8C20D991-59ED-41ED-8919-BEC81395C9B4}" type="presParOf" srcId="{E7E4B39A-6899-4811-9C11-DE1F88592697}" destId="{899FA19A-8F2A-457D-B091-BF10FC224E0B}" srcOrd="7" destOrd="0" presId="urn:microsoft.com/office/officeart/2005/8/layout/vProcess5"/>
    <dgm:cxn modelId="{E3E9C264-E7F7-4B95-A26F-ADE2D97556CA}" type="presParOf" srcId="{E7E4B39A-6899-4811-9C11-DE1F88592697}" destId="{284A4234-CB0D-4015-A659-4C500C4CB52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C21DD-5004-46FE-872B-EF08C4C8D9E0}">
      <dsp:nvSpPr>
        <dsp:cNvPr id="0" name=""/>
        <dsp:cNvSpPr/>
      </dsp:nvSpPr>
      <dsp:spPr>
        <a:xfrm>
          <a:off x="0" y="412248"/>
          <a:ext cx="6500940" cy="18661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kern="1200"/>
            <a:t>Integration, whether musical or non-musical, is a long process that involves pioneers who possess talent and a capacity to endure discrimination.</a:t>
          </a:r>
          <a:endParaRPr lang="en-US" sz="2900" kern="1200"/>
        </a:p>
      </dsp:txBody>
      <dsp:txXfrm>
        <a:off x="91098" y="503346"/>
        <a:ext cx="6318744" cy="1683954"/>
      </dsp:txXfrm>
    </dsp:sp>
    <dsp:sp modelId="{6B68BC17-01A0-451F-AB13-480245B3C262}">
      <dsp:nvSpPr>
        <dsp:cNvPr id="0" name=""/>
        <dsp:cNvSpPr/>
      </dsp:nvSpPr>
      <dsp:spPr>
        <a:xfrm>
          <a:off x="0" y="2361918"/>
          <a:ext cx="6500940" cy="186615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kern="1200" dirty="0"/>
            <a:t>This chapter examines this phenomenon </a:t>
          </a:r>
          <a:r>
            <a:rPr lang="en-US" sz="2900" b="1" kern="1200" dirty="0" smtClean="0"/>
            <a:t>using </a:t>
          </a:r>
          <a:r>
            <a:rPr lang="en-US" sz="2900" b="1" kern="1200" dirty="0"/>
            <a:t>a case-study of the professional orchestral system in Europe and America.</a:t>
          </a:r>
          <a:endParaRPr lang="en-US" sz="2900" kern="1200" dirty="0"/>
        </a:p>
      </dsp:txBody>
      <dsp:txXfrm>
        <a:off x="91098" y="2453016"/>
        <a:ext cx="6318744" cy="1683954"/>
      </dsp:txXfrm>
    </dsp:sp>
    <dsp:sp modelId="{30D42A93-00D6-4EAA-A8C4-856A42F59233}">
      <dsp:nvSpPr>
        <dsp:cNvPr id="0" name=""/>
        <dsp:cNvSpPr/>
      </dsp:nvSpPr>
      <dsp:spPr>
        <a:xfrm>
          <a:off x="0" y="4311588"/>
          <a:ext cx="6500940" cy="18661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kern="1200"/>
            <a:t>The chapter also addresses the notion of intentional segregation.</a:t>
          </a:r>
          <a:endParaRPr lang="en-US" sz="2900" kern="1200"/>
        </a:p>
      </dsp:txBody>
      <dsp:txXfrm>
        <a:off x="91098" y="4402686"/>
        <a:ext cx="6318744" cy="1683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119D-7527-4126-B61A-84861874D5D7}">
      <dsp:nvSpPr>
        <dsp:cNvPr id="0" name=""/>
        <dsp:cNvSpPr/>
      </dsp:nvSpPr>
      <dsp:spPr>
        <a:xfrm>
          <a:off x="1385" y="1124462"/>
          <a:ext cx="4864726" cy="30891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96EE80-D0B2-4D3E-B471-DB8E27F25CD4}">
      <dsp:nvSpPr>
        <dsp:cNvPr id="0" name=""/>
        <dsp:cNvSpPr/>
      </dsp:nvSpPr>
      <dsp:spPr>
        <a:xfrm>
          <a:off x="541911" y="1637961"/>
          <a:ext cx="4864726" cy="30891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a:t>Physical size, strength, and endurance have been cited as reasons to restrict women’s access to some instruments.</a:t>
          </a:r>
        </a:p>
      </dsp:txBody>
      <dsp:txXfrm>
        <a:off x="632388" y="1728438"/>
        <a:ext cx="4683772" cy="2908147"/>
      </dsp:txXfrm>
    </dsp:sp>
    <dsp:sp modelId="{A2E36AC0-89E0-4352-AA53-3F64DBE765C6}">
      <dsp:nvSpPr>
        <dsp:cNvPr id="0" name=""/>
        <dsp:cNvSpPr/>
      </dsp:nvSpPr>
      <dsp:spPr>
        <a:xfrm>
          <a:off x="5947162" y="1124462"/>
          <a:ext cx="4864726" cy="30891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530AD2-61E0-4246-87FD-E57A75817C37}">
      <dsp:nvSpPr>
        <dsp:cNvPr id="0" name=""/>
        <dsp:cNvSpPr/>
      </dsp:nvSpPr>
      <dsp:spPr>
        <a:xfrm>
          <a:off x="6487687" y="1637961"/>
          <a:ext cx="4864726" cy="30891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a:t>The distortion of the female body in performing on certain instruments (such as brass) has also been cited as a concern.</a:t>
          </a:r>
        </a:p>
      </dsp:txBody>
      <dsp:txXfrm>
        <a:off x="6578164" y="1728438"/>
        <a:ext cx="4683772" cy="2908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A1DE0-972D-42E2-B505-FD1F8DABFA84}">
      <dsp:nvSpPr>
        <dsp:cNvPr id="0" name=""/>
        <dsp:cNvSpPr/>
      </dsp:nvSpPr>
      <dsp:spPr>
        <a:xfrm>
          <a:off x="0" y="1114424"/>
          <a:ext cx="6972300" cy="205740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BB400-BFA1-47D0-83D6-6890C507E172}">
      <dsp:nvSpPr>
        <dsp:cNvPr id="0" name=""/>
        <dsp:cNvSpPr/>
      </dsp:nvSpPr>
      <dsp:spPr>
        <a:xfrm>
          <a:off x="622363" y="1577340"/>
          <a:ext cx="1131570" cy="113157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5CC685-33B7-4317-8D74-C8769D0524B2}">
      <dsp:nvSpPr>
        <dsp:cNvPr id="0" name=""/>
        <dsp:cNvSpPr/>
      </dsp:nvSpPr>
      <dsp:spPr>
        <a:xfrm>
          <a:off x="2376297" y="1114424"/>
          <a:ext cx="4596003" cy="20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217742" rIns="217742" bIns="217742" numCol="1" spcCol="1270" anchor="ctr" anchorCtr="0">
          <a:noAutofit/>
        </a:bodyPr>
        <a:lstStyle/>
        <a:p>
          <a:pPr lvl="0" algn="l" defTabSz="1111250">
            <a:lnSpc>
              <a:spcPct val="90000"/>
            </a:lnSpc>
            <a:spcBef>
              <a:spcPct val="0"/>
            </a:spcBef>
            <a:spcAft>
              <a:spcPct val="35000"/>
            </a:spcAft>
          </a:pPr>
          <a:r>
            <a:rPr lang="en-US" sz="2500" kern="1200"/>
            <a:t>Often, instrumental music is connected to rituals associated with power. </a:t>
          </a:r>
        </a:p>
      </dsp:txBody>
      <dsp:txXfrm>
        <a:off x="2376297" y="1114424"/>
        <a:ext cx="4596003" cy="2057400"/>
      </dsp:txXfrm>
    </dsp:sp>
    <dsp:sp modelId="{DB8947B4-BAF6-415D-B8D9-9ABB3A0E3F84}">
      <dsp:nvSpPr>
        <dsp:cNvPr id="0" name=""/>
        <dsp:cNvSpPr/>
      </dsp:nvSpPr>
      <dsp:spPr>
        <a:xfrm>
          <a:off x="0" y="3686175"/>
          <a:ext cx="6972300" cy="205740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47220F-288F-4EF1-9DB9-7EDD9A4C1194}">
      <dsp:nvSpPr>
        <dsp:cNvPr id="0" name=""/>
        <dsp:cNvSpPr/>
      </dsp:nvSpPr>
      <dsp:spPr>
        <a:xfrm>
          <a:off x="622363" y="4149090"/>
          <a:ext cx="1131570" cy="113157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7D3C11-36A2-4E56-AA36-BF26B387C0F2}">
      <dsp:nvSpPr>
        <dsp:cNvPr id="0" name=""/>
        <dsp:cNvSpPr/>
      </dsp:nvSpPr>
      <dsp:spPr>
        <a:xfrm>
          <a:off x="2376297" y="3686175"/>
          <a:ext cx="4596003" cy="20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217742" rIns="217742" bIns="217742" numCol="1" spcCol="1270" anchor="ctr" anchorCtr="0">
          <a:noAutofit/>
        </a:bodyPr>
        <a:lstStyle/>
        <a:p>
          <a:pPr lvl="0" algn="l" defTabSz="1111250">
            <a:lnSpc>
              <a:spcPct val="90000"/>
            </a:lnSpc>
            <a:spcBef>
              <a:spcPct val="0"/>
            </a:spcBef>
            <a:spcAft>
              <a:spcPct val="35000"/>
            </a:spcAft>
          </a:pPr>
          <a:r>
            <a:rPr lang="en-US" sz="2500" kern="1200"/>
            <a:t>Restricting access ensures continued dominance by those who control the instruments and their perceived power.</a:t>
          </a:r>
        </a:p>
      </dsp:txBody>
      <dsp:txXfrm>
        <a:off x="2376297" y="3686175"/>
        <a:ext cx="4596003" cy="2057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7B3B6-997D-4EE2-A57E-F16B7822EEEE}">
      <dsp:nvSpPr>
        <dsp:cNvPr id="0" name=""/>
        <dsp:cNvSpPr/>
      </dsp:nvSpPr>
      <dsp:spPr>
        <a:xfrm>
          <a:off x="0" y="2982691"/>
          <a:ext cx="6596063" cy="195696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a:t>Accessing the orchestral “system” has proven difficult for women.</a:t>
          </a:r>
        </a:p>
      </dsp:txBody>
      <dsp:txXfrm>
        <a:off x="0" y="2982691"/>
        <a:ext cx="6596063" cy="1956968"/>
      </dsp:txXfrm>
    </dsp:sp>
    <dsp:sp modelId="{9634C280-19A4-40D9-936C-9022D8D33375}">
      <dsp:nvSpPr>
        <dsp:cNvPr id="0" name=""/>
        <dsp:cNvSpPr/>
      </dsp:nvSpPr>
      <dsp:spPr>
        <a:xfrm rot="10800000">
          <a:off x="0" y="2228"/>
          <a:ext cx="6596063" cy="3009817"/>
        </a:xfrm>
        <a:prstGeom prst="upArrowCallou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a:t>One “hallmark” of success in classical music is the professional orchestra.</a:t>
          </a:r>
        </a:p>
      </dsp:txBody>
      <dsp:txXfrm rot="10800000">
        <a:off x="0" y="2228"/>
        <a:ext cx="6596063" cy="1955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98D7E-6CD4-4FF8-822E-D32271B702D3}">
      <dsp:nvSpPr>
        <dsp:cNvPr id="0" name=""/>
        <dsp:cNvSpPr/>
      </dsp:nvSpPr>
      <dsp:spPr>
        <a:xfrm>
          <a:off x="0" y="0"/>
          <a:ext cx="6409633" cy="205740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The use of screens in professional orchestral auditions significantly increased the number of women hired by professional orchestras.</a:t>
          </a:r>
          <a:endParaRPr lang="en-US" sz="2300" kern="1200" dirty="0"/>
        </a:p>
      </dsp:txBody>
      <dsp:txXfrm>
        <a:off x="60259" y="60259"/>
        <a:ext cx="4189538" cy="1936882"/>
      </dsp:txXfrm>
    </dsp:sp>
    <dsp:sp modelId="{3606E3A0-E975-4BDE-8E50-10EE0B7C9DFF}">
      <dsp:nvSpPr>
        <dsp:cNvPr id="0" name=""/>
        <dsp:cNvSpPr/>
      </dsp:nvSpPr>
      <dsp:spPr>
        <a:xfrm>
          <a:off x="565555" y="2400300"/>
          <a:ext cx="6409633" cy="205740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a:t>After their admittance, many women reported harassment and discrimination within the workplace.</a:t>
          </a:r>
          <a:endParaRPr lang="en-US" sz="2300" kern="1200"/>
        </a:p>
      </dsp:txBody>
      <dsp:txXfrm>
        <a:off x="625814" y="2460559"/>
        <a:ext cx="4386249" cy="1936882"/>
      </dsp:txXfrm>
    </dsp:sp>
    <dsp:sp modelId="{B430C518-3597-4CFA-AB34-091DF40F1735}">
      <dsp:nvSpPr>
        <dsp:cNvPr id="0" name=""/>
        <dsp:cNvSpPr/>
      </dsp:nvSpPr>
      <dsp:spPr>
        <a:xfrm>
          <a:off x="1131111" y="4800600"/>
          <a:ext cx="6409633" cy="205740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a:t>The nebulous nature of assessing musical performance has made sex-bias allegations difficult to prove.</a:t>
          </a:r>
          <a:endParaRPr lang="en-US" sz="2300" kern="1200"/>
        </a:p>
      </dsp:txBody>
      <dsp:txXfrm>
        <a:off x="1191370" y="4860859"/>
        <a:ext cx="4386249" cy="1936882"/>
      </dsp:txXfrm>
    </dsp:sp>
    <dsp:sp modelId="{268DB9D5-CC48-454C-8705-AF37943808DB}">
      <dsp:nvSpPr>
        <dsp:cNvPr id="0" name=""/>
        <dsp:cNvSpPr/>
      </dsp:nvSpPr>
      <dsp:spPr>
        <a:xfrm>
          <a:off x="5072323" y="1560195"/>
          <a:ext cx="1337310" cy="1337310"/>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373218" y="1560195"/>
        <a:ext cx="735520" cy="1006326"/>
      </dsp:txXfrm>
    </dsp:sp>
    <dsp:sp modelId="{3990D599-F08B-4FC4-AF71-78E34A68203E}">
      <dsp:nvSpPr>
        <dsp:cNvPr id="0" name=""/>
        <dsp:cNvSpPr/>
      </dsp:nvSpPr>
      <dsp:spPr>
        <a:xfrm>
          <a:off x="5637879" y="3946779"/>
          <a:ext cx="1337310" cy="1337310"/>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38774" y="3946779"/>
        <a:ext cx="735520" cy="10063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7/30/2020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7725"/>
            <a:ext cx="7772400" cy="1924050"/>
          </a:xfrm>
          <a:solidFill>
            <a:schemeClr val="accent1">
              <a:lumMod val="60000"/>
              <a:lumOff val="40000"/>
            </a:schemeClr>
          </a:solidFill>
        </p:spPr>
        <p:txBody>
          <a:bodyPr>
            <a:normAutofit fontScale="90000"/>
          </a:bodyPr>
          <a:lstStyle/>
          <a:p>
            <a:r>
              <a:rPr lang="en-US" b="1" dirty="0">
                <a:solidFill>
                  <a:schemeClr val="tx1"/>
                </a:solidFill>
              </a:rPr>
              <a:t>Segregation and Integration:</a:t>
            </a:r>
            <a:br>
              <a:rPr lang="en-US" b="1" dirty="0">
                <a:solidFill>
                  <a:schemeClr val="tx1"/>
                </a:solidFill>
              </a:rPr>
            </a:br>
            <a:r>
              <a:rPr lang="en-US" b="1" dirty="0">
                <a:solidFill>
                  <a:schemeClr val="tx1"/>
                </a:solidFill>
              </a:rPr>
              <a:t>Instrumental Ensembles from 1900 to the Present</a:t>
            </a:r>
            <a:endParaRPr lang="en-US" dirty="0"/>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709448" y="500846"/>
            <a:ext cx="10320738" cy="368435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Text Placeholder 3"/>
          <p:cNvSpPr>
            <a:spLocks noGrp="1"/>
          </p:cNvSpPr>
          <p:nvPr>
            <p:ph type="body" sz="half" idx="2"/>
          </p:nvPr>
        </p:nvSpPr>
        <p:spPr/>
        <p:txBody>
          <a:bodyPr/>
          <a:lstStyle/>
          <a:p>
            <a:r>
              <a:rPr lang="en-US" sz="2400" b="1" dirty="0">
                <a:solidFill>
                  <a:schemeClr val="tx1"/>
                </a:solidFill>
              </a:rPr>
              <a:t>Women, Music, Culture</a:t>
            </a:r>
            <a:br>
              <a:rPr lang="en-US" sz="2400" b="1" dirty="0">
                <a:solidFill>
                  <a:schemeClr val="tx1"/>
                </a:solidFill>
              </a:rPr>
            </a:br>
            <a:r>
              <a:rPr lang="en-US" sz="2400" b="1" dirty="0">
                <a:solidFill>
                  <a:schemeClr val="tx1"/>
                </a:solidFill>
              </a:rPr>
              <a:t>Chapter 12</a:t>
            </a:r>
            <a:endParaRPr lang="en-US" sz="2400" dirty="0"/>
          </a:p>
          <a:p>
            <a:endParaRPr lang="en-US" dirty="0"/>
          </a:p>
        </p:txBody>
      </p:sp>
    </p:spTree>
    <p:extLst>
      <p:ext uri="{BB962C8B-B14F-4D97-AF65-F5344CB8AC3E}">
        <p14:creationId xmlns:p14="http://schemas.microsoft.com/office/powerpoint/2010/main" val="4016688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181A8BF-AFDB-4524-BE35-4EC0C934AA01}"/>
              </a:ext>
            </a:extLst>
          </p:cNvPr>
          <p:cNvGraphicFramePr>
            <a:graphicFrameLocks noGrp="1"/>
          </p:cNvGraphicFramePr>
          <p:nvPr>
            <p:ph idx="1"/>
            <p:extLst>
              <p:ext uri="{D42A27DB-BD31-4B8C-83A1-F6EECF244321}">
                <p14:modId xmlns:p14="http://schemas.microsoft.com/office/powerpoint/2010/main" val="1766346353"/>
              </p:ext>
            </p:extLst>
          </p:nvPr>
        </p:nvGraphicFramePr>
        <p:xfrm>
          <a:off x="457200" y="457200"/>
          <a:ext cx="113538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384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6861A-9EF3-46ED-AF1F-B2B1E4AD0B91}"/>
              </a:ext>
            </a:extLst>
          </p:cNvPr>
          <p:cNvSpPr>
            <a:spLocks noGrp="1"/>
          </p:cNvSpPr>
          <p:nvPr>
            <p:ph type="title"/>
          </p:nvPr>
        </p:nvSpPr>
        <p:spPr>
          <a:xfrm>
            <a:off x="643468" y="643467"/>
            <a:ext cx="3415612" cy="5571066"/>
          </a:xfrm>
        </p:spPr>
        <p:txBody>
          <a:bodyPr>
            <a:normAutofit/>
          </a:bodyPr>
          <a:lstStyle/>
          <a:p>
            <a:r>
              <a:rPr lang="en-US">
                <a:solidFill>
                  <a:srgbClr val="FFFFFF"/>
                </a:solidFill>
              </a:rPr>
              <a:t>Perhaps a bigger issue…</a:t>
            </a:r>
          </a:p>
        </p:txBody>
      </p:sp>
      <p:graphicFrame>
        <p:nvGraphicFramePr>
          <p:cNvPr id="5" name="Content Placeholder 2">
            <a:extLst>
              <a:ext uri="{FF2B5EF4-FFF2-40B4-BE49-F238E27FC236}">
                <a16:creationId xmlns:a16="http://schemas.microsoft.com/office/drawing/2014/main" id="{E5A84387-0F9D-4982-97B5-365FCEBDA1DF}"/>
              </a:ext>
            </a:extLst>
          </p:cNvPr>
          <p:cNvGraphicFramePr>
            <a:graphicFrameLocks noGrp="1"/>
          </p:cNvGraphicFramePr>
          <p:nvPr>
            <p:ph idx="1"/>
            <p:extLst>
              <p:ext uri="{D42A27DB-BD31-4B8C-83A1-F6EECF244321}">
                <p14:modId xmlns:p14="http://schemas.microsoft.com/office/powerpoint/2010/main" val="1441286502"/>
              </p:ext>
            </p:extLst>
          </p:nvPr>
        </p:nvGraphicFramePr>
        <p:xfrm>
          <a:off x="5067301" y="0"/>
          <a:ext cx="69723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661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ED105-AEF0-4BAD-9755-7AABA9D0C798}"/>
              </a:ext>
            </a:extLst>
          </p:cNvPr>
          <p:cNvSpPr>
            <a:spLocks noGrp="1"/>
          </p:cNvSpPr>
          <p:nvPr>
            <p:ph type="title"/>
          </p:nvPr>
        </p:nvSpPr>
        <p:spPr>
          <a:xfrm>
            <a:off x="8129872" y="643467"/>
            <a:ext cx="3473009" cy="5571066"/>
          </a:xfrm>
        </p:spPr>
        <p:txBody>
          <a:bodyPr>
            <a:normAutofit/>
          </a:bodyPr>
          <a:lstStyle/>
          <a:p>
            <a:r>
              <a:rPr lang="en-US" dirty="0"/>
              <a:t>Case Study: Professional Orchestras</a:t>
            </a:r>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6E989D-CA2C-4BB9-8B92-FCC3FFB140E1}"/>
              </a:ext>
            </a:extLst>
          </p:cNvPr>
          <p:cNvGraphicFramePr>
            <a:graphicFrameLocks noGrp="1"/>
          </p:cNvGraphicFramePr>
          <p:nvPr>
            <p:ph idx="1"/>
            <p:extLst>
              <p:ext uri="{D42A27DB-BD31-4B8C-83A1-F6EECF244321}">
                <p14:modId xmlns:p14="http://schemas.microsoft.com/office/powerpoint/2010/main" val="771464675"/>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7573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BB5E9-F222-47BC-AED0-8A4D554ACE9E}"/>
              </a:ext>
            </a:extLst>
          </p:cNvPr>
          <p:cNvSpPr>
            <a:spLocks noGrp="1"/>
          </p:cNvSpPr>
          <p:nvPr>
            <p:ph idx="1"/>
          </p:nvPr>
        </p:nvSpPr>
        <p:spPr>
          <a:xfrm>
            <a:off x="1024128" y="751539"/>
            <a:ext cx="3133580" cy="5466381"/>
          </a:xfrm>
        </p:spPr>
        <p:txBody>
          <a:bodyPr>
            <a:normAutofit/>
          </a:bodyPr>
          <a:lstStyle/>
          <a:p>
            <a:r>
              <a:rPr lang="en-US" sz="3200" dirty="0"/>
              <a:t>Although many well-educated women were available to perform professionally at the turn of the 20</a:t>
            </a:r>
            <a:r>
              <a:rPr lang="en-US" sz="3200" baseline="30000" dirty="0"/>
              <a:t>th</a:t>
            </a:r>
            <a:r>
              <a:rPr lang="en-US" sz="3200" dirty="0"/>
              <a:t> century, orchestras denied women admittance.</a:t>
            </a:r>
          </a:p>
        </p:txBody>
      </p:sp>
      <p:pic>
        <p:nvPicPr>
          <p:cNvPr id="4" name="Content Placeholder 3" descr="A black and white photo of the Chicago symphony orchestra in 1907">
            <a:extLst>
              <a:ext uri="{FF2B5EF4-FFF2-40B4-BE49-F238E27FC236}">
                <a16:creationId xmlns:a16="http://schemas.microsoft.com/office/drawing/2014/main" id="{5D103D4A-9EA7-48BA-B210-316F7FB410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2342" y="751539"/>
            <a:ext cx="6909577" cy="5354922"/>
          </a:xfrm>
          <a:prstGeom prst="rect">
            <a:avLst/>
          </a:prstGeom>
        </p:spPr>
      </p:pic>
    </p:spTree>
    <p:extLst>
      <p:ext uri="{BB962C8B-B14F-4D97-AF65-F5344CB8AC3E}">
        <p14:creationId xmlns:p14="http://schemas.microsoft.com/office/powerpoint/2010/main" val="2479904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1B8A-BFD4-4C75-B804-F392B55BE1D0}"/>
              </a:ext>
            </a:extLst>
          </p:cNvPr>
          <p:cNvSpPr>
            <a:spLocks noGrp="1"/>
          </p:cNvSpPr>
          <p:nvPr>
            <p:ph type="title"/>
          </p:nvPr>
        </p:nvSpPr>
        <p:spPr>
          <a:xfrm>
            <a:off x="914400" y="133351"/>
            <a:ext cx="10948034" cy="1009649"/>
          </a:xfrm>
        </p:spPr>
        <p:txBody>
          <a:bodyPr>
            <a:normAutofit fontScale="90000"/>
          </a:bodyPr>
          <a:lstStyle/>
          <a:p>
            <a:r>
              <a:rPr lang="en-US" sz="4800" dirty="0"/>
              <a:t>Philadelphia Orchestra conducted by Leopold Stokowski, 1916</a:t>
            </a:r>
          </a:p>
        </p:txBody>
      </p:sp>
      <p:pic>
        <p:nvPicPr>
          <p:cNvPr id="4" name="Content Placeholder 3" descr="A black and white photo of the Philadelphia Orchestra conducted by Leopold Stokowski, 1916">
            <a:extLst>
              <a:ext uri="{FF2B5EF4-FFF2-40B4-BE49-F238E27FC236}">
                <a16:creationId xmlns:a16="http://schemas.microsoft.com/office/drawing/2014/main" id="{E8FA4BBC-2497-45BA-BA8A-26A6E9839633}"/>
              </a:ext>
            </a:extLst>
          </p:cNvPr>
          <p:cNvPicPr>
            <a:picLocks noChangeAspect="1"/>
          </p:cNvPicPr>
          <p:nvPr/>
        </p:nvPicPr>
        <p:blipFill>
          <a:blip r:embed="rId2" cstate="print"/>
          <a:stretch>
            <a:fillRect/>
          </a:stretch>
        </p:blipFill>
        <p:spPr>
          <a:xfrm>
            <a:off x="748665" y="1143000"/>
            <a:ext cx="10694669" cy="5721647"/>
          </a:xfrm>
          <a:prstGeom prst="rect">
            <a:avLst/>
          </a:prstGeom>
        </p:spPr>
      </p:pic>
    </p:spTree>
    <p:extLst>
      <p:ext uri="{BB962C8B-B14F-4D97-AF65-F5344CB8AC3E}">
        <p14:creationId xmlns:p14="http://schemas.microsoft.com/office/powerpoint/2010/main" val="4249208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9F6D32-E8D4-40A7-A612-C2E2E2E35BC5}"/>
              </a:ext>
            </a:extLst>
          </p:cNvPr>
          <p:cNvSpPr>
            <a:spLocks noGrp="1"/>
          </p:cNvSpPr>
          <p:nvPr>
            <p:ph type="title"/>
          </p:nvPr>
        </p:nvSpPr>
        <p:spPr>
          <a:xfrm>
            <a:off x="8129872" y="643467"/>
            <a:ext cx="3473009" cy="5571066"/>
          </a:xfrm>
        </p:spPr>
        <p:txBody>
          <a:bodyPr>
            <a:normAutofit/>
          </a:bodyPr>
          <a:lstStyle/>
          <a:p>
            <a:r>
              <a:rPr lang="en-US" dirty="0"/>
              <a:t>“Blind” Auditions</a:t>
            </a:r>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CE571DC-1102-493D-B000-47A841C70A2A}"/>
              </a:ext>
            </a:extLst>
          </p:cNvPr>
          <p:cNvGraphicFramePr>
            <a:graphicFrameLocks noGrp="1"/>
          </p:cNvGraphicFramePr>
          <p:nvPr>
            <p:ph idx="1"/>
            <p:extLst>
              <p:ext uri="{D42A27DB-BD31-4B8C-83A1-F6EECF244321}">
                <p14:modId xmlns:p14="http://schemas.microsoft.com/office/powerpoint/2010/main" val="3373040498"/>
              </p:ext>
            </p:extLst>
          </p:nvPr>
        </p:nvGraphicFramePr>
        <p:xfrm>
          <a:off x="0" y="0"/>
          <a:ext cx="754074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985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E2236-A2AB-40DE-BCA5-E1672CCEF34C}"/>
              </a:ext>
            </a:extLst>
          </p:cNvPr>
          <p:cNvSpPr>
            <a:spLocks noGrp="1"/>
          </p:cNvSpPr>
          <p:nvPr>
            <p:ph type="title"/>
          </p:nvPr>
        </p:nvSpPr>
        <p:spPr>
          <a:xfrm>
            <a:off x="1024128" y="585216"/>
            <a:ext cx="6007027" cy="1499616"/>
          </a:xfrm>
        </p:spPr>
        <p:txBody>
          <a:bodyPr>
            <a:normAutofit/>
          </a:bodyPr>
          <a:lstStyle/>
          <a:p>
            <a:r>
              <a:rPr lang="en-US">
                <a:solidFill>
                  <a:srgbClr val="FFFFFF"/>
                </a:solidFill>
              </a:rPr>
              <a:t>Conductors and Coping Mechanisms</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BE48BD-6303-46F1-8859-A0E9302AD7B1}"/>
              </a:ext>
            </a:extLst>
          </p:cNvPr>
          <p:cNvSpPr>
            <a:spLocks noGrp="1"/>
          </p:cNvSpPr>
          <p:nvPr>
            <p:ph idx="1"/>
          </p:nvPr>
        </p:nvSpPr>
        <p:spPr>
          <a:xfrm>
            <a:off x="1024128" y="2286000"/>
            <a:ext cx="6007027" cy="4023360"/>
          </a:xfrm>
        </p:spPr>
        <p:txBody>
          <a:bodyPr>
            <a:normAutofit/>
          </a:bodyPr>
          <a:lstStyle/>
          <a:p>
            <a:r>
              <a:rPr lang="en-US" b="1">
                <a:solidFill>
                  <a:srgbClr val="FFFFFF"/>
                </a:solidFill>
              </a:rPr>
              <a:t>The conductor role has been especially difficult for women to access because it is connected with leadership and control. The image of the male conductor has been deeply engrained into the orchestral system. Prior to 1950, even women on symphony boards were reluctant to hire women as conductors, fearing a negative response from patrons.   Shown here is Theodore Thomas of the Chicago Symphony Orchestra.</a:t>
            </a:r>
          </a:p>
          <a:p>
            <a:endParaRPr lang="en-US">
              <a:solidFill>
                <a:srgbClr val="FFFFFF"/>
              </a:solidFill>
            </a:endParaRPr>
          </a:p>
        </p:txBody>
      </p:sp>
      <p:pic>
        <p:nvPicPr>
          <p:cNvPr id="4" name="Content Placeholder 3" descr="A black and white photo of Theodore Thomas of the Chicago Symphony Orchestra conducting">
            <a:extLst>
              <a:ext uri="{FF2B5EF4-FFF2-40B4-BE49-F238E27FC236}">
                <a16:creationId xmlns:a16="http://schemas.microsoft.com/office/drawing/2014/main" id="{02E91962-EF1F-4C4B-B160-EA4EA6C460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2266" y="10"/>
            <a:ext cx="4639734" cy="6857990"/>
          </a:xfrm>
          <a:prstGeom prst="rect">
            <a:avLst/>
          </a:prstGeom>
        </p:spPr>
      </p:pic>
    </p:spTree>
    <p:extLst>
      <p:ext uri="{BB962C8B-B14F-4D97-AF65-F5344CB8AC3E}">
        <p14:creationId xmlns:p14="http://schemas.microsoft.com/office/powerpoint/2010/main" val="2538656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37404-C146-4770-900F-CCF93FF66CE3}"/>
              </a:ext>
            </a:extLst>
          </p:cNvPr>
          <p:cNvSpPr>
            <a:spLocks noGrp="1"/>
          </p:cNvSpPr>
          <p:nvPr>
            <p:ph type="title"/>
          </p:nvPr>
        </p:nvSpPr>
        <p:spPr>
          <a:xfrm>
            <a:off x="1024129" y="585216"/>
            <a:ext cx="3779085" cy="5205984"/>
          </a:xfrm>
        </p:spPr>
        <p:txBody>
          <a:bodyPr>
            <a:noAutofit/>
          </a:bodyPr>
          <a:lstStyle/>
          <a:p>
            <a:r>
              <a:rPr lang="en-US" sz="2800" b="1" dirty="0"/>
              <a:t>With historical roots in the military, professional bands of the early 20</a:t>
            </a:r>
            <a:r>
              <a:rPr lang="en-US" sz="2800" b="1" baseline="30000" dirty="0"/>
              <a:t>th</a:t>
            </a:r>
            <a:r>
              <a:rPr lang="en-US" sz="2800" b="1" dirty="0"/>
              <a:t> century continued to be almost exclusively male.  Shown here is John Philip Sousa in uniform.</a:t>
            </a:r>
            <a:endParaRPr lang="en-US" sz="2400" dirty="0">
              <a:solidFill>
                <a:srgbClr val="FFFFFF"/>
              </a:solidFill>
            </a:endParaRP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black and white portrait photo of John Philip Sousa in uniform">
            <a:extLst>
              <a:ext uri="{FF2B5EF4-FFF2-40B4-BE49-F238E27FC236}">
                <a16:creationId xmlns:a16="http://schemas.microsoft.com/office/drawing/2014/main" id="{EF4D4DBC-8F9D-4B6B-86C1-B7124ACFE4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6578" y="640080"/>
            <a:ext cx="3834765" cy="5577840"/>
          </a:xfrm>
          <a:prstGeom prst="rect">
            <a:avLst/>
          </a:prstGeom>
        </p:spPr>
      </p:pic>
    </p:spTree>
    <p:extLst>
      <p:ext uri="{BB962C8B-B14F-4D97-AF65-F5344CB8AC3E}">
        <p14:creationId xmlns:p14="http://schemas.microsoft.com/office/powerpoint/2010/main" val="3971956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0F4904-722A-4231-8FCA-413D7404E93B}"/>
              </a:ext>
            </a:extLst>
          </p:cNvPr>
          <p:cNvSpPr>
            <a:spLocks noGrp="1"/>
          </p:cNvSpPr>
          <p:nvPr>
            <p:ph idx="1"/>
          </p:nvPr>
        </p:nvSpPr>
        <p:spPr>
          <a:xfrm>
            <a:off x="1024129" y="246743"/>
            <a:ext cx="3791711" cy="5971177"/>
          </a:xfrm>
        </p:spPr>
        <p:txBody>
          <a:bodyPr>
            <a:normAutofit lnSpcReduction="10000"/>
          </a:bodyPr>
          <a:lstStyle/>
          <a:p>
            <a:r>
              <a:rPr lang="en-US" sz="3600" b="1" dirty="0"/>
              <a:t>Segregated ensembles were an option for women, </a:t>
            </a:r>
            <a:r>
              <a:rPr lang="en-US" sz="3600" b="1"/>
              <a:t>but </a:t>
            </a:r>
            <a:r>
              <a:rPr lang="en-US" sz="3600" b="1" smtClean="0"/>
              <a:t>these </a:t>
            </a:r>
            <a:r>
              <a:rPr lang="en-US" sz="3600" b="1" dirty="0"/>
              <a:t>ensembles often lacked funding, access to good performance venues, and prestige. Women in these groups rarely received pay.</a:t>
            </a:r>
            <a:endParaRPr lang="en-US" sz="3200" dirty="0">
              <a:solidFill>
                <a:srgbClr val="FFFFFF"/>
              </a:solidFill>
            </a:endParaRPr>
          </a:p>
        </p:txBody>
      </p:sp>
      <p:pic>
        <p:nvPicPr>
          <p:cNvPr id="4" name="Content Placeholder 3" descr="A black and white photo of the woman band suffrage parade ">
            <a:extLst>
              <a:ext uri="{FF2B5EF4-FFF2-40B4-BE49-F238E27FC236}">
                <a16:creationId xmlns:a16="http://schemas.microsoft.com/office/drawing/2014/main" id="{AF737C14-F561-4A7D-ADBA-6EC22C6220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437589"/>
            <a:ext cx="5455921" cy="3982822"/>
          </a:xfrm>
          <a:prstGeom prst="rect">
            <a:avLst/>
          </a:prstGeom>
        </p:spPr>
      </p:pic>
    </p:spTree>
    <p:extLst>
      <p:ext uri="{BB962C8B-B14F-4D97-AF65-F5344CB8AC3E}">
        <p14:creationId xmlns:p14="http://schemas.microsoft.com/office/powerpoint/2010/main" val="2259884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EB3CB-BCEE-4AE0-87F9-1D16AD6694CA}"/>
              </a:ext>
            </a:extLst>
          </p:cNvPr>
          <p:cNvSpPr>
            <a:spLocks noGrp="1"/>
          </p:cNvSpPr>
          <p:nvPr>
            <p:ph idx="1"/>
          </p:nvPr>
        </p:nvSpPr>
        <p:spPr>
          <a:xfrm>
            <a:off x="1024128" y="391886"/>
            <a:ext cx="4429615" cy="5826034"/>
          </a:xfrm>
        </p:spPr>
        <p:txBody>
          <a:bodyPr>
            <a:normAutofit lnSpcReduction="10000"/>
          </a:bodyPr>
          <a:lstStyle/>
          <a:p>
            <a:r>
              <a:rPr lang="en-US" sz="3600" b="1" dirty="0"/>
              <a:t>Despite a promising start to her career, Antonia </a:t>
            </a:r>
            <a:r>
              <a:rPr lang="en-US" sz="3600" b="1" dirty="0" err="1"/>
              <a:t>Brico</a:t>
            </a:r>
            <a:r>
              <a:rPr lang="en-US" sz="3600" b="1" dirty="0"/>
              <a:t> reported that some male performers refused to work with her. She spent the majority of her conducting career working with amateur groups and gender-segregated ensembles. </a:t>
            </a:r>
            <a:endParaRPr lang="en-US" sz="3200" dirty="0"/>
          </a:p>
        </p:txBody>
      </p:sp>
      <p:pic>
        <p:nvPicPr>
          <p:cNvPr id="4" name="Content Placeholder 3" descr="A photo of the New York Women's Symphony Orchestra program">
            <a:extLst>
              <a:ext uri="{FF2B5EF4-FFF2-40B4-BE49-F238E27FC236}">
                <a16:creationId xmlns:a16="http://schemas.microsoft.com/office/drawing/2014/main" id="{84B8F2B8-6849-4DE2-A23C-00B69B8C4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0627" y="640080"/>
            <a:ext cx="4866667" cy="5577840"/>
          </a:xfrm>
          <a:prstGeom prst="rect">
            <a:avLst/>
          </a:prstGeom>
        </p:spPr>
      </p:pic>
    </p:spTree>
    <p:extLst>
      <p:ext uri="{BB962C8B-B14F-4D97-AF65-F5344CB8AC3E}">
        <p14:creationId xmlns:p14="http://schemas.microsoft.com/office/powerpoint/2010/main" val="3545761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6043C-3C81-42A7-8728-975DCE8D30F5}"/>
              </a:ext>
            </a:extLst>
          </p:cNvPr>
          <p:cNvSpPr>
            <a:spLocks noGrp="1"/>
          </p:cNvSpPr>
          <p:nvPr>
            <p:ph type="title"/>
          </p:nvPr>
        </p:nvSpPr>
        <p:spPr>
          <a:xfrm>
            <a:off x="643468" y="643467"/>
            <a:ext cx="3415612" cy="5571066"/>
          </a:xfrm>
        </p:spPr>
        <p:txBody>
          <a:bodyPr>
            <a:normAutofit/>
          </a:bodyPr>
          <a:lstStyle/>
          <a:p>
            <a:r>
              <a:rPr lang="en-US">
                <a:solidFill>
                  <a:srgbClr val="FFFFFF"/>
                </a:solidFill>
              </a:rPr>
              <a:t>Chapter Focus</a:t>
            </a:r>
          </a:p>
        </p:txBody>
      </p:sp>
      <p:graphicFrame>
        <p:nvGraphicFramePr>
          <p:cNvPr id="5" name="Content Placeholder 2">
            <a:extLst>
              <a:ext uri="{FF2B5EF4-FFF2-40B4-BE49-F238E27FC236}">
                <a16:creationId xmlns:a16="http://schemas.microsoft.com/office/drawing/2014/main" id="{5DED97B6-FF98-40D3-8A35-8AA005F1C27B}"/>
              </a:ext>
            </a:extLst>
          </p:cNvPr>
          <p:cNvGraphicFramePr>
            <a:graphicFrameLocks noGrp="1"/>
          </p:cNvGraphicFramePr>
          <p:nvPr>
            <p:ph idx="1"/>
            <p:extLst>
              <p:ext uri="{D42A27DB-BD31-4B8C-83A1-F6EECF244321}">
                <p14:modId xmlns:p14="http://schemas.microsoft.com/office/powerpoint/2010/main" val="3744324311"/>
              </p:ext>
            </p:extLst>
          </p:nvPr>
        </p:nvGraphicFramePr>
        <p:xfrm>
          <a:off x="5291667" y="0"/>
          <a:ext cx="6500940" cy="6589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363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DA15DA-9E7E-4F8A-8690-F310EC4D8CAA}"/>
              </a:ext>
            </a:extLst>
          </p:cNvPr>
          <p:cNvSpPr>
            <a:spLocks noGrp="1"/>
          </p:cNvSpPr>
          <p:nvPr>
            <p:ph idx="1"/>
          </p:nvPr>
        </p:nvSpPr>
        <p:spPr>
          <a:xfrm>
            <a:off x="1024128" y="551543"/>
            <a:ext cx="6007027" cy="5757817"/>
          </a:xfrm>
        </p:spPr>
        <p:txBody>
          <a:bodyPr>
            <a:normAutofit/>
          </a:bodyPr>
          <a:lstStyle/>
          <a:p>
            <a:r>
              <a:rPr lang="en-US" sz="4000" b="1" dirty="0">
                <a:solidFill>
                  <a:srgbClr val="FFFFFF"/>
                </a:solidFill>
              </a:rPr>
              <a:t>Ethel </a:t>
            </a:r>
            <a:r>
              <a:rPr lang="en-US" sz="4000" b="1" dirty="0" err="1">
                <a:solidFill>
                  <a:srgbClr val="FFFFFF"/>
                </a:solidFill>
              </a:rPr>
              <a:t>Leginska</a:t>
            </a:r>
            <a:r>
              <a:rPr lang="en-US" sz="4000" b="1" dirty="0">
                <a:solidFill>
                  <a:srgbClr val="FFFFFF"/>
                </a:solidFill>
              </a:rPr>
              <a:t> was convinced that to survive “the system,” women had to emulate men in conduct and dress. She abandoned bare-shouldered dresses in favor of masculine attire in an effort to project the “expected” image</a:t>
            </a:r>
            <a:r>
              <a:rPr lang="en-US" sz="3600" b="1" dirty="0">
                <a:solidFill>
                  <a:srgbClr val="FFFFFF"/>
                </a:solidFill>
              </a:rPr>
              <a:t>. </a:t>
            </a:r>
            <a:endParaRPr lang="en-US" sz="3600" dirty="0">
              <a:solidFill>
                <a:srgbClr val="FFFFFF"/>
              </a:solidFill>
            </a:endParaRPr>
          </a:p>
        </p:txBody>
      </p:sp>
      <p:pic>
        <p:nvPicPr>
          <p:cNvPr id="4" name="Content Placeholder 3" descr="A black and white photo of Ethel Leginska at the piano">
            <a:extLst>
              <a:ext uri="{FF2B5EF4-FFF2-40B4-BE49-F238E27FC236}">
                <a16:creationId xmlns:a16="http://schemas.microsoft.com/office/drawing/2014/main" id="{DFFF1039-7637-48A0-82BC-024D153276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2266" y="10"/>
            <a:ext cx="4639734" cy="6857990"/>
          </a:xfrm>
          <a:prstGeom prst="rect">
            <a:avLst/>
          </a:prstGeom>
        </p:spPr>
      </p:pic>
    </p:spTree>
    <p:extLst>
      <p:ext uri="{BB962C8B-B14F-4D97-AF65-F5344CB8AC3E}">
        <p14:creationId xmlns:p14="http://schemas.microsoft.com/office/powerpoint/2010/main" val="233585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DC7D4-1726-4D81-8FE1-69F2AFFEABBD}"/>
              </a:ext>
            </a:extLst>
          </p:cNvPr>
          <p:cNvSpPr>
            <a:spLocks noGrp="1"/>
          </p:cNvSpPr>
          <p:nvPr>
            <p:ph type="title"/>
          </p:nvPr>
        </p:nvSpPr>
        <p:spPr>
          <a:xfrm>
            <a:off x="4542188" y="942449"/>
            <a:ext cx="6681323" cy="1470249"/>
          </a:xfrm>
        </p:spPr>
        <p:txBody>
          <a:bodyPr>
            <a:normAutofit/>
          </a:bodyPr>
          <a:lstStyle/>
          <a:p>
            <a:r>
              <a:rPr lang="en-US" dirty="0"/>
              <a:t>Intentional Segregation</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CCD02A-5C84-4BB3-B001-4ACC52A8F15D}"/>
              </a:ext>
            </a:extLst>
          </p:cNvPr>
          <p:cNvSpPr>
            <a:spLocks noGrp="1"/>
          </p:cNvSpPr>
          <p:nvPr>
            <p:ph idx="1"/>
          </p:nvPr>
        </p:nvSpPr>
        <p:spPr>
          <a:xfrm>
            <a:off x="4547043" y="2773885"/>
            <a:ext cx="6676469" cy="3141013"/>
          </a:xfrm>
        </p:spPr>
        <p:txBody>
          <a:bodyPr>
            <a:noAutofit/>
          </a:bodyPr>
          <a:lstStyle/>
          <a:p>
            <a:r>
              <a:rPr lang="en-US" sz="3600" dirty="0"/>
              <a:t>Today, some women participate in all-female ensembles by choice.</a:t>
            </a:r>
          </a:p>
          <a:p>
            <a:r>
              <a:rPr lang="en-US" sz="3600" dirty="0"/>
              <a:t>Sometimes all-female ensembles intentionally address stereotypes and provide a venue for women’s empowerment.</a:t>
            </a:r>
          </a:p>
          <a:p>
            <a:endParaRPr lang="en-US" sz="3600" dirty="0"/>
          </a:p>
        </p:txBody>
      </p:sp>
    </p:spTree>
    <p:extLst>
      <p:ext uri="{BB962C8B-B14F-4D97-AF65-F5344CB8AC3E}">
        <p14:creationId xmlns:p14="http://schemas.microsoft.com/office/powerpoint/2010/main" val="29074610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C4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89FA1-1B76-4C54-A947-8670AF8536C4}"/>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Asian-American Taiko Practice</a:t>
            </a:r>
          </a:p>
        </p:txBody>
      </p:sp>
      <p:pic>
        <p:nvPicPr>
          <p:cNvPr id="4" name="Picture 3" descr="A photo of Raging Asian Women performing taiko">
            <a:extLst>
              <a:ext uri="{FF2B5EF4-FFF2-40B4-BE49-F238E27FC236}">
                <a16:creationId xmlns:a16="http://schemas.microsoft.com/office/drawing/2014/main" id="{5DBBD30C-C5B9-4639-9690-BD436CF71F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AF406D-569D-441E-A143-B03F826F1A9C}"/>
              </a:ext>
            </a:extLst>
          </p:cNvPr>
          <p:cNvSpPr>
            <a:spLocks noGrp="1"/>
          </p:cNvSpPr>
          <p:nvPr>
            <p:ph idx="1"/>
          </p:nvPr>
        </p:nvSpPr>
        <p:spPr>
          <a:xfrm>
            <a:off x="8029319" y="917725"/>
            <a:ext cx="3424739" cy="4852362"/>
          </a:xfrm>
        </p:spPr>
        <p:txBody>
          <a:bodyPr anchor="ctr">
            <a:normAutofit lnSpcReduction="10000"/>
          </a:bodyPr>
          <a:lstStyle/>
          <a:p>
            <a:r>
              <a:rPr lang="en-US" sz="2800" dirty="0">
                <a:solidFill>
                  <a:srgbClr val="FFFFFF"/>
                </a:solidFill>
              </a:rPr>
              <a:t>One segregated form of resistance is found in Asian-American taiko.  Ensembles such as Raging Asian Women use taiko to make bold statements about women’s rights, and to build positive self-identity for women.</a:t>
            </a:r>
          </a:p>
          <a:p>
            <a:r>
              <a:rPr lang="en-US" sz="2000" dirty="0">
                <a:solidFill>
                  <a:srgbClr val="FFFFFF"/>
                </a:solidFill>
              </a:rPr>
              <a:t>Photo by Dennis Lui, used by permission</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83406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9B8E572-2CE6-4185-BC38-989024BC01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6C9AA-7A37-41DF-BC6E-5D89E5A8DE29}"/>
              </a:ext>
            </a:extLst>
          </p:cNvPr>
          <p:cNvSpPr>
            <a:spLocks noGrp="1"/>
          </p:cNvSpPr>
          <p:nvPr>
            <p:ph type="title"/>
          </p:nvPr>
        </p:nvSpPr>
        <p:spPr>
          <a:xfrm>
            <a:off x="1024129" y="298123"/>
            <a:ext cx="9720072" cy="1499616"/>
          </a:xfrm>
        </p:spPr>
        <p:txBody>
          <a:bodyPr>
            <a:normAutofit/>
          </a:bodyPr>
          <a:lstStyle/>
          <a:p>
            <a:r>
              <a:rPr lang="en-US" dirty="0"/>
              <a:t>Today’s status</a:t>
            </a:r>
          </a:p>
        </p:txBody>
      </p:sp>
      <p:cxnSp>
        <p:nvCxnSpPr>
          <p:cNvPr id="19" name="Straight Connector 9">
            <a:extLst>
              <a:ext uri="{FF2B5EF4-FFF2-40B4-BE49-F238E27FC236}">
                <a16:creationId xmlns:a16="http://schemas.microsoft.com/office/drawing/2014/main" id="{75415567-45D9-4FB5-B020-6FAD778894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206709-7F66-4E73-8BAB-EA8148272CB6}"/>
              </a:ext>
            </a:extLst>
          </p:cNvPr>
          <p:cNvSpPr>
            <a:spLocks noGrp="1"/>
          </p:cNvSpPr>
          <p:nvPr>
            <p:ph idx="1"/>
          </p:nvPr>
        </p:nvSpPr>
        <p:spPr>
          <a:xfrm>
            <a:off x="1024128" y="1596571"/>
            <a:ext cx="9720073" cy="4712789"/>
          </a:xfrm>
        </p:spPr>
        <p:txBody>
          <a:bodyPr>
            <a:normAutofit lnSpcReduction="10000"/>
          </a:bodyPr>
          <a:lstStyle/>
          <a:p>
            <a:r>
              <a:rPr lang="en-US" sz="2800" dirty="0"/>
              <a:t>The professional orchestral world remains elusive:</a:t>
            </a:r>
          </a:p>
          <a:p>
            <a:pPr lvl="1"/>
            <a:r>
              <a:rPr lang="en-US" sz="2400" dirty="0"/>
              <a:t>social class, race </a:t>
            </a:r>
            <a:r>
              <a:rPr lang="en-US" sz="2400" i="1" dirty="0"/>
              <a:t>and</a:t>
            </a:r>
            <a:r>
              <a:rPr lang="en-US" sz="2400" dirty="0"/>
              <a:t> gender continue to restrict equal access</a:t>
            </a:r>
          </a:p>
          <a:p>
            <a:pPr lvl="1"/>
            <a:r>
              <a:rPr lang="en-US" sz="2400" dirty="0"/>
              <a:t>along with private study, social connections are important</a:t>
            </a:r>
          </a:p>
          <a:p>
            <a:pPr lvl="1"/>
            <a:r>
              <a:rPr lang="en-US" sz="2400" dirty="0"/>
              <a:t>women remain strongly underrepresented in certain instrumental performance areas, particularly as section leaders and conductors in professional orchestras</a:t>
            </a:r>
          </a:p>
          <a:p>
            <a:r>
              <a:rPr lang="en-US" sz="2800" dirty="0"/>
              <a:t>Many other instrumental ensembles still exclude women through a “gigging system” that is accessed by informal invitation.  This remains the case in jazz ensembles, for example.</a:t>
            </a:r>
          </a:p>
          <a:p>
            <a:r>
              <a:rPr lang="en-US" sz="2800" dirty="0"/>
              <a:t>Some women continue to utilize all-female ensembles, just as others continue to work on inclusion and status within professional integrated ensembles.</a:t>
            </a:r>
          </a:p>
          <a:p>
            <a:endParaRPr lang="en-US" dirty="0"/>
          </a:p>
        </p:txBody>
      </p:sp>
    </p:spTree>
    <p:extLst>
      <p:ext uri="{BB962C8B-B14F-4D97-AF65-F5344CB8AC3E}">
        <p14:creationId xmlns:p14="http://schemas.microsoft.com/office/powerpoint/2010/main" val="15379460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72522-5599-4604-8185-AD9255C67F34}"/>
              </a:ext>
            </a:extLst>
          </p:cNvPr>
          <p:cNvSpPr>
            <a:spLocks noGrp="1"/>
          </p:cNvSpPr>
          <p:nvPr>
            <p:ph type="title"/>
          </p:nvPr>
        </p:nvSpPr>
        <p:spPr>
          <a:xfrm>
            <a:off x="4713224" y="1105351"/>
            <a:ext cx="6353967" cy="3023981"/>
          </a:xfrm>
        </p:spPr>
        <p:txBody>
          <a:bodyPr vert="horz" lIns="91440" tIns="45720" rIns="91440" bIns="45720" rtlCol="0" anchor="b">
            <a:normAutofit/>
          </a:bodyPr>
          <a:lstStyle/>
          <a:p>
            <a:pPr marL="0" indent="0"/>
            <a:r>
              <a:rPr lang="en-US" sz="4400" spc="200" dirty="0">
                <a:solidFill>
                  <a:srgbClr val="FFFFFF"/>
                </a:solidFill>
              </a:rPr>
              <a:t>News Flash: </a:t>
            </a:r>
            <a:br>
              <a:rPr lang="en-US" sz="4400" spc="200" dirty="0">
                <a:solidFill>
                  <a:srgbClr val="FFFFFF"/>
                </a:solidFill>
              </a:rPr>
            </a:br>
            <a:r>
              <a:rPr lang="en-US" sz="4400" i="1" spc="200" dirty="0">
                <a:solidFill>
                  <a:srgbClr val="FFFFFF"/>
                </a:solidFill>
              </a:rPr>
              <a:t>New York Times</a:t>
            </a:r>
            <a:r>
              <a:rPr lang="en-US" sz="4400" spc="200" dirty="0">
                <a:solidFill>
                  <a:srgbClr val="FFFFFF"/>
                </a:solidFill>
              </a:rPr>
              <a:t>, July 24, 1938</a:t>
            </a:r>
            <a:br>
              <a:rPr lang="en-US" sz="4400" spc="200" dirty="0">
                <a:solidFill>
                  <a:srgbClr val="FFFFFF"/>
                </a:solidFill>
              </a:rPr>
            </a:br>
            <a:r>
              <a:rPr lang="en-US" sz="4400" u="sng" spc="200" dirty="0">
                <a:solidFill>
                  <a:srgbClr val="FFFFFF"/>
                </a:solidFill>
              </a:rPr>
              <a:t>Antonia </a:t>
            </a:r>
            <a:r>
              <a:rPr lang="en-US" sz="4400" u="sng" spc="200" dirty="0" err="1">
                <a:solidFill>
                  <a:srgbClr val="FFFFFF"/>
                </a:solidFill>
              </a:rPr>
              <a:t>Brico</a:t>
            </a:r>
            <a:r>
              <a:rPr lang="en-US" sz="4400" u="sng" spc="200" dirty="0">
                <a:solidFill>
                  <a:srgbClr val="FFFFFF"/>
                </a:solidFill>
              </a:rPr>
              <a:t> First Woman to Conduct Philharmonic!</a:t>
            </a:r>
            <a:br>
              <a:rPr lang="en-US" sz="4400" u="sng" spc="200" dirty="0">
                <a:solidFill>
                  <a:srgbClr val="FFFFFF"/>
                </a:solidFill>
              </a:rPr>
            </a:br>
            <a:endParaRPr lang="en-US" sz="4400" spc="200" dirty="0">
              <a:solidFill>
                <a:srgbClr val="FFFFFF"/>
              </a:solidFill>
            </a:endParaRPr>
          </a:p>
        </p:txBody>
      </p:sp>
      <p:cxnSp>
        <p:nvCxnSpPr>
          <p:cNvPr id="1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604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A5AB136-1321-47B3-8AF9-A8140222B1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89792-0523-4EC9-A112-AA9960D1E993}"/>
              </a:ext>
            </a:extLst>
          </p:cNvPr>
          <p:cNvSpPr>
            <a:spLocks noGrp="1"/>
          </p:cNvSpPr>
          <p:nvPr>
            <p:ph type="title"/>
          </p:nvPr>
        </p:nvSpPr>
        <p:spPr>
          <a:xfrm>
            <a:off x="643466" y="1534475"/>
            <a:ext cx="6992351" cy="3861558"/>
          </a:xfrm>
        </p:spPr>
        <p:txBody>
          <a:bodyPr vert="horz" lIns="91440" tIns="45720" rIns="91440" bIns="45720" rtlCol="0" anchor="ctr">
            <a:normAutofit/>
          </a:bodyPr>
          <a:lstStyle/>
          <a:p>
            <a:pPr algn="r"/>
            <a:r>
              <a:rPr lang="en-US" sz="4200" spc="200"/>
              <a:t>Antonia Brico was a pioneer orchestral conductor in the 1930s.  Unfortunately, the frontier did not automatically open behind her.</a:t>
            </a:r>
            <a:br>
              <a:rPr lang="en-US" sz="4200" spc="200"/>
            </a:br>
            <a:endParaRPr lang="en-US" sz="4200" spc="200"/>
          </a:p>
        </p:txBody>
      </p:sp>
      <p:sp>
        <p:nvSpPr>
          <p:cNvPr id="15" name="Rectangle 14">
            <a:extLst>
              <a:ext uri="{FF2B5EF4-FFF2-40B4-BE49-F238E27FC236}">
                <a16:creationId xmlns:a16="http://schemas.microsoft.com/office/drawing/2014/main" id="{3A29AB2E-91A6-4F11-8765-A410A0139E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4124235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4BA0C938-1486-4635-9F6C-44D521FA6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942A7ABB-6A86-4A02-A072-FA82CDCE53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8A84A4-3D3B-4352-B172-416BC3068380}"/>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marL="0" indent="0"/>
            <a:r>
              <a:rPr lang="en-US" sz="4600" spc="200"/>
              <a:t>News Flash: </a:t>
            </a:r>
            <a:br>
              <a:rPr lang="en-US" sz="4600" spc="200"/>
            </a:br>
            <a:r>
              <a:rPr lang="en-US" sz="4600" i="1" spc="200"/>
              <a:t>The Guardian</a:t>
            </a:r>
            <a:r>
              <a:rPr lang="en-US" sz="4600" spc="200"/>
              <a:t>, London, January 10, 2003</a:t>
            </a:r>
            <a:br>
              <a:rPr lang="en-US" sz="4600" spc="200"/>
            </a:br>
            <a:r>
              <a:rPr lang="en-US" sz="4600" spc="200"/>
              <a:t> </a:t>
            </a:r>
            <a:r>
              <a:rPr lang="en-US" sz="4600" u="sng" spc="200"/>
              <a:t>The Vienna Philharmonic has Appointed its First Female Musician… </a:t>
            </a:r>
            <a:br>
              <a:rPr lang="en-US" sz="4600" u="sng" spc="200"/>
            </a:br>
            <a:r>
              <a:rPr lang="en-US" sz="4600" u="sng" spc="200"/>
              <a:t>Performance Seen by Millions Around the World.</a:t>
            </a:r>
            <a:br>
              <a:rPr lang="en-US" sz="4600" u="sng" spc="200"/>
            </a:br>
            <a:endParaRPr lang="en-US" sz="4600" spc="200"/>
          </a:p>
        </p:txBody>
      </p:sp>
      <p:cxnSp>
        <p:nvCxnSpPr>
          <p:cNvPr id="17" name="Straight Connector 16">
            <a:extLst>
              <a:ext uri="{FF2B5EF4-FFF2-40B4-BE49-F238E27FC236}">
                <a16:creationId xmlns:a16="http://schemas.microsoft.com/office/drawing/2014/main" id="{B6916720-6D22-4D4B-BC19-23008C7DD4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7035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F0636-96E1-4CB5-9CF3-F7E8AB979F2E}"/>
              </a:ext>
            </a:extLst>
          </p:cNvPr>
          <p:cNvSpPr>
            <a:spLocks noGrp="1"/>
          </p:cNvSpPr>
          <p:nvPr>
            <p:ph type="title"/>
          </p:nvPr>
        </p:nvSpPr>
        <p:spPr>
          <a:xfrm>
            <a:off x="4713224" y="1105351"/>
            <a:ext cx="6353967" cy="3023981"/>
          </a:xfrm>
        </p:spPr>
        <p:txBody>
          <a:bodyPr vert="horz" lIns="91440" tIns="45720" rIns="91440" bIns="45720" rtlCol="0" anchor="b">
            <a:normAutofit/>
          </a:bodyPr>
          <a:lstStyle/>
          <a:p>
            <a:pPr marL="0" indent="0"/>
            <a:r>
              <a:rPr lang="en-US" sz="3700" spc="200">
                <a:solidFill>
                  <a:srgbClr val="FFFFFF"/>
                </a:solidFill>
              </a:rPr>
              <a:t>News Flash: </a:t>
            </a:r>
            <a:br>
              <a:rPr lang="en-US" sz="3700" spc="200">
                <a:solidFill>
                  <a:srgbClr val="FFFFFF"/>
                </a:solidFill>
              </a:rPr>
            </a:br>
            <a:r>
              <a:rPr lang="en-US" sz="3700" i="1" spc="200">
                <a:solidFill>
                  <a:srgbClr val="FFFFFF"/>
                </a:solidFill>
              </a:rPr>
              <a:t>Time Magazine</a:t>
            </a:r>
            <a:r>
              <a:rPr lang="en-US" sz="3700" spc="200">
                <a:solidFill>
                  <a:srgbClr val="FFFFFF"/>
                </a:solidFill>
              </a:rPr>
              <a:t>, July 25, 2005</a:t>
            </a:r>
            <a:br>
              <a:rPr lang="en-US" sz="3700" spc="200">
                <a:solidFill>
                  <a:srgbClr val="FFFFFF"/>
                </a:solidFill>
              </a:rPr>
            </a:br>
            <a:r>
              <a:rPr lang="en-US" sz="3700" u="sng" spc="200">
                <a:solidFill>
                  <a:srgbClr val="FFFFFF"/>
                </a:solidFill>
              </a:rPr>
              <a:t>Marin Alsop Breaks New Ground in a World of Male Maestros, but not without a Fight</a:t>
            </a:r>
            <a:br>
              <a:rPr lang="en-US" sz="3700" u="sng" spc="200">
                <a:solidFill>
                  <a:srgbClr val="FFFFFF"/>
                </a:solidFill>
              </a:rPr>
            </a:br>
            <a:endParaRPr lang="en-US" sz="3700" spc="200">
              <a:solidFill>
                <a:srgbClr val="FFFFFF"/>
              </a:solidFill>
            </a:endParaRPr>
          </a:p>
        </p:txBody>
      </p:sp>
      <p:cxnSp>
        <p:nvCxnSpPr>
          <p:cNvPr id="1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1782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94971-2F2D-44B0-8AE6-FF2DCCEE0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5E564EB3-35F2-4EFF-87DC-642DC02052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2AE8E50-35D4-4D5A-A4BB-168CBB027D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B26E892-1320-40AA-9CA1-246721C187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F0636-96E1-4CB5-9CF3-F7E8AB979F2E}"/>
              </a:ext>
            </a:extLst>
          </p:cNvPr>
          <p:cNvSpPr>
            <a:spLocks noGrp="1"/>
          </p:cNvSpPr>
          <p:nvPr>
            <p:ph type="title"/>
          </p:nvPr>
        </p:nvSpPr>
        <p:spPr>
          <a:xfrm>
            <a:off x="4713224" y="1333500"/>
            <a:ext cx="6353967" cy="2795832"/>
          </a:xfrm>
        </p:spPr>
        <p:txBody>
          <a:bodyPr vert="horz" lIns="91440" tIns="45720" rIns="91440" bIns="45720" rtlCol="0" anchor="b">
            <a:normAutofit fontScale="90000"/>
          </a:bodyPr>
          <a:lstStyle/>
          <a:p>
            <a:r>
              <a:rPr lang="en-US" sz="3700" spc="200" dirty="0">
                <a:solidFill>
                  <a:srgbClr val="FFFFFF"/>
                </a:solidFill>
              </a:rPr>
              <a:t>News Flash: </a:t>
            </a:r>
            <a:br>
              <a:rPr lang="en-US" sz="3700" spc="200" dirty="0">
                <a:solidFill>
                  <a:srgbClr val="FFFFFF"/>
                </a:solidFill>
              </a:rPr>
            </a:br>
            <a:r>
              <a:rPr lang="en-US" i="1" dirty="0"/>
              <a:t>BBC News</a:t>
            </a:r>
            <a:r>
              <a:rPr lang="en-US" dirty="0"/>
              <a:t>, January 24, </a:t>
            </a:r>
            <a:r>
              <a:rPr lang="en-US" dirty="0" smtClean="0"/>
              <a:t>2020</a:t>
            </a:r>
            <a:br>
              <a:rPr lang="en-US" dirty="0" smtClean="0"/>
            </a:br>
            <a:r>
              <a:rPr lang="en-US" dirty="0"/>
              <a:t/>
            </a:r>
            <a:br>
              <a:rPr lang="en-US" dirty="0"/>
            </a:br>
            <a:r>
              <a:rPr lang="en-US" dirty="0" err="1"/>
              <a:t>Eímear</a:t>
            </a:r>
            <a:r>
              <a:rPr lang="en-US" dirty="0"/>
              <a:t> </a:t>
            </a:r>
            <a:r>
              <a:rPr lang="en-US" dirty="0" err="1"/>
              <a:t>Noone</a:t>
            </a:r>
            <a:r>
              <a:rPr lang="en-US" dirty="0"/>
              <a:t> Makes History as Oscars' First Female </a:t>
            </a:r>
            <a:r>
              <a:rPr lang="en-US" dirty="0" smtClean="0"/>
              <a:t>Conductor</a:t>
            </a:r>
            <a:endParaRPr lang="en-US" sz="3700" spc="200" dirty="0">
              <a:solidFill>
                <a:srgbClr val="FFFFFF"/>
              </a:solidFill>
            </a:endParaRPr>
          </a:p>
        </p:txBody>
      </p:sp>
      <p:cxnSp>
        <p:nvCxnSpPr>
          <p:cNvPr id="19" name="Straight Connector 18">
            <a:extLst>
              <a:ext uri="{FF2B5EF4-FFF2-40B4-BE49-F238E27FC236}">
                <a16:creationId xmlns:a16="http://schemas.microsoft.com/office/drawing/2014/main" id="{C9A1F79C-E4D1-4AAE-BA11-3A09005252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C170DF7D-4686-4BD5-A9CD-C89649284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9935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EA6753-017D-4D5B-85E7-370636E6DD76}"/>
              </a:ext>
            </a:extLst>
          </p:cNvPr>
          <p:cNvSpPr>
            <a:spLocks noGrp="1"/>
          </p:cNvSpPr>
          <p:nvPr>
            <p:ph type="title"/>
          </p:nvPr>
        </p:nvSpPr>
        <p:spPr>
          <a:xfrm>
            <a:off x="4542188" y="942449"/>
            <a:ext cx="6681323" cy="1470249"/>
          </a:xfrm>
        </p:spPr>
        <p:txBody>
          <a:bodyPr>
            <a:normAutofit/>
          </a:bodyPr>
          <a:lstStyle/>
          <a:p>
            <a:r>
              <a:rPr lang="en-US" dirty="0"/>
              <a:t>Gender Spheres: Defined by Culture</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CF3B7A-6E3A-4202-8D6C-15174A113B7F}"/>
              </a:ext>
            </a:extLst>
          </p:cNvPr>
          <p:cNvSpPr>
            <a:spLocks noGrp="1"/>
          </p:cNvSpPr>
          <p:nvPr>
            <p:ph idx="1"/>
          </p:nvPr>
        </p:nvSpPr>
        <p:spPr>
          <a:xfrm>
            <a:off x="4547043" y="2773885"/>
            <a:ext cx="6676469" cy="3141013"/>
          </a:xfrm>
        </p:spPr>
        <p:txBody>
          <a:bodyPr>
            <a:normAutofit lnSpcReduction="10000"/>
          </a:bodyPr>
          <a:lstStyle/>
          <a:p>
            <a:r>
              <a:rPr lang="en-US" sz="2800" b="1" dirty="0"/>
              <a:t>Throughout the world, cultures assign relationships between gender and music.</a:t>
            </a:r>
          </a:p>
          <a:p>
            <a:endParaRPr lang="en-US" sz="2800" b="1" dirty="0"/>
          </a:p>
          <a:p>
            <a:pPr lvl="1"/>
            <a:r>
              <a:rPr lang="en-US" sz="2400" b="1" dirty="0"/>
              <a:t>Music is used to convey cultural values regarding sexuality:</a:t>
            </a:r>
          </a:p>
          <a:p>
            <a:pPr lvl="2"/>
            <a:r>
              <a:rPr lang="en-US" sz="1800" b="1" dirty="0"/>
              <a:t>Instruments are connected to gender-specific spirits</a:t>
            </a:r>
          </a:p>
          <a:p>
            <a:pPr lvl="2"/>
            <a:r>
              <a:rPr lang="en-US" sz="1800" b="1" dirty="0"/>
              <a:t>Instrumental parts are labeled as body parts : head, neck, throat</a:t>
            </a:r>
          </a:p>
          <a:p>
            <a:pPr lvl="2"/>
            <a:r>
              <a:rPr lang="en-US" sz="1800" b="1" dirty="0"/>
              <a:t>There is a perception of power over an instrument as a performer manipulates the object</a:t>
            </a:r>
          </a:p>
          <a:p>
            <a:endParaRPr lang="en-US" dirty="0"/>
          </a:p>
        </p:txBody>
      </p:sp>
    </p:spTree>
    <p:extLst>
      <p:ext uri="{BB962C8B-B14F-4D97-AF65-F5344CB8AC3E}">
        <p14:creationId xmlns:p14="http://schemas.microsoft.com/office/powerpoint/2010/main" val="33866605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B8E572-2CE6-4185-BC38-989024BC01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5415567-45D9-4FB5-B020-6FAD778894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CF7B6B-098E-4B48-B714-DF1DF975BEC7}"/>
              </a:ext>
            </a:extLst>
          </p:cNvPr>
          <p:cNvSpPr>
            <a:spLocks noGrp="1"/>
          </p:cNvSpPr>
          <p:nvPr>
            <p:ph idx="1"/>
          </p:nvPr>
        </p:nvSpPr>
        <p:spPr>
          <a:xfrm>
            <a:off x="1024128" y="438150"/>
            <a:ext cx="9720073" cy="5871210"/>
          </a:xfrm>
        </p:spPr>
        <p:txBody>
          <a:bodyPr>
            <a:normAutofit lnSpcReduction="10000"/>
          </a:bodyPr>
          <a:lstStyle/>
          <a:p>
            <a:r>
              <a:rPr lang="en-US" sz="5400" dirty="0"/>
              <a:t>The assignment of instrumental timbres is also gender-specific, as culturally assigned. In your society, where do these stereotypically fall?</a:t>
            </a:r>
          </a:p>
          <a:p>
            <a:pPr lvl="1"/>
            <a:r>
              <a:rPr lang="en-US" sz="4800" dirty="0"/>
              <a:t>Drums_______</a:t>
            </a:r>
          </a:p>
          <a:p>
            <a:pPr lvl="1"/>
            <a:r>
              <a:rPr lang="en-US" sz="4800" dirty="0"/>
              <a:t>Flute________</a:t>
            </a:r>
          </a:p>
          <a:p>
            <a:pPr lvl="1"/>
            <a:r>
              <a:rPr lang="en-US" sz="4800" dirty="0"/>
              <a:t>Harp________</a:t>
            </a:r>
          </a:p>
          <a:p>
            <a:endParaRPr lang="en-US" dirty="0"/>
          </a:p>
        </p:txBody>
      </p:sp>
    </p:spTree>
    <p:extLst>
      <p:ext uri="{BB962C8B-B14F-4D97-AF65-F5344CB8AC3E}">
        <p14:creationId xmlns:p14="http://schemas.microsoft.com/office/powerpoint/2010/main" val="20694037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21</TotalTime>
  <Words>877</Words>
  <Application>Microsoft Office PowerPoint</Application>
  <PresentationFormat>Widescreen</PresentationFormat>
  <Paragraphs>55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Tw Cen MT</vt:lpstr>
      <vt:lpstr>Tw Cen MT Condensed</vt:lpstr>
      <vt:lpstr>Wingdings 3</vt:lpstr>
      <vt:lpstr>Integral</vt:lpstr>
      <vt:lpstr>Segregation and Integration: Instrumental Ensembles from 1900 to the Present</vt:lpstr>
      <vt:lpstr>Chapter Focus</vt:lpstr>
      <vt:lpstr>News Flash:  New York Times, July 24, 1938 Antonia Brico First Woman to Conduct Philharmonic! </vt:lpstr>
      <vt:lpstr>Antonia Brico was a pioneer orchestral conductor in the 1930s.  Unfortunately, the frontier did not automatically open behind her. </vt:lpstr>
      <vt:lpstr>News Flash:  The Guardian, London, January 10, 2003  The Vienna Philharmonic has Appointed its First Female Musician…  Performance Seen by Millions Around the World. </vt:lpstr>
      <vt:lpstr>News Flash:  Time Magazine, July 25, 2005 Marin Alsop Breaks New Ground in a World of Male Maestros, but not without a Fight </vt:lpstr>
      <vt:lpstr>News Flash:  BBC News, January 24, 2020  Eímear Noone Makes History as Oscars' First Female Conductor</vt:lpstr>
      <vt:lpstr>Gender Spheres: Defined by Culture</vt:lpstr>
      <vt:lpstr>PowerPoint Presentation</vt:lpstr>
      <vt:lpstr>PowerPoint Presentation</vt:lpstr>
      <vt:lpstr>Perhaps a bigger issue…</vt:lpstr>
      <vt:lpstr>Case Study: Professional Orchestras</vt:lpstr>
      <vt:lpstr>PowerPoint Presentation</vt:lpstr>
      <vt:lpstr>Philadelphia Orchestra conducted by Leopold Stokowski, 1916</vt:lpstr>
      <vt:lpstr>“Blind” Auditions</vt:lpstr>
      <vt:lpstr>Conductors and Coping Mechanisms</vt:lpstr>
      <vt:lpstr>With historical roots in the military, professional bands of the early 20th century continued to be almost exclusively male.  Shown here is John Philip Sousa in uniform.</vt:lpstr>
      <vt:lpstr>PowerPoint Presentation</vt:lpstr>
      <vt:lpstr>PowerPoint Presentation</vt:lpstr>
      <vt:lpstr>PowerPoint Presentation</vt:lpstr>
      <vt:lpstr>Intentional Segregation</vt:lpstr>
      <vt:lpstr>Asian-American Taiko Practice</vt:lpstr>
      <vt:lpstr>Today’s status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Segregation and Integration: Instrumental Ensembles from 1900 to the Present</dc:title>
  <dc:creator>Matilda Vogel</dc:creator>
  <cp:lastModifiedBy>Julie Dunbar</cp:lastModifiedBy>
  <cp:revision>9</cp:revision>
  <dcterms:created xsi:type="dcterms:W3CDTF">2020-04-11T15:09:08Z</dcterms:created>
  <dcterms:modified xsi:type="dcterms:W3CDTF">2020-07-30T21:16:04Z</dcterms:modified>
</cp:coreProperties>
</file>